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60" r:id="rId3"/>
    <p:sldId id="268" r:id="rId4"/>
    <p:sldId id="271" r:id="rId5"/>
    <p:sldId id="279" r:id="rId6"/>
    <p:sldId id="284" r:id="rId7"/>
    <p:sldId id="281" r:id="rId8"/>
    <p:sldId id="282" r:id="rId9"/>
    <p:sldId id="266" r:id="rId10"/>
    <p:sldId id="270" r:id="rId11"/>
    <p:sldId id="306" r:id="rId12"/>
    <p:sldId id="269" r:id="rId13"/>
    <p:sldId id="303" r:id="rId14"/>
    <p:sldId id="272" r:id="rId15"/>
    <p:sldId id="273" r:id="rId16"/>
    <p:sldId id="287" r:id="rId17"/>
    <p:sldId id="288" r:id="rId18"/>
    <p:sldId id="291" r:id="rId19"/>
    <p:sldId id="290" r:id="rId20"/>
    <p:sldId id="293" r:id="rId21"/>
    <p:sldId id="294" r:id="rId22"/>
    <p:sldId id="295" r:id="rId23"/>
    <p:sldId id="302" r:id="rId24"/>
    <p:sldId id="301" r:id="rId25"/>
    <p:sldId id="299" r:id="rId26"/>
    <p:sldId id="304" r:id="rId27"/>
    <p:sldId id="300" r:id="rId28"/>
    <p:sldId id="30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onotype Corsiva" pitchFamily="66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onotype Corsiva" pitchFamily="66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onotype Corsiva" pitchFamily="66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onotype Corsiva" pitchFamily="66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onotype Corsiva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Monotype Corsiva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Monotype Corsiva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Monotype Corsiva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Monotype Corsiva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03300"/>
    <a:srgbClr val="CC6600"/>
    <a:srgbClr val="660066"/>
    <a:srgbClr val="CCCC00"/>
    <a:srgbClr val="FFCC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181" autoAdjust="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</p:grpSp>
      <p:sp>
        <p:nvSpPr>
          <p:cNvPr id="757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32E3-667E-4669-8655-14C33B9C7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84C0-E05F-415D-B553-BF6A5C041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B87F-99F4-4E77-8337-15D393574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184D-32CC-40C5-9AB7-428F0062C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3CDD-F388-4AE5-847C-A2C9278F5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11D1-07BE-4B40-8A69-EE07CFF62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A23C-7083-44A9-87AE-647469F02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CDE9-A568-42D1-8895-D67EF356F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115C-866C-488A-8C6A-16A24EBAC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F6C1B-E6B2-48F2-B579-EF0158CA4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6390E-030C-44D0-A9C0-AB5F5A1B3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BDB2F-E210-43A5-BD6D-90B0B4CE9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17BFE-8C14-4754-B4FF-5DDB1A339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56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58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4759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61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62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63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64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65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66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67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68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4769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70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4771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72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73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74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75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76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77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78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79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80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81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82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83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86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87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88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6E1E31B0-1B6A-4FF9-8899-84A990544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tatar.ru/community/index/12024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hyperlink" Target="https://edu.tatar.ru/community/index/10233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edu.tatar.ru/community/index/1126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Relationship Id="rId9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3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.jpeg"/><Relationship Id="rId7" Type="http://schemas.openxmlformats.org/officeDocument/2006/relationships/image" Target="../media/image55.jpeg"/><Relationship Id="rId12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63.jpeg"/><Relationship Id="rId5" Type="http://schemas.openxmlformats.org/officeDocument/2006/relationships/image" Target="../media/image4.jpeg"/><Relationship Id="rId10" Type="http://schemas.openxmlformats.org/officeDocument/2006/relationships/image" Target="../media/image62.jpeg"/><Relationship Id="rId4" Type="http://schemas.openxmlformats.org/officeDocument/2006/relationships/image" Target="../media/image2.jpeg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3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68.jpeg"/><Relationship Id="rId5" Type="http://schemas.openxmlformats.org/officeDocument/2006/relationships/image" Target="../media/image4.jpeg"/><Relationship Id="rId10" Type="http://schemas.openxmlformats.org/officeDocument/2006/relationships/image" Target="../media/image67.jpeg"/><Relationship Id="rId4" Type="http://schemas.openxmlformats.org/officeDocument/2006/relationships/image" Target="../media/image2.jpeg"/><Relationship Id="rId9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Relationship Id="rId9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73.jpeg"/><Relationship Id="rId4" Type="http://schemas.openxmlformats.org/officeDocument/2006/relationships/image" Target="../media/image3.jpeg"/><Relationship Id="rId9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7.jpeg"/><Relationship Id="rId5" Type="http://schemas.openxmlformats.org/officeDocument/2006/relationships/image" Target="../media/image2.jpeg"/><Relationship Id="rId10" Type="http://schemas.openxmlformats.org/officeDocument/2006/relationships/image" Target="../media/image76.jpeg"/><Relationship Id="rId4" Type="http://schemas.openxmlformats.org/officeDocument/2006/relationships/image" Target="../media/image3.jpeg"/><Relationship Id="rId9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1.jpeg"/><Relationship Id="rId5" Type="http://schemas.openxmlformats.org/officeDocument/2006/relationships/image" Target="../media/image2.jpeg"/><Relationship Id="rId10" Type="http://schemas.openxmlformats.org/officeDocument/2006/relationships/image" Target="../media/image80.jpeg"/><Relationship Id="rId4" Type="http://schemas.openxmlformats.org/officeDocument/2006/relationships/image" Target="../media/image3.jpeg"/><Relationship Id="rId9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84.jpeg"/><Relationship Id="rId4" Type="http://schemas.openxmlformats.org/officeDocument/2006/relationships/image" Target="../media/image3.jpeg"/><Relationship Id="rId9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87.jpeg"/><Relationship Id="rId4" Type="http://schemas.openxmlformats.org/officeDocument/2006/relationships/image" Target="../media/image3.jpeg"/><Relationship Id="rId9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6.jpeg"/><Relationship Id="rId5" Type="http://schemas.openxmlformats.org/officeDocument/2006/relationships/image" Target="../media/image2.jpe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12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3.jpe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12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9.jpeg"/><Relationship Id="rId5" Type="http://schemas.openxmlformats.org/officeDocument/2006/relationships/image" Target="../media/image2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11" Type="http://schemas.openxmlformats.org/officeDocument/2006/relationships/image" Target="../media/image38.jpeg"/><Relationship Id="rId5" Type="http://schemas.openxmlformats.org/officeDocument/2006/relationships/image" Target="../media/image3.jpeg"/><Relationship Id="rId15" Type="http://schemas.openxmlformats.org/officeDocument/2006/relationships/image" Target="../media/image40.jpeg"/><Relationship Id="rId10" Type="http://schemas.openxmlformats.org/officeDocument/2006/relationships/image" Target="../media/image37.jpeg"/><Relationship Id="rId4" Type="http://schemas.openxmlformats.org/officeDocument/2006/relationships/image" Target="../media/image1.jpeg"/><Relationship Id="rId9" Type="http://schemas.openxmlformats.org/officeDocument/2006/relationships/image" Target="../media/image36.jpeg"/><Relationship Id="rId1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143125" y="500063"/>
            <a:ext cx="6588125" cy="1428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Портфолио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шахматного педагога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85938" y="5805488"/>
            <a:ext cx="6786562" cy="696912"/>
          </a:xfrm>
        </p:spPr>
        <p:txBody>
          <a:bodyPr/>
          <a:lstStyle/>
          <a:p>
            <a:pPr algn="ctr" eaLnBrk="1" hangingPunct="1">
              <a:defRPr/>
            </a:pPr>
            <a:endParaRPr lang="ru-RU" sz="280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eaLnBrk="1" hangingPunct="1">
              <a:defRPr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 flipV="1">
            <a:off x="2987675" y="264160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000364" y="2714620"/>
            <a:ext cx="5143536" cy="1569660"/>
          </a:xfrm>
          <a:prstGeom prst="rect">
            <a:avLst/>
          </a:prstGeom>
          <a:ln w="57150">
            <a:solidFill>
              <a:schemeClr val="accent4">
                <a:lumMod val="50000"/>
                <a:lumOff val="50000"/>
              </a:schemeClr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Валиуллина</a:t>
            </a:r>
            <a:r>
              <a:rPr lang="ru-RU" sz="4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Гулия</a:t>
            </a:r>
            <a:endParaRPr lang="ru-RU" sz="4800" b="1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800" b="1" dirty="0" err="1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Хасаншиевна</a:t>
            </a:r>
            <a:r>
              <a:rPr lang="ru-RU" sz="4800" b="1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800" b="1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357166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357158" y="3500438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357158" y="5572140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643446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1571625" y="5786438"/>
            <a:ext cx="6715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МБОУ «СОШ № 7» г. Нижнекамск РТ </a:t>
            </a:r>
          </a:p>
        </p:txBody>
      </p:sp>
      <p:pic>
        <p:nvPicPr>
          <p:cNvPr id="13" name="Рисунок 12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14348" y="1785926"/>
            <a:ext cx="1238849" cy="1214446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571625" y="428625"/>
            <a:ext cx="5572125" cy="1428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Информационная карта шахматного педагога</a:t>
            </a:r>
          </a:p>
        </p:txBody>
      </p:sp>
      <p:sp>
        <p:nvSpPr>
          <p:cNvPr id="13316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57313" y="2000250"/>
            <a:ext cx="7500937" cy="3929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10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1357313" y="2071688"/>
            <a:ext cx="7500937" cy="412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tabLst>
                <a:tab pos="2305050" algn="l"/>
              </a:tabLst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Методическая тема : 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«Использование головоломок  и занимательных задач как средство формирования  интереса младших школьников к игре в шахматы».</a:t>
            </a:r>
          </a:p>
          <a:p>
            <a:pPr>
              <a:tabLst>
                <a:tab pos="2305050" algn="l"/>
              </a:tabLst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Классное руководство – 3 «б» класс</a:t>
            </a:r>
          </a:p>
          <a:p>
            <a:pPr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Участие в профессиональных сообществах : ШМО учителей начальных классов, Интернет- сообщество Педсовет, Интернет -сообщество Сеть творческих учителей, Интернет-сообщество Социальная сеть работников образования  </a:t>
            </a:r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nsportal.ru.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 Завуч –</a:t>
            </a:r>
            <a:r>
              <a:rPr lang="ru-RU" sz="2000" b="1" dirty="0" err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инфо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</a:t>
            </a:r>
          </a:p>
          <a:p>
            <a:pPr>
              <a:defRPr/>
            </a:pPr>
            <a:r>
              <a:rPr lang="ru-RU" sz="20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8"/>
              </a:rPr>
              <a:t>Сообщества </a:t>
            </a:r>
            <a:r>
              <a:rPr lang="en-US" sz="20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8"/>
              </a:rPr>
              <a:t>edu.tatar.ru</a:t>
            </a:r>
            <a:r>
              <a:rPr lang="ru-RU" sz="20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8"/>
              </a:rPr>
              <a:t>:  Внеурочная деятельность "Шахматы".</a:t>
            </a:r>
            <a:endParaRPr lang="ru-RU" sz="2000" b="1" u="sng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r>
              <a:rPr lang="ru-RU" sz="20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9"/>
              </a:rPr>
              <a:t>Методическая копилка учителей МБОУ "СОШ №7" г.Нижнекамска</a:t>
            </a:r>
            <a:endParaRPr lang="ru-RU" sz="2000" b="1" u="sng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r>
              <a:rPr lang="ru-RU" sz="20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10"/>
              </a:rPr>
              <a:t>Перспектива</a:t>
            </a:r>
            <a:r>
              <a:rPr lang="ru-RU" sz="20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  <a:endParaRPr lang="ru-RU" sz="2400" b="1" u="sng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tabLst>
                <a:tab pos="2305050" algn="l"/>
              </a:tabLs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643834" y="87602"/>
            <a:ext cx="1357322" cy="134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285750"/>
            <a:ext cx="6143625" cy="1571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Чтобы переварить знания, надо поглощать их с аппетитом»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А.Франс</a:t>
            </a: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57313" y="1857375"/>
            <a:ext cx="7500937" cy="46434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10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639633" y="142852"/>
            <a:ext cx="1361524" cy="128588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1357313" y="1785938"/>
            <a:ext cx="7500937" cy="4986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tabLst>
                <a:tab pos="2305050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Цель работы :  </a:t>
            </a: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воспитание интереса  учащихся к шахматной игре  и активизации  мыслительных процессов  с помощью головоломок и занимательных задач.</a:t>
            </a:r>
          </a:p>
          <a:p>
            <a:pPr>
              <a:buFont typeface="Wingdings" pitchFamily="2" charset="2"/>
              <a:buChar char="Ø"/>
              <a:tabLst>
                <a:tab pos="2305050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Задачи педагога:</a:t>
            </a:r>
          </a:p>
          <a:p>
            <a:pPr>
              <a:tabLst>
                <a:tab pos="2305050" algn="l"/>
              </a:tabLst>
              <a:defRPr/>
            </a:pP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Использовать  разнообразные методы  преподнесения знаний ;</a:t>
            </a:r>
          </a:p>
          <a:p>
            <a:pPr>
              <a:tabLst>
                <a:tab pos="2305050" algn="l"/>
              </a:tabLst>
              <a:defRPr/>
            </a:pP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Применять нестандартные дидактические игры и задания;</a:t>
            </a:r>
          </a:p>
          <a:p>
            <a:pPr>
              <a:tabLst>
                <a:tab pos="2305050" algn="l"/>
              </a:tabLst>
              <a:defRPr/>
            </a:pP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Создать  наглядный  дидактический демонстрационный  материал  для  шахматного всеобуча.</a:t>
            </a:r>
          </a:p>
          <a:p>
            <a:pPr>
              <a:tabLst>
                <a:tab pos="2305050" algn="l"/>
              </a:tabLs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57188"/>
            <a:ext cx="5715000" cy="12144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Повышение профессиональной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компетен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тности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по шахматному всеобучу</a:t>
            </a: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0" y="2143125"/>
            <a:ext cx="7286625" cy="19288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Удостоверение  по  шахматному всеобучу по теме: «Основы шахматной игры» в объеме 36 часов, май, 2014 г.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10253" name="Picture 13" descr="D:\Documents\Документы сканера\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9" t="1402" r="5393" b="62606"/>
          <a:stretch>
            <a:fillRect/>
          </a:stretch>
        </p:blipFill>
        <p:spPr bwMode="auto">
          <a:xfrm>
            <a:off x="2143108" y="4214818"/>
            <a:ext cx="6182459" cy="1785950"/>
          </a:xfrm>
          <a:prstGeom prst="rect">
            <a:avLst/>
          </a:prstGeom>
          <a:ln w="57150">
            <a:solidFill>
              <a:schemeClr val="accent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428625"/>
            <a:ext cx="6000750" cy="1357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Библиотечка шахматного педагога  </a:t>
            </a:r>
            <a:endParaRPr lang="ru-RU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46082" name="Picture 2" descr="D:\Desktop\библиотечк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214554"/>
            <a:ext cx="5169408" cy="424891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714375"/>
            <a:ext cx="5643563" cy="9286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Достижения по шахматному всеобучу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4438" y="1928813"/>
            <a:ext cx="7715250" cy="4357687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  <a:cs typeface="Adobe Arabic"/>
              </a:rPr>
              <a:t>II</a:t>
            </a: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 Всероссийский конкурс презентаций «</a:t>
            </a:r>
            <a:r>
              <a:rPr lang="ru-RU" sz="20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ТопСлайд</a:t>
            </a: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» , Автономная некоммерческая организация «Ариадна» - сертификат участника с работой «Ребусы «Шахматные термины» ,2012 г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  <a:cs typeface="Adobe Arabic"/>
              </a:rPr>
              <a:t>III</a:t>
            </a: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 Всероссийский конкурс презентаций «</a:t>
            </a:r>
            <a:r>
              <a:rPr lang="ru-RU" sz="20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ТопСлайд</a:t>
            </a: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» , Автономная некоммерческая организация «Ариадна» - сертификат участника с работой «Ребусы «Чемпионы мира по шахматам», 2013г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Конкурс методических разработок «Работаем по ФГОС» - урок с презентацией – 2 место.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Сертификат о публикации методического материала на сайте учителей-предметников «</a:t>
            </a:r>
            <a:r>
              <a:rPr lang="ru-RU" sz="20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Учитпортал</a:t>
            </a: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» № 0982-0460  «Презентация по шахматам» 09.11.2013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Городской конкурс фотографий на шахматную тему – 2 место (Алешкина Полина)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3857620" y="3571876"/>
            <a:ext cx="2571767" cy="254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571625" y="357188"/>
            <a:ext cx="7286625" cy="19288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Конкурс рисунков «Шахматная страна»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286000"/>
            <a:ext cx="6929437" cy="928688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3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Фоторепортаж  из начальной школы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4000496" y="3786190"/>
            <a:ext cx="2214578" cy="2043253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30722" name="Рисунок 1" descr="D:\Desktop\для ИЗО шахматы\1347-000bi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4929198"/>
            <a:ext cx="1501775" cy="1535113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8" descr="83 Эмблема Шахматы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929198"/>
            <a:ext cx="1500198" cy="150019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571625" y="0"/>
            <a:ext cx="5500688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Конкурс рисунков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857500"/>
            <a:ext cx="6929437" cy="10715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5857875" y="2357438"/>
            <a:ext cx="300037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Выставка лучших работ</a:t>
            </a:r>
          </a:p>
        </p:txBody>
      </p:sp>
      <p:pic>
        <p:nvPicPr>
          <p:cNvPr id="39938" name="Picture 2" descr="D:\Desktop\р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071546"/>
            <a:ext cx="3787648" cy="2840736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9939" name="Picture 3" descr="D:\Desktop\р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786190"/>
            <a:ext cx="5212646" cy="2770543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Рисунок 17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85728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0"/>
            <a:ext cx="600075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Конкурс рисунков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857500"/>
            <a:ext cx="6929437" cy="10715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8914" name="Picture 2" descr="E:\DCIM\104___05\р2 класс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2143116"/>
            <a:ext cx="5357850" cy="43853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Прямоугольник 13"/>
          <p:cNvSpPr/>
          <p:nvPr/>
        </p:nvSpPr>
        <p:spPr>
          <a:xfrm>
            <a:off x="1643063" y="1071563"/>
            <a:ext cx="56435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Рисунки 2-ых классов </a:t>
            </a:r>
          </a:p>
        </p:txBody>
      </p:sp>
      <p:pic>
        <p:nvPicPr>
          <p:cNvPr id="16" name="Picture 4" descr="D:\Desktop\0_8a3ce_562ded2f_X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86644" y="285728"/>
            <a:ext cx="1709407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0"/>
            <a:ext cx="600075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Конкурс рисунков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857500"/>
            <a:ext cx="6929437" cy="10715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1643063" y="1071563"/>
            <a:ext cx="56435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Рисунки 3 -их классов </a:t>
            </a:r>
          </a:p>
        </p:txBody>
      </p:sp>
      <p:pic>
        <p:nvPicPr>
          <p:cNvPr id="16" name="Picture 4" descr="D:\Desktop\0_8a3ce_562ded2f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86644" y="285728"/>
            <a:ext cx="1709407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41986" name="Picture 2" descr="D:\Desktop\р3клас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3" y="2428868"/>
            <a:ext cx="6150769" cy="388637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0"/>
            <a:ext cx="600075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Конкурс рисунков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857500"/>
            <a:ext cx="6929437" cy="10715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1643063" y="1071563"/>
            <a:ext cx="56435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Рисунки 4-ых классов </a:t>
            </a:r>
          </a:p>
        </p:txBody>
      </p:sp>
      <p:pic>
        <p:nvPicPr>
          <p:cNvPr id="16" name="Picture 4" descr="D:\Desktop\0_8a3ce_562ded2f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86644" y="285728"/>
            <a:ext cx="1709407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40962" name="Picture 2" descr="D:\Desktop\р4клас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463" y="2143116"/>
            <a:ext cx="6401313" cy="42077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" name="Rectangle 0"/>
          <p:cNvSpPr>
            <a:spLocks noGrp="1" noChangeArrowheads="1"/>
          </p:cNvSpPr>
          <p:nvPr>
            <p:ph type="title"/>
          </p:nvPr>
        </p:nvSpPr>
        <p:spPr>
          <a:xfrm>
            <a:off x="1428750" y="214313"/>
            <a:ext cx="750093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Валиуллина Гулия Хасаншиевна,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МБОУ «СОШ № 7»</a:t>
            </a: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1214438" y="3571875"/>
            <a:ext cx="7786687" cy="30480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Квалификационная категория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высшая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Стаж работы: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38 лет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Звание: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заслуженный учитель РТ, Учитель года РТ- 2000,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  Учитель года РФ - 2001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5">
                  <a:lumMod val="2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latin typeface="Arbat-Bold" pitchFamily="2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                 </a:t>
            </a:r>
          </a:p>
        </p:txBody>
      </p:sp>
      <p:pic>
        <p:nvPicPr>
          <p:cNvPr id="6" name="Содержимое 5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1357298"/>
            <a:ext cx="2976583" cy="2232438"/>
          </a:xfrm>
          <a:prstGeom prst="roundRect">
            <a:avLst>
              <a:gd name="adj" fmla="val 16667"/>
            </a:avLst>
          </a:prstGeom>
          <a:ln w="381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4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  <p:bldP spid="10649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0"/>
            <a:ext cx="600075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Конкурс поделок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857500"/>
            <a:ext cx="6929437" cy="10715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1643063" y="1000125"/>
            <a:ext cx="5214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Выставка работ </a:t>
            </a:r>
          </a:p>
        </p:txBody>
      </p:sp>
      <p:pic>
        <p:nvPicPr>
          <p:cNvPr id="16" name="Picture 4" descr="D:\Desktop\0_8a3ce_562ded2f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86644" y="285728"/>
            <a:ext cx="1709407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43011" name="Picture 3" descr="D:\Desktop\поделки выставк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857364"/>
            <a:ext cx="4748784" cy="371246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3010" name="Picture 2" descr="D:\Desktop\вытавка под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500570"/>
            <a:ext cx="3919728" cy="1908048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0"/>
            <a:ext cx="600075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Конкурс поделок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857500"/>
            <a:ext cx="6929437" cy="10715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1643063" y="1071563"/>
            <a:ext cx="56435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Лучшие работы </a:t>
            </a:r>
          </a:p>
        </p:txBody>
      </p:sp>
      <p:pic>
        <p:nvPicPr>
          <p:cNvPr id="16" name="Picture 4" descr="D:\Desktop\0_8a3ce_562ded2f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86644" y="285728"/>
            <a:ext cx="1709407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18" name="Picture 5" descr="D:\Desktop\п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2643182"/>
            <a:ext cx="1892757" cy="2643206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5058" name="Picture 2" descr="D:\Desktop\п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071678"/>
            <a:ext cx="2047023" cy="21414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5059" name="Picture 3" descr="D:\Desktop\п1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071678"/>
            <a:ext cx="2313663" cy="2153083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5060" name="Picture 4" descr="D:\Desktop\п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500570"/>
            <a:ext cx="1960078" cy="1860046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5062" name="Picture 6" descr="D:\Desktop\п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4500570"/>
            <a:ext cx="3279648" cy="18897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0"/>
            <a:ext cx="600075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Конкурс поделок</a:t>
            </a:r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857500"/>
            <a:ext cx="6929437" cy="10715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1643063" y="1071563"/>
            <a:ext cx="56435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Лучшие работы </a:t>
            </a:r>
          </a:p>
        </p:txBody>
      </p:sp>
      <p:pic>
        <p:nvPicPr>
          <p:cNvPr id="16" name="Picture 4" descr="D:\Desktop\0_8a3ce_562ded2f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86644" y="285728"/>
            <a:ext cx="1709407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44034" name="Picture 2" descr="D:\Desktop\п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143116"/>
            <a:ext cx="2867592" cy="1831579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4035" name="Picture 3" descr="D:\Desktop\п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5"/>
          <a:stretch>
            <a:fillRect/>
          </a:stretch>
        </p:blipFill>
        <p:spPr bwMode="auto">
          <a:xfrm>
            <a:off x="6929454" y="2714620"/>
            <a:ext cx="1847468" cy="2817653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4036" name="Picture 4" descr="D:\Desktop\п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928934"/>
            <a:ext cx="1850782" cy="264105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4038" name="Picture 6" descr="D:\Desktop\п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429132"/>
            <a:ext cx="2949129" cy="207170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214313"/>
            <a:ext cx="6000750" cy="12144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Шахматная  жизнь   школы  </a:t>
            </a:r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2938" y="5929313"/>
            <a:ext cx="8501062" cy="7143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Лучшая шахматистка  Коровина  Ирина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49155" name="Picture 3" descr="D:\Desktop\ирин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714488"/>
            <a:ext cx="3920090" cy="314327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9154" name="Picture 2" descr="D:\Desktop\ФОТО Шахматы\IMG_048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000372"/>
            <a:ext cx="3786214" cy="2839661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214313"/>
            <a:ext cx="6000750" cy="12144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Шахматная  жизнь   школы  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1563" y="1214438"/>
            <a:ext cx="6072187" cy="7143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Работа учителей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47106" name="Picture 2" descr="D:\Desktop\Фото шахматы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7"/>
          <a:stretch>
            <a:fillRect/>
          </a:stretch>
        </p:blipFill>
        <p:spPr bwMode="auto">
          <a:xfrm>
            <a:off x="1643042" y="2143116"/>
            <a:ext cx="2286016" cy="2855283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7107" name="Picture 3" descr="D:\Desktop\учит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214554"/>
            <a:ext cx="2388108" cy="295046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7108" name="Picture 4" descr="D:\Desktop\учит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4286256"/>
            <a:ext cx="2843530" cy="23596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214313"/>
            <a:ext cx="6000750" cy="12144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Шахматная  жизнь   школы  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143000"/>
            <a:ext cx="6000750" cy="78581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Вести с уроков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50178" name="Picture 2" descr="D:\Desktop\вести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2071678"/>
            <a:ext cx="2889135" cy="1928826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0179" name="Picture 3" descr="D:\Desktop\ур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071678"/>
            <a:ext cx="2377547" cy="189977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0181" name="Picture 5" descr="D:\Desktop\ур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4286256"/>
            <a:ext cx="2987024" cy="2327461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0182" name="Picture 6" descr="D:\Desktop\ур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286256"/>
            <a:ext cx="3209712" cy="2254119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214313"/>
            <a:ext cx="6000750" cy="12144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Шахматная  жизнь   школы  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143000"/>
            <a:ext cx="6000750" cy="78581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Вести с уроков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52227" name="Picture 3" descr="E:\DCIM\104___05\ур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071678"/>
            <a:ext cx="3214710" cy="2559103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Picture 4" descr="D:\Desktop\ур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922" y="4071942"/>
            <a:ext cx="3085830" cy="2580289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2228" name="Picture 4" descr="D:\Desktop\ур1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071678"/>
            <a:ext cx="3721345" cy="235745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2226" name="Picture 2" descr="D:\Desktop\ур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3750700" cy="263451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214313"/>
            <a:ext cx="6000750" cy="12144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Шахматная  жизнь   школы  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4438" y="1143000"/>
            <a:ext cx="5929312" cy="642938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Турниры,  поединки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48131" name="Picture 3" descr="D:\Desktop\ФОТО Шахматы\IMG_048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071678"/>
            <a:ext cx="3402700" cy="2552026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8132" name="Picture 4" descr="D:\Desktop\турн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071678"/>
            <a:ext cx="3331293" cy="2498469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8130" name="Picture 2" descr="D:\Desktop\1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143380"/>
            <a:ext cx="3357586" cy="2518189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428625"/>
            <a:ext cx="600075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Шахматная  жизнь 3 «б» класса  </a:t>
            </a:r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4438" y="5500688"/>
            <a:ext cx="5929312" cy="50006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53250" name="Picture 2" descr="D:\Desktop\р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643446"/>
            <a:ext cx="2500298" cy="1843169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3251" name="Picture 3" descr="D:\Desktop\ур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643050"/>
            <a:ext cx="4297680" cy="269443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3252" name="Picture 4" descr="D:\Desktop\р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4643446"/>
            <a:ext cx="2915361" cy="177572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072330" y="142852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/>
          </p:nvPr>
        </p:nvSpPr>
        <p:spPr>
          <a:xfrm>
            <a:off x="1285875" y="357188"/>
            <a:ext cx="7858125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Место работы:  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1357313" y="1928813"/>
            <a:ext cx="6357937" cy="40005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Муниципальное Общеобразовательное Учреждение  «Средняя общеобразовательная школа № 7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Почтовый адрес: 423570,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г.Нижнекамск,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ул. </a:t>
            </a:r>
            <a:r>
              <a:rPr lang="ru-RU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Бызова</a:t>
            </a: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д.18 б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Контактный телефон:8(8555)390860,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89178883524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E-mail : 3007000094@tatar.mail.ru</a:t>
            </a:r>
            <a:endParaRPr lang="ru-RU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6626" name="Picture 2" descr="D:\Desktop\15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 t="8525" b="5684"/>
          <a:stretch>
            <a:fillRect/>
          </a:stretch>
        </p:blipFill>
        <p:spPr>
          <a:xfrm>
            <a:off x="5786438" y="4643438"/>
            <a:ext cx="3162300" cy="1751012"/>
          </a:xfrm>
          <a:ln w="57150">
            <a:solidFill>
              <a:schemeClr val="accent6"/>
            </a:solidFill>
          </a:ln>
        </p:spPr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143768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" name="Rectangle 0"/>
          <p:cNvSpPr>
            <a:spLocks noGrp="1" noChangeArrowheads="1"/>
          </p:cNvSpPr>
          <p:nvPr>
            <p:ph type="title"/>
          </p:nvPr>
        </p:nvSpPr>
        <p:spPr>
          <a:xfrm>
            <a:off x="1357313" y="285750"/>
            <a:ext cx="6500812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Награды, почетные звания:</a:t>
            </a: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857250"/>
            <a:ext cx="7715250" cy="6429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178" name="Содержимое 13"/>
          <p:cNvSpPr>
            <a:spLocks noGrp="1"/>
          </p:cNvSpPr>
          <p:nvPr>
            <p:ph sz="half" idx="2"/>
          </p:nvPr>
        </p:nvSpPr>
        <p:spPr>
          <a:xfrm>
            <a:off x="6143625" y="7143750"/>
            <a:ext cx="2847975" cy="714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7313" y="1214438"/>
            <a:ext cx="7500937" cy="5386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2000г. - победитель конкурсов "Учитель года Нижнекамска", "Учитель года Республики Татарстан»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2001г. - лауреат конкурса "Учитель года России»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2004г. - ветеран труда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2005г. - Государственная награда "Заслуженный учитель Республики Татарстан«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2007г. - медаль "За вклад в развитие образования Российской Федерации«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2010г. - победитель конкурса Главы Нижнекамского муниципального района в номинации «Авторская программа»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2013г и2014 г – диплом </a:t>
            </a:r>
            <a:r>
              <a:rPr lang="ru-RU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ы</a:t>
            </a: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2 степени конкурса хоров «</a:t>
            </a:r>
            <a:r>
              <a:rPr lang="ru-RU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Койле</a:t>
            </a: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  <a:r>
              <a:rPr lang="ru-RU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монлы</a:t>
            </a: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татар </a:t>
            </a:r>
            <a:r>
              <a:rPr lang="ru-RU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жыры</a:t>
            </a: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»</a:t>
            </a:r>
          </a:p>
          <a:p>
            <a:pPr algn="ctr"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8" name="Picture 19" descr="book_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572140"/>
            <a:ext cx="1231900" cy="982662"/>
          </a:xfrm>
          <a:prstGeom prst="rect">
            <a:avLst/>
          </a:prstGeom>
          <a:ln w="57150">
            <a:solidFill>
              <a:srgbClr val="CCCC00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6" name="Picture 4" descr="D:\Desktop\0_8a3ce_562ded2f_X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786710" y="214290"/>
            <a:ext cx="1081080" cy="106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858148" y="285728"/>
            <a:ext cx="995027" cy="918049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357188"/>
            <a:ext cx="5786438" cy="857250"/>
          </a:xfrm>
          <a:ln w="28575"/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Дипломы</a:t>
            </a:r>
            <a:endParaRPr lang="ru-RU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714625"/>
            <a:ext cx="6500812" cy="13573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8204" name="Picture 12" descr="D:\Documents\Документы сканера\учитель года 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214438"/>
            <a:ext cx="1739900" cy="2411412"/>
          </a:xfrm>
          <a:prstGeom prst="rect">
            <a:avLst/>
          </a:prstGeom>
          <a:noFill/>
          <a:ln w="127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8205" name="Picture 2" descr="D:\Documents\Документы сканера\Тьюто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6" t="7753" r="4205" b="337"/>
          <a:stretch>
            <a:fillRect/>
          </a:stretch>
        </p:blipFill>
        <p:spPr bwMode="auto">
          <a:xfrm rot="10337762">
            <a:off x="2647950" y="1384300"/>
            <a:ext cx="1628775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6" name="Picture 2" descr="D:\Desktop\Документы сканера\благодарность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4911">
            <a:off x="5984875" y="1633538"/>
            <a:ext cx="1668463" cy="2312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4" descr="D:\Documents\Документы сканера\Топслайд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3113">
            <a:off x="1446213" y="2466975"/>
            <a:ext cx="1597025" cy="2212975"/>
          </a:xfrm>
          <a:prstGeom prst="rect">
            <a:avLst/>
          </a:prstGeom>
          <a:noFill/>
          <a:ln w="3175">
            <a:solidFill>
              <a:schemeClr val="accent5">
                <a:lumMod val="50000"/>
              </a:schemeClr>
            </a:solidFill>
          </a:ln>
        </p:spPr>
      </p:pic>
      <p:pic>
        <p:nvPicPr>
          <p:cNvPr id="8208" name="Picture 13" descr="D:\Documents\Документы сканера\дипл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6" t="337" r="7008" b="8427"/>
          <a:stretch>
            <a:fillRect/>
          </a:stretch>
        </p:blipFill>
        <p:spPr bwMode="auto">
          <a:xfrm>
            <a:off x="3357563" y="3571875"/>
            <a:ext cx="1714500" cy="2392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9" name="Picture 15" descr="D:\Documents\Документы сканера\дипл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8" t="3033" r="5606" b="4720"/>
          <a:stretch>
            <a:fillRect/>
          </a:stretch>
        </p:blipFill>
        <p:spPr bwMode="auto">
          <a:xfrm>
            <a:off x="5214938" y="3500438"/>
            <a:ext cx="1639887" cy="23129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10" name="Picture 17" descr="D:\Documents\Документы сканера\дипл1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2" t="1012" r="6075" b="4045"/>
          <a:stretch>
            <a:fillRect/>
          </a:stretch>
        </p:blipFill>
        <p:spPr bwMode="auto">
          <a:xfrm rot="518365">
            <a:off x="7026275" y="2682875"/>
            <a:ext cx="1658938" cy="23606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50"/>
            <a:ext cx="5786438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Дипломы</a:t>
            </a:r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714625"/>
            <a:ext cx="6500812" cy="13573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9228" name="Picture 3" descr="D:\Desktop\песня.bm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31880">
            <a:off x="1838325" y="2659063"/>
            <a:ext cx="1704975" cy="2500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9" name="Picture 2" descr="D:\Desktop\видеоконференция.bm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285875"/>
            <a:ext cx="170338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3" descr="D:\Desktop\топслайд.bmp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214438"/>
            <a:ext cx="1693863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" descr="G:\Изображение 049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1880">
            <a:off x="6608763" y="2525713"/>
            <a:ext cx="191611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8" descr="D:\Documents\Документы сканера\удост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" t="10449" b="39775"/>
          <a:stretch>
            <a:fillRect/>
          </a:stretch>
        </p:blipFill>
        <p:spPr bwMode="auto">
          <a:xfrm>
            <a:off x="3929063" y="3143250"/>
            <a:ext cx="2552700" cy="177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19" descr="D:\Documents\Документы сканера\медаль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83" t="19550" r="15418" b="45168"/>
          <a:stretch>
            <a:fillRect/>
          </a:stretch>
        </p:blipFill>
        <p:spPr bwMode="auto">
          <a:xfrm>
            <a:off x="3929063" y="4786313"/>
            <a:ext cx="2517775" cy="1755775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50"/>
            <a:ext cx="5929313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Грамоты, благодарности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2643188"/>
            <a:ext cx="6500812" cy="13573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34818" name="Picture 2" descr="D:\Documents\Документы сканера\учитель года РТ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2" t="4382" r="4672" b="2360"/>
          <a:stretch>
            <a:fillRect/>
          </a:stretch>
        </p:blipFill>
        <p:spPr bwMode="auto">
          <a:xfrm>
            <a:off x="1714500" y="1214438"/>
            <a:ext cx="1652588" cy="22733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0253" name="Picture 3" descr="D:\Documents\Документы сканера\11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8" b="1012"/>
          <a:stretch>
            <a:fillRect/>
          </a:stretch>
        </p:blipFill>
        <p:spPr bwMode="auto">
          <a:xfrm>
            <a:off x="7072313" y="2143125"/>
            <a:ext cx="1644650" cy="2344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4" name="Picture 4" descr="D:\Documents\Документы сканера\сертиф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214438"/>
            <a:ext cx="166846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5" descr="D:\Documents\Документы сканера\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143000"/>
            <a:ext cx="1693862" cy="234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6" name="Picture 3" descr="D:\Desktop\Документы сканера\благодарность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" t="3371" r="2803" b="1347"/>
          <a:stretch>
            <a:fillRect/>
          </a:stretch>
        </p:blipFill>
        <p:spPr bwMode="auto">
          <a:xfrm>
            <a:off x="1571625" y="3571875"/>
            <a:ext cx="1662113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7" name="Picture 5" descr="D:\Documents\Документы сканера\благ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17" t="7079" r="12148" b="19212"/>
          <a:stretch>
            <a:fillRect/>
          </a:stretch>
        </p:blipFill>
        <p:spPr bwMode="auto">
          <a:xfrm>
            <a:off x="6929438" y="4071938"/>
            <a:ext cx="1674812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8" name="Picture 6" descr="D:\Documents\Документы сканера\бл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32" t="8090" r="6541" b="24606"/>
          <a:stretch>
            <a:fillRect/>
          </a:stretch>
        </p:blipFill>
        <p:spPr bwMode="auto">
          <a:xfrm>
            <a:off x="3286125" y="3286125"/>
            <a:ext cx="1765300" cy="251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9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3500438"/>
            <a:ext cx="1652587" cy="2263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0" name="Picture 8" descr="G:\format_A5_document_318808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4929188"/>
            <a:ext cx="249713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Desktop\0_8a3ce_562ded2f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 t="6802" r="23032" b="7370"/>
          <a:stretch>
            <a:fillRect/>
          </a:stretch>
        </p:blipFill>
        <p:spPr bwMode="auto">
          <a:xfrm>
            <a:off x="7215207" y="214290"/>
            <a:ext cx="1801496" cy="17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6496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50"/>
            <a:ext cx="5786438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Сертификаты</a:t>
            </a:r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649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14500" y="2714625"/>
            <a:ext cx="6500813" cy="13573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C:\Users\user\Desktop\Шаблоны\Баннеры\Честь школы 2.jpg"/>
          <p:cNvPicPr preferRelativeResize="0"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4" t="25424" r="27119" b="26271"/>
          <a:stretch/>
        </p:blipFill>
        <p:spPr bwMode="auto">
          <a:xfrm>
            <a:off x="7215206" y="214290"/>
            <a:ext cx="1780845" cy="1643074"/>
          </a:xfrm>
          <a:prstGeom prst="ellipse">
            <a:avLst/>
          </a:prstGeom>
          <a:ln w="381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/>
        </p:spPr>
      </p:pic>
      <p:pic>
        <p:nvPicPr>
          <p:cNvPr id="1037" name="Picture 3" descr="D:\Documents\Документы сканера\сертиф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" t="674" r="934" b="1347"/>
          <a:stretch>
            <a:fillRect/>
          </a:stretch>
        </p:blipFill>
        <p:spPr bwMode="auto">
          <a:xfrm rot="-585231">
            <a:off x="1971675" y="1697038"/>
            <a:ext cx="1679575" cy="2344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8" name="Picture 16" descr="D:\Documents\Документы сканера\сертифик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6048">
            <a:off x="6124575" y="1817688"/>
            <a:ext cx="1638300" cy="2268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9" name="Picture 4" descr="D:\Documents\Документы сканера\серт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" t="6404" b="44157"/>
          <a:stretch>
            <a:fillRect/>
          </a:stretch>
        </p:blipFill>
        <p:spPr bwMode="auto">
          <a:xfrm>
            <a:off x="6215063" y="4643438"/>
            <a:ext cx="2290762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0" name="Picture 5" descr="D:\Documents\Документы сканера\срет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5" t="7416" b="39436"/>
          <a:stretch>
            <a:fillRect/>
          </a:stretch>
        </p:blipFill>
        <p:spPr bwMode="auto">
          <a:xfrm>
            <a:off x="1500188" y="4643438"/>
            <a:ext cx="2071687" cy="159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000500" y="1214438"/>
          <a:ext cx="1722438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13" imgW="3200400" imgH="4533828" progId="AcroExch.Document.7">
                  <p:embed/>
                </p:oleObj>
              </mc:Choice>
              <mc:Fallback>
                <p:oleObj name="Acrobat Document" r:id="rId13" imgW="3200400" imgH="4533828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214438"/>
                        <a:ext cx="1722438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1" name="Picture 8" descr="G:\format_A5_document_311060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5286375"/>
            <a:ext cx="1943100" cy="137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2" name="Picture 9" descr="G:\Свидетельство Новый урок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3714750"/>
            <a:ext cx="2000250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1428750" y="214313"/>
            <a:ext cx="7715250" cy="19145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Школа – не средство подготовки детей к жизни, а сама жизнь»</a:t>
            </a:r>
            <a:b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Ш.А.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Амонашвили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00188" y="1928813"/>
            <a:ext cx="4572000" cy="4429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</a:t>
            </a:r>
            <a:r>
              <a:rPr lang="ru-RU" sz="36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Мое кредо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   </a:t>
            </a:r>
            <a:r>
              <a:rPr lang="ru-RU" sz="3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развитие творческого мышления , самообразование, стремление к новым горизонтам и новым целям.</a:t>
            </a:r>
          </a:p>
        </p:txBody>
      </p:sp>
      <p:pic>
        <p:nvPicPr>
          <p:cNvPr id="5" name="Picture 8" descr="83 Эмблема Шахмат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071810"/>
            <a:ext cx="2286016" cy="228601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2293" name="Picture 11" descr="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0875" y="4429125"/>
            <a:ext cx="1517650" cy="1285875"/>
          </a:xfrm>
        </p:spPr>
      </p:pic>
      <p:pic>
        <p:nvPicPr>
          <p:cNvPr id="6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" t="1345" r="81455" b="2690"/>
          <a:stretch>
            <a:fillRect/>
          </a:stretch>
        </p:blipFill>
        <p:spPr bwMode="auto">
          <a:xfrm>
            <a:off x="428596" y="285728"/>
            <a:ext cx="509242" cy="11301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1" t="22865" r="30410" b="4035"/>
          <a:stretch>
            <a:fillRect/>
          </a:stretch>
        </p:blipFill>
        <p:spPr bwMode="auto">
          <a:xfrm>
            <a:off x="428596" y="1571612"/>
            <a:ext cx="461294" cy="8607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8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3" t="39006" b="5380"/>
          <a:stretch>
            <a:fillRect/>
          </a:stretch>
        </p:blipFill>
        <p:spPr bwMode="auto">
          <a:xfrm>
            <a:off x="428596" y="2643182"/>
            <a:ext cx="398078" cy="6548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6" t="5380" r="64621" b="5380"/>
          <a:stretch>
            <a:fillRect/>
          </a:stretch>
        </p:blipFill>
        <p:spPr bwMode="auto">
          <a:xfrm>
            <a:off x="428596" y="3500438"/>
            <a:ext cx="477484" cy="10509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38" t="37661" r="14662" b="5380"/>
          <a:stretch>
            <a:fillRect/>
          </a:stretch>
        </p:blipFill>
        <p:spPr bwMode="auto">
          <a:xfrm>
            <a:off x="428596" y="4786322"/>
            <a:ext cx="413926" cy="6707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D:\Desktop\derevyannye Laughing-LAUGHING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6" t="18830" r="47244" b="4035"/>
          <a:stretch>
            <a:fillRect/>
          </a:stretch>
        </p:blipFill>
        <p:spPr bwMode="auto">
          <a:xfrm>
            <a:off x="428596" y="5643578"/>
            <a:ext cx="461438" cy="9083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Reporting Progress or Status">
  <a:themeElements>
    <a:clrScheme name="Другая 5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1545</TotalTime>
  <Words>570</Words>
  <Application>Microsoft Office PowerPoint</Application>
  <PresentationFormat>Экран (4:3)</PresentationFormat>
  <Paragraphs>217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Reporting Progress or Status</vt:lpstr>
      <vt:lpstr>Acrobat Document</vt:lpstr>
      <vt:lpstr>Портфолио шахматного педагога</vt:lpstr>
      <vt:lpstr>Валиуллина Гулия Хасаншиевна, МБОУ «СОШ № 7»</vt:lpstr>
      <vt:lpstr>        Место работы:   </vt:lpstr>
      <vt:lpstr>Награды, почетные звания:</vt:lpstr>
      <vt:lpstr>Дипломы</vt:lpstr>
      <vt:lpstr>Дипломы</vt:lpstr>
      <vt:lpstr>Грамоты, благодарности</vt:lpstr>
      <vt:lpstr>Сертификаты</vt:lpstr>
      <vt:lpstr>«Школа – не средство подготовки детей к жизни, а сама жизнь»                                      Ш.А. Амонашвили</vt:lpstr>
      <vt:lpstr>Информационная карта шахматного педагога</vt:lpstr>
      <vt:lpstr>«Чтобы переварить знания, надо поглощать их с аппетитом»  А.Франс</vt:lpstr>
      <vt:lpstr>Повышение профессиональной  компетен тности по шахматному всеобучу</vt:lpstr>
      <vt:lpstr>Библиотечка шахматного педагога  </vt:lpstr>
      <vt:lpstr>Достижения по шахматному всеобучу </vt:lpstr>
      <vt:lpstr>Конкурс рисунков «Шахматная страна»</vt:lpstr>
      <vt:lpstr>Конкурс рисунков</vt:lpstr>
      <vt:lpstr>Конкурс рисунков</vt:lpstr>
      <vt:lpstr>Конкурс рисунков</vt:lpstr>
      <vt:lpstr>Конкурс рисунков</vt:lpstr>
      <vt:lpstr>Конкурс поделок</vt:lpstr>
      <vt:lpstr>Конкурс поделок</vt:lpstr>
      <vt:lpstr>Конкурс поделок</vt:lpstr>
      <vt:lpstr>Шахматная  жизнь   школы  </vt:lpstr>
      <vt:lpstr>Шахматная  жизнь   школы  </vt:lpstr>
      <vt:lpstr>Шахматная  жизнь   школы  </vt:lpstr>
      <vt:lpstr>Шахматная  жизнь   школы  </vt:lpstr>
      <vt:lpstr>Шахматная  жизнь   школы  </vt:lpstr>
      <vt:lpstr>Шахматная  жизнь 3 «б» класса 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СОЦИАЛЬНОГО        ПЕДАГОГА</dc:title>
  <dc:creator>семья</dc:creator>
  <cp:lastModifiedBy>света</cp:lastModifiedBy>
  <cp:revision>137</cp:revision>
  <dcterms:created xsi:type="dcterms:W3CDTF">2011-05-08T11:50:36Z</dcterms:created>
  <dcterms:modified xsi:type="dcterms:W3CDTF">2015-10-13T12:21:09Z</dcterms:modified>
</cp:coreProperties>
</file>