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0" autoAdjust="0"/>
  </p:normalViewPr>
  <p:slideViewPr>
    <p:cSldViewPr>
      <p:cViewPr varScale="1">
        <p:scale>
          <a:sx n="47" d="100"/>
          <a:sy n="47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454" y="1752600"/>
            <a:ext cx="8824546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30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76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1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1" y="6245225"/>
            <a:ext cx="190206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D7D8-04CE-4817-A5B5-B82F8FAD119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566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883C-908A-4B0D-B8C9-27281FE49BC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504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FA4C-31C8-4387-9CAE-18442D768ED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9F89-645E-4B4E-86B6-B127071068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248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45A1-0394-476C-85DD-F593D0C4578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EC99-93EC-4F0E-A99F-9F53DB93E4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452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3309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1969" y="1905000"/>
            <a:ext cx="393309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303D6-D074-4D06-8110-51E982E0CDB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6CAD-5384-4BE8-BFCC-50FEC32B055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247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0EBE-D257-472F-B1AD-E256883D859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BD3D-0855-4688-9D68-16233D2048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613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9DEED-232F-4A39-B64E-5DB0F5B7C60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44A00-2CA3-4A0C-8137-A284621FFD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981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F6C0F-E52B-4239-832B-03599F25D03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42F6-9F3A-450D-80C5-C1A3F443B7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260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CC45-A47E-4B73-B771-CF946C254DA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3FF5-0F91-4FBB-B19F-EF7E1B2638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1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41D9D-5661-426E-BC5F-516C6252C4D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9878-EB06-4B76-B1F9-3740178DB4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35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FED1-DB95-4634-9A34-2C1BBA246BF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E53A-808F-4ABF-9DE8-5215D33939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979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097" y="244476"/>
            <a:ext cx="209696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6"/>
            <a:ext cx="615022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D1542-B4AB-4AD5-9BD5-222C1C833F4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16AF9-A358-4644-80EA-9EF653718DB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968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6"/>
            <a:ext cx="8384931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6862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5525-9291-497C-8ADD-56B0FF2EFCE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E7A7-CC9E-4D83-847C-C8F573AF17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228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6"/>
            <a:ext cx="8384931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33092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1969" y="1905000"/>
            <a:ext cx="3933092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E5BF4-4091-4945-8AB9-79567ABC74A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1461-CE20-463D-A3C5-E6B2526076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268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1553E7-1E19-4BEB-867F-11867CEA742E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316C9C-7D11-40DF-A7E0-295AAC3BE8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454" y="1828800"/>
            <a:ext cx="8824546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ltGray">
            <a:xfrm>
              <a:off x="528" y="1152"/>
              <a:ext cx="30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ltGray">
            <a:xfrm>
              <a:off x="527" y="2904"/>
              <a:ext cx="30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245225"/>
            <a:ext cx="19020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EFC35-1506-4660-982A-C79EC6EC905A}" type="datetimeFigureOut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131" y="6245225"/>
            <a:ext cx="19020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EF0A9-70ED-4440-96CF-204AD851A55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6"/>
            <a:ext cx="8384931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68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84576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045082"/>
              </p:ext>
            </p:extLst>
          </p:nvPr>
        </p:nvGraphicFramePr>
        <p:xfrm>
          <a:off x="971600" y="2708920"/>
          <a:ext cx="7056784" cy="338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4375"/>
                <a:gridCol w="2532409"/>
              </a:tblGrid>
              <a:tr h="11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первообразная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функция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неопределенный интеграл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множество функций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определенный интеграл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число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Целостный подход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8621" y="1582088"/>
            <a:ext cx="85210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производная функции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f'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первообразную, неопределенный интеграл, определенный интеграл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9801235"/>
                  </p:ext>
                </p:extLst>
              </p:nvPr>
            </p:nvGraphicFramePr>
            <p:xfrm>
              <a:off x="107504" y="-20320"/>
              <a:ext cx="8856984" cy="669074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4176"/>
                    <a:gridCol w="3391327"/>
                    <a:gridCol w="3881481"/>
                  </a:tblGrid>
                  <a:tr h="3004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Первообразная</a:t>
                          </a:r>
                          <a:endParaRPr lang="ru-RU" sz="2000" b="1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Неопределенный интеграл</a:t>
                          </a:r>
                          <a:endParaRPr lang="ru-RU" sz="2000" b="1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45895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Определение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Функция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называется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первообразной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для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 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 данном промежутке, если для любого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х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из данного промежутка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F'(x)= f (x).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Если функция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– первообразная для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на промежутке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Х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, то множество функций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F(x)+с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, где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– произвольная постоянная, называется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неопределенным интегралом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от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на этом  промежутке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835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Геометрическая интерпретация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ru-RU" sz="20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i="1" dirty="0" smtClean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i="1" dirty="0" smtClean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i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                                                   F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'(x)= f (x)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en-US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x</a:t>
                          </a:r>
                          <a:r>
                            <a:rPr lang="en-US" sz="2000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     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=1/3 x</a:t>
                          </a:r>
                          <a:r>
                            <a:rPr lang="en-US" sz="2000" i="1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834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Аналитическая запись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F(x):.F'(x)= f (x).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𝑑𝑥</m:t>
                              </m:r>
                              <m: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  <m: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</m:t>
                              </m:r>
                            </m:oMath>
                          </a14:m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28850" algn="l"/>
                            </a:tabLs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Т.е. все первообразные функции 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x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9801235"/>
                  </p:ext>
                </p:extLst>
              </p:nvPr>
            </p:nvGraphicFramePr>
            <p:xfrm>
              <a:off x="107504" y="-20320"/>
              <a:ext cx="8856984" cy="669074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4176"/>
                    <a:gridCol w="3391327"/>
                    <a:gridCol w="3881481"/>
                  </a:tblGrid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Первообразная</a:t>
                          </a:r>
                          <a:endParaRPr lang="ru-RU" sz="2000" b="1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Неопределенный интеграл</a:t>
                          </a:r>
                          <a:endParaRPr lang="ru-RU" sz="2000" b="1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0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Определение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Функция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называется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первообразной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для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 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 данном промежутке, если для любого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х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из данного промежутка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F'(x)= f (x).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Если функция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– первообразная для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на промежутке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Х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, то множество функций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F(x)+с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, где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– произвольная постоянная, называется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неопределенным интегралом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от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на этом  промежутке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52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Геометрическая интерпретация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ru-RU" sz="20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i="1" dirty="0" smtClean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i="1" dirty="0" smtClean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i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                                                   F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'(x)= f (x)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en-US" sz="2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x</a:t>
                          </a:r>
                          <a:r>
                            <a:rPr lang="en-US" sz="2000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     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</a:t>
                          </a:r>
                          <a:r>
                            <a:rPr lang="en-US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=1/3 x</a:t>
                          </a:r>
                          <a:r>
                            <a:rPr lang="en-US" sz="2000" i="1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834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Аналитическая запись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F(x):.F'(x)= f (x).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8257" t="-279110" b="-3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49" name="Рисунок 4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2" t="46281" r="33073" b="14987"/>
          <a:stretch>
            <a:fillRect/>
          </a:stretch>
        </p:blipFill>
        <p:spPr bwMode="auto">
          <a:xfrm>
            <a:off x="1753424" y="3212976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334" t="28266" r="33137" b="32531"/>
          <a:stretch>
            <a:fillRect/>
          </a:stretch>
        </p:blipFill>
        <p:spPr bwMode="auto">
          <a:xfrm>
            <a:off x="5868144" y="3212976"/>
            <a:ext cx="2000250" cy="13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34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7419578"/>
                  </p:ext>
                </p:extLst>
              </p:nvPr>
            </p:nvGraphicFramePr>
            <p:xfrm>
              <a:off x="987922" y="404664"/>
              <a:ext cx="7488832" cy="58231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88832"/>
                  </a:tblGrid>
                  <a:tr h="3032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Определенный интеграл</a:t>
                          </a:r>
                          <a:endParaRPr lang="ru-RU" sz="2000" b="1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391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Разность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F(b)– F(a)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называется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интегралом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от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 отрезке [</a:t>
                          </a:r>
                          <a:r>
                            <a:rPr lang="ru-RU" sz="20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a;b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Определенный 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интеграл – конечный предел интегральной суммы.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02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642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0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𝑑𝑥</m:t>
                                    </m:r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=</m:t>
                                    </m:r>
                                  </m:e>
                                </m:nary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𝐹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=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ru-RU" sz="20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ru-RU" sz="20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𝑆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7419578"/>
                  </p:ext>
                </p:extLst>
              </p:nvPr>
            </p:nvGraphicFramePr>
            <p:xfrm>
              <a:off x="987922" y="404664"/>
              <a:ext cx="7488832" cy="58008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88832"/>
                  </a:tblGrid>
                  <a:tr h="3282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Определенный интеграл</a:t>
                          </a:r>
                          <a:endParaRPr lang="ru-RU" sz="2000" b="1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391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Разность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F(b)– F(a)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называется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интегралом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от функции </a:t>
                          </a:r>
                          <a:r>
                            <a:rPr lang="ru-RU" sz="20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f(x)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на отрезке [</a:t>
                          </a:r>
                          <a:r>
                            <a:rPr lang="ru-RU" sz="20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a;b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Определенный </a:t>
                          </a:r>
                          <a:r>
                            <a:rPr lang="ru-RU" sz="2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интеграл – конечный предел интегральной суммы.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02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2661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753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4" name="Рисунок 10" descr="Описание: IMG_7577.jpg"/>
          <p:cNvPicPr>
            <a:picLocks noChangeAspect="1" noChangeArrowheads="1"/>
          </p:cNvPicPr>
          <p:nvPr/>
        </p:nvPicPr>
        <p:blipFill>
          <a:blip r:embed="rId3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16988" r="36391" b="37367"/>
          <a:stretch>
            <a:fillRect/>
          </a:stretch>
        </p:blipFill>
        <p:spPr bwMode="auto">
          <a:xfrm>
            <a:off x="3203848" y="2348880"/>
            <a:ext cx="15335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1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4013" y="79375"/>
            <a:ext cx="8384931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603738" y="981075"/>
            <a:ext cx="8065477" cy="398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422" tIns="44211" rIns="88422" bIns="44211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</a:rPr>
              <a:t>                        Значения        </a:t>
            </a:r>
            <a:r>
              <a:rPr lang="ru-RU" sz="2300" dirty="0" err="1" smtClean="0">
                <a:solidFill>
                  <a:srgbClr val="FFFFFF"/>
                </a:solidFill>
              </a:rPr>
              <a:t>Значения</a:t>
            </a:r>
            <a:r>
              <a:rPr lang="ru-RU" sz="2300" dirty="0" smtClean="0">
                <a:solidFill>
                  <a:srgbClr val="FFFFFF"/>
                </a:solidFill>
              </a:rPr>
              <a:t> из субъектного                        .                                                                  опыта</a:t>
            </a: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</a:endParaRP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</a:endParaRP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</a:endParaRP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</a:endParaRP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</a:endParaRP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</a:rPr>
              <a:t> </a:t>
            </a: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</a:rPr>
              <a:t> </a:t>
            </a: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</a:rPr>
              <a:t>Термин                             Объективный       Субъективный</a:t>
            </a:r>
          </a:p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</a:rPr>
              <a:t>                                               смысл                           </a:t>
            </a:r>
            <a:r>
              <a:rPr lang="ru-RU" sz="2300" dirty="0" err="1" smtClean="0">
                <a:solidFill>
                  <a:srgbClr val="FFFFFF"/>
                </a:solidFill>
              </a:rPr>
              <a:t>смысл</a:t>
            </a:r>
            <a:endParaRPr lang="ru-RU" sz="2300" dirty="0" smtClean="0">
              <a:solidFill>
                <a:srgbClr val="FFFFFF"/>
              </a:solidFill>
            </a:endParaRP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1756997" y="1555750"/>
            <a:ext cx="5758962" cy="24463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746740" y="1555750"/>
            <a:ext cx="3251689" cy="2446338"/>
          </a:xfrm>
          <a:prstGeom prst="triangle">
            <a:avLst>
              <a:gd name="adj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895352" y="0"/>
            <a:ext cx="7482254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037" tIns="44519" rIns="89037" bIns="445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br>
              <a:rPr lang="ru-RU" sz="2400" b="1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4000" b="1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Понятие</a:t>
            </a: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4797425"/>
            <a:ext cx="91440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35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Значение (денотат, экстенсионал) - предмет, представляемый данным знаком. (В.А. Бочаров, В. И. Маркин) Обозначаемое знаком. (Значение – реальный объект)</a:t>
            </a:r>
          </a:p>
          <a:p>
            <a:pPr indent="363538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Смысл (концепт, интенсионал) - та информация о репрезентируемом предмете, которую содержит сам знак или которая связывается с этим знаком в процессе человеческого общения или познания. (В.А. Бочаров, В. И. Маркин) То, в чем выражается конкретный способ задания обозначаемого. (Смысл – связь между знаком и значением)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Цель – целостное представление о понятии</a:t>
            </a:r>
          </a:p>
          <a:p>
            <a:pPr marL="514350" indent="-5143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itchFamily="34" charset="0"/>
              <a:buAutoNum type="arabicParenR"/>
              <a:defRPr/>
            </a:pP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4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316</Words>
  <Application>Microsoft Office PowerPoint</Application>
  <PresentationFormat>Экран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Волна</vt:lpstr>
      <vt:lpstr>Трава</vt:lpstr>
      <vt:lpstr>Целостный подход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2012-02-05T18:55:24Z</dcterms:created>
  <dcterms:modified xsi:type="dcterms:W3CDTF">2012-03-12T11:14:58Z</dcterms:modified>
</cp:coreProperties>
</file>