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4"/>
  </p:notesMasterIdLst>
  <p:sldIdLst>
    <p:sldId id="260" r:id="rId2"/>
    <p:sldId id="257" r:id="rId3"/>
    <p:sldId id="258" r:id="rId4"/>
    <p:sldId id="267" r:id="rId5"/>
    <p:sldId id="276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87" r:id="rId20"/>
    <p:sldId id="277" r:id="rId21"/>
    <p:sldId id="281" r:id="rId22"/>
    <p:sldId id="28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wmf"/><Relationship Id="rId4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19.wmf"/><Relationship Id="rId1" Type="http://schemas.openxmlformats.org/officeDocument/2006/relationships/image" Target="../media/image22.wmf"/><Relationship Id="rId4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FCD6F-10C3-41E7-8D6F-87FEFD45C376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9FBEE-03E4-4474-9F1C-4E5E5117DD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1C49DD-FDFE-47A6-BE87-A8FDAF8631C0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012DF7-9235-4F53-9342-49B78A357FBE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FDD124-1369-446F-AE73-45A30314BDCA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2DAE56-C0C1-4BC6-8121-17D81728170C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686DDF-3B42-4463-BFE0-0B3B8F6871D0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57D78F-D6E4-4F13-ACB0-98528DACFF8E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7E8A-EB1D-4BAD-BAAA-82D130CCCC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37C66-4575-4F86-B555-1BD55A114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7E8A-EB1D-4BAD-BAAA-82D130CCCC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37C66-4575-4F86-B555-1BD55A114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7E8A-EB1D-4BAD-BAAA-82D130CCCC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37C66-4575-4F86-B555-1BD55A114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7E8A-EB1D-4BAD-BAAA-82D130CCCC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37C66-4575-4F86-B555-1BD55A114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7E8A-EB1D-4BAD-BAAA-82D130CCCC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37C66-4575-4F86-B555-1BD55A114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7E8A-EB1D-4BAD-BAAA-82D130CCCC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37C66-4575-4F86-B555-1BD55A114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7E8A-EB1D-4BAD-BAAA-82D130CCCC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37C66-4575-4F86-B555-1BD55A114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7E8A-EB1D-4BAD-BAAA-82D130CCCC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37C66-4575-4F86-B555-1BD55A114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7E8A-EB1D-4BAD-BAAA-82D130CCCC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37C66-4575-4F86-B555-1BD55A114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7E8A-EB1D-4BAD-BAAA-82D130CCCC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37C66-4575-4F86-B555-1BD55A114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7E8A-EB1D-4BAD-BAAA-82D130CCCC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37C66-4575-4F86-B555-1BD55A114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77E8A-EB1D-4BAD-BAAA-82D130CCCC7C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37C66-4575-4F86-B555-1BD55A1142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festival.1september.ru/articles/519557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42852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ГБОУ школа №487</a:t>
            </a:r>
            <a:br>
              <a:rPr lang="ru-RU" sz="2800" dirty="0" smtClean="0"/>
            </a:br>
            <a:r>
              <a:rPr lang="ru-RU" sz="1600" dirty="0" smtClean="0"/>
              <a:t>Выборгского района</a:t>
            </a:r>
            <a:br>
              <a:rPr lang="ru-RU" sz="1600" dirty="0" smtClean="0"/>
            </a:br>
            <a:r>
              <a:rPr lang="ru-RU" sz="1600" dirty="0" smtClean="0"/>
              <a:t>г.Санкт-Петербурга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928802"/>
            <a:ext cx="7900998" cy="4643470"/>
          </a:xfrm>
        </p:spPr>
        <p:txBody>
          <a:bodyPr>
            <a:normAutofit fontScale="47500" lnSpcReduction="20000"/>
          </a:bodyPr>
          <a:lstStyle/>
          <a:p>
            <a:r>
              <a:rPr lang="ru-RU" sz="11400" dirty="0" smtClean="0">
                <a:solidFill>
                  <a:srgbClr val="FF0000"/>
                </a:solidFill>
              </a:rPr>
              <a:t>Доли. Обыкновенные дроби.</a:t>
            </a:r>
          </a:p>
          <a:p>
            <a:endParaRPr lang="ru-RU" dirty="0" smtClean="0"/>
          </a:p>
          <a:p>
            <a:pPr algn="r"/>
            <a:endParaRPr lang="ru-RU" sz="5100" dirty="0" smtClean="0"/>
          </a:p>
          <a:p>
            <a:pPr algn="r"/>
            <a:endParaRPr lang="ru-RU" sz="5100" dirty="0" smtClean="0"/>
          </a:p>
          <a:p>
            <a:pPr algn="r"/>
            <a:r>
              <a:rPr lang="ru-RU" sz="5100" dirty="0" err="1" smtClean="0">
                <a:solidFill>
                  <a:schemeClr val="tx1"/>
                </a:solidFill>
              </a:rPr>
              <a:t>Кузмичова</a:t>
            </a:r>
            <a:r>
              <a:rPr lang="ru-RU" sz="5100" dirty="0" smtClean="0">
                <a:solidFill>
                  <a:schemeClr val="tx1"/>
                </a:solidFill>
              </a:rPr>
              <a:t> Татьяна Юрьевна</a:t>
            </a:r>
          </a:p>
          <a:p>
            <a:pPr algn="r"/>
            <a:r>
              <a:rPr lang="ru-RU" sz="5100" dirty="0" smtClean="0">
                <a:solidFill>
                  <a:schemeClr val="tx1"/>
                </a:solidFill>
              </a:rPr>
              <a:t>Учитель математики</a:t>
            </a:r>
          </a:p>
          <a:p>
            <a:endParaRPr lang="ru-RU" sz="5100" dirty="0" smtClean="0"/>
          </a:p>
          <a:p>
            <a:endParaRPr lang="ru-RU" sz="5100" dirty="0" smtClean="0"/>
          </a:p>
          <a:p>
            <a:endParaRPr lang="ru-RU" sz="5100" dirty="0" smtClean="0"/>
          </a:p>
          <a:p>
            <a:r>
              <a:rPr lang="ru-RU" sz="5900" dirty="0" smtClean="0">
                <a:solidFill>
                  <a:schemeClr val="tx1"/>
                </a:solidFill>
              </a:rPr>
              <a:t>2014 г.</a:t>
            </a:r>
            <a:endParaRPr lang="ru-RU" sz="5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7"/>
          <p:cNvSpPr txBox="1">
            <a:spLocks noChangeArrowheads="1"/>
          </p:cNvSpPr>
          <p:nvPr/>
        </p:nvSpPr>
        <p:spPr bwMode="auto">
          <a:xfrm>
            <a:off x="8604250" y="404813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ru-RU" sz="1000"/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323850" y="1484313"/>
            <a:ext cx="63007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    Современная система записи дробей    с числителем и знаменателем была создана в Индии, только там не писали дробной черты.  </a:t>
            </a:r>
          </a:p>
        </p:txBody>
      </p:sp>
      <p:sp>
        <p:nvSpPr>
          <p:cNvPr id="12293" name="WordArt 15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1476375" y="549275"/>
            <a:ext cx="6119813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latin typeface="Times New Roman"/>
              <a:cs typeface="Times New Roman"/>
            </a:endParaRPr>
          </a:p>
        </p:txBody>
      </p:sp>
      <p:sp>
        <p:nvSpPr>
          <p:cNvPr id="12295" name="Rectangle 17"/>
          <p:cNvSpPr>
            <a:spLocks noChangeArrowheads="1"/>
          </p:cNvSpPr>
          <p:nvPr/>
        </p:nvSpPr>
        <p:spPr bwMode="auto">
          <a:xfrm>
            <a:off x="3779838" y="4005263"/>
            <a:ext cx="492283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    А  записывать  дроби  в точности так, как </a:t>
            </a:r>
            <a:r>
              <a:rPr lang="en-US" sz="2400"/>
              <a:t> </a:t>
            </a:r>
            <a:r>
              <a:rPr lang="ru-RU" sz="2400"/>
              <a:t>сейчас,</a:t>
            </a:r>
            <a:r>
              <a:rPr lang="en-US" sz="2400"/>
              <a:t> </a:t>
            </a:r>
            <a:r>
              <a:rPr lang="ru-RU" sz="2400"/>
              <a:t> стали </a:t>
            </a:r>
            <a:r>
              <a:rPr lang="en-US" sz="2400"/>
              <a:t> </a:t>
            </a:r>
            <a:r>
              <a:rPr lang="ru-RU" sz="2400"/>
              <a:t>арабы. </a:t>
            </a:r>
            <a:r>
              <a:rPr lang="en-US" sz="2400"/>
              <a:t> </a:t>
            </a:r>
            <a:r>
              <a:rPr lang="ru-RU" sz="2400"/>
              <a:t>Общеупотребительной  эта  запись  дробей  стала  лишь  в </a:t>
            </a:r>
            <a:r>
              <a:rPr lang="en-US" sz="2400" u="sng"/>
              <a:t>XVI</a:t>
            </a:r>
            <a:r>
              <a:rPr lang="ru-RU" sz="2400" u="sng"/>
              <a:t> веке.</a:t>
            </a:r>
          </a:p>
        </p:txBody>
      </p:sp>
      <p:pic>
        <p:nvPicPr>
          <p:cNvPr id="12296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7138" y="1412875"/>
            <a:ext cx="2836862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908175" y="2924175"/>
            <a:ext cx="3313113" cy="976313"/>
            <a:chOff x="340" y="1616"/>
            <a:chExt cx="2087" cy="615"/>
          </a:xfrm>
        </p:grpSpPr>
        <p:sp>
          <p:nvSpPr>
            <p:cNvPr id="12300" name="Text Box 25"/>
            <p:cNvSpPr txBox="1">
              <a:spLocks noChangeArrowheads="1"/>
            </p:cNvSpPr>
            <p:nvPr/>
          </p:nvSpPr>
          <p:spPr bwMode="auto">
            <a:xfrm>
              <a:off x="1655" y="1616"/>
              <a:ext cx="627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rgbClr val="003300"/>
                  </a:solidFill>
                  <a:latin typeface="Comic Sans MS" pitchFamily="66" charset="0"/>
                </a:rPr>
                <a:t>13</a:t>
              </a:r>
            </a:p>
          </p:txBody>
        </p:sp>
        <p:sp>
          <p:nvSpPr>
            <p:cNvPr id="12301" name="Text Box 26"/>
            <p:cNvSpPr txBox="1">
              <a:spLocks noChangeArrowheads="1"/>
            </p:cNvSpPr>
            <p:nvPr/>
          </p:nvSpPr>
          <p:spPr bwMode="auto">
            <a:xfrm>
              <a:off x="1538" y="1943"/>
              <a:ext cx="88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rgbClr val="003300"/>
                  </a:solidFill>
                  <a:latin typeface="Comic Sans MS" pitchFamily="66" charset="0"/>
                </a:rPr>
                <a:t>14</a:t>
              </a:r>
            </a:p>
          </p:txBody>
        </p:sp>
        <p:grpSp>
          <p:nvGrpSpPr>
            <p:cNvPr id="3" name="Group 28"/>
            <p:cNvGrpSpPr>
              <a:grpSpLocks/>
            </p:cNvGrpSpPr>
            <p:nvPr/>
          </p:nvGrpSpPr>
          <p:grpSpPr bwMode="auto">
            <a:xfrm>
              <a:off x="340" y="1616"/>
              <a:ext cx="889" cy="615"/>
              <a:chOff x="1837" y="1026"/>
              <a:chExt cx="681" cy="512"/>
            </a:xfrm>
          </p:grpSpPr>
          <p:sp>
            <p:nvSpPr>
              <p:cNvPr id="12303" name="Text Box 29"/>
              <p:cNvSpPr txBox="1">
                <a:spLocks noChangeArrowheads="1"/>
              </p:cNvSpPr>
              <p:nvPr/>
            </p:nvSpPr>
            <p:spPr bwMode="auto">
              <a:xfrm>
                <a:off x="1927" y="1026"/>
                <a:ext cx="480" cy="2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2400" b="1">
                    <a:solidFill>
                      <a:srgbClr val="003300"/>
                    </a:solidFill>
                    <a:latin typeface="Comic Sans MS" pitchFamily="66" charset="0"/>
                  </a:rPr>
                  <a:t>13</a:t>
                </a:r>
              </a:p>
            </p:txBody>
          </p:sp>
          <p:sp>
            <p:nvSpPr>
              <p:cNvPr id="12304" name="Text Box 30"/>
              <p:cNvSpPr txBox="1">
                <a:spLocks noChangeArrowheads="1"/>
              </p:cNvSpPr>
              <p:nvPr/>
            </p:nvSpPr>
            <p:spPr bwMode="auto">
              <a:xfrm>
                <a:off x="1837" y="1298"/>
                <a:ext cx="681" cy="2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2400" b="1">
                    <a:solidFill>
                      <a:srgbClr val="003300"/>
                    </a:solidFill>
                    <a:latin typeface="Comic Sans MS" pitchFamily="66" charset="0"/>
                  </a:rPr>
                  <a:t>14</a:t>
                </a:r>
              </a:p>
            </p:txBody>
          </p:sp>
          <p:sp>
            <p:nvSpPr>
              <p:cNvPr id="12305" name="Line 31"/>
              <p:cNvSpPr>
                <a:spLocks noChangeShapeType="1"/>
              </p:cNvSpPr>
              <p:nvPr/>
            </p:nvSpPr>
            <p:spPr bwMode="auto">
              <a:xfrm>
                <a:off x="2018" y="1298"/>
                <a:ext cx="318" cy="0"/>
              </a:xfrm>
              <a:prstGeom prst="line">
                <a:avLst/>
              </a:prstGeom>
              <a:noFill/>
              <a:ln w="38100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pic>
        <p:nvPicPr>
          <p:cNvPr id="12298" name="Picture 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4030663"/>
            <a:ext cx="316865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8098" name="Object 2"/>
          <p:cNvGraphicFramePr>
            <a:graphicFrameLocks noChangeAspect="1"/>
          </p:cNvGraphicFramePr>
          <p:nvPr/>
        </p:nvGraphicFramePr>
        <p:xfrm>
          <a:off x="6324600" y="234950"/>
          <a:ext cx="563563" cy="1455738"/>
        </p:xfrm>
        <a:graphic>
          <a:graphicData uri="http://schemas.openxmlformats.org/presentationml/2006/ole">
            <p:oleObj spid="_x0000_s1026" name="Формула" r:id="rId4" imgW="152280" imgH="393480" progId="Equation.3">
              <p:embed/>
            </p:oleObj>
          </a:graphicData>
        </a:graphic>
      </p:graphicFrame>
      <p:graphicFrame>
        <p:nvGraphicFramePr>
          <p:cNvPr id="388099" name="Object 3"/>
          <p:cNvGraphicFramePr>
            <a:graphicFrameLocks noChangeAspect="1"/>
          </p:cNvGraphicFramePr>
          <p:nvPr/>
        </p:nvGraphicFramePr>
        <p:xfrm>
          <a:off x="7302500" y="222250"/>
          <a:ext cx="584200" cy="1509713"/>
        </p:xfrm>
        <a:graphic>
          <a:graphicData uri="http://schemas.openxmlformats.org/presentationml/2006/ole">
            <p:oleObj spid="_x0000_s1027" name="Формула" r:id="rId5" imgW="152280" imgH="393480" progId="Equation.3">
              <p:embed/>
            </p:oleObj>
          </a:graphicData>
        </a:graphic>
      </p:graphicFrame>
      <p:graphicFrame>
        <p:nvGraphicFramePr>
          <p:cNvPr id="388101" name="Object 5"/>
          <p:cNvGraphicFramePr>
            <a:graphicFrameLocks noChangeAspect="1"/>
          </p:cNvGraphicFramePr>
          <p:nvPr/>
        </p:nvGraphicFramePr>
        <p:xfrm>
          <a:off x="8126413" y="184150"/>
          <a:ext cx="534987" cy="1509713"/>
        </p:xfrm>
        <a:graphic>
          <a:graphicData uri="http://schemas.openxmlformats.org/presentationml/2006/ole">
            <p:oleObj spid="_x0000_s1028" name="Формула" r:id="rId6" imgW="139680" imgH="393480" progId="Equation.3">
              <p:embed/>
            </p:oleObj>
          </a:graphicData>
        </a:graphic>
      </p:graphicFrame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314325" y="2152650"/>
            <a:ext cx="6315075" cy="5794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Какая часть фигуры закрашена?</a:t>
            </a:r>
          </a:p>
        </p:txBody>
      </p:sp>
      <p:sp>
        <p:nvSpPr>
          <p:cNvPr id="1031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69300" y="6096000"/>
            <a:ext cx="520700" cy="4953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CCCC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2" name="Rectangle 176"/>
          <p:cNvSpPr>
            <a:spLocks noChangeArrowheads="1"/>
          </p:cNvSpPr>
          <p:nvPr/>
        </p:nvSpPr>
        <p:spPr bwMode="auto">
          <a:xfrm>
            <a:off x="952500" y="3136900"/>
            <a:ext cx="3124200" cy="27432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181"/>
          <p:cNvGrpSpPr>
            <a:grpSpLocks/>
          </p:cNvGrpSpPr>
          <p:nvPr/>
        </p:nvGrpSpPr>
        <p:grpSpPr bwMode="auto">
          <a:xfrm>
            <a:off x="2019300" y="3136900"/>
            <a:ext cx="1054100" cy="2781300"/>
            <a:chOff x="1272" y="1976"/>
            <a:chExt cx="664" cy="1752"/>
          </a:xfrm>
        </p:grpSpPr>
        <p:sp>
          <p:nvSpPr>
            <p:cNvPr id="1035" name="Line 177"/>
            <p:cNvSpPr>
              <a:spLocks noChangeShapeType="1"/>
            </p:cNvSpPr>
            <p:nvPr/>
          </p:nvSpPr>
          <p:spPr bwMode="auto">
            <a:xfrm>
              <a:off x="1272" y="1984"/>
              <a:ext cx="0" cy="1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Line 179"/>
            <p:cNvSpPr>
              <a:spLocks noChangeShapeType="1"/>
            </p:cNvSpPr>
            <p:nvPr/>
          </p:nvSpPr>
          <p:spPr bwMode="auto">
            <a:xfrm>
              <a:off x="1936" y="1976"/>
              <a:ext cx="0" cy="1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88276" name="Freeform 180"/>
          <p:cNvSpPr>
            <a:spLocks/>
          </p:cNvSpPr>
          <p:nvPr/>
        </p:nvSpPr>
        <p:spPr bwMode="auto">
          <a:xfrm>
            <a:off x="928662" y="3143248"/>
            <a:ext cx="1066800" cy="2755900"/>
          </a:xfrm>
          <a:custGeom>
            <a:avLst/>
            <a:gdLst>
              <a:gd name="T0" fmla="*/ 0 w 672"/>
              <a:gd name="T1" fmla="*/ 0 h 1736"/>
              <a:gd name="T2" fmla="*/ 2147483647 w 672"/>
              <a:gd name="T3" fmla="*/ 0 h 1736"/>
              <a:gd name="T4" fmla="*/ 2147483647 w 672"/>
              <a:gd name="T5" fmla="*/ 2147483647 h 1736"/>
              <a:gd name="T6" fmla="*/ 0 w 672"/>
              <a:gd name="T7" fmla="*/ 2147483647 h 1736"/>
              <a:gd name="T8" fmla="*/ 0 w 672"/>
              <a:gd name="T9" fmla="*/ 0 h 17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72"/>
              <a:gd name="T16" fmla="*/ 0 h 1736"/>
              <a:gd name="T17" fmla="*/ 672 w 672"/>
              <a:gd name="T18" fmla="*/ 1736 h 17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72" h="1736">
                <a:moveTo>
                  <a:pt x="0" y="0"/>
                </a:moveTo>
                <a:lnTo>
                  <a:pt x="672" y="0"/>
                </a:lnTo>
                <a:lnTo>
                  <a:pt x="672" y="1736"/>
                </a:lnTo>
                <a:lnTo>
                  <a:pt x="0" y="172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88100" name="Object 4"/>
          <p:cNvGraphicFramePr>
            <a:graphicFrameLocks noChangeAspect="1"/>
          </p:cNvGraphicFramePr>
          <p:nvPr/>
        </p:nvGraphicFramePr>
        <p:xfrm>
          <a:off x="5381625" y="222250"/>
          <a:ext cx="536575" cy="1509713"/>
        </p:xfrm>
        <a:graphic>
          <a:graphicData uri="http://schemas.openxmlformats.org/presentationml/2006/ole">
            <p:oleObj spid="_x0000_s1029" name="Формула" r:id="rId7" imgW="139680" imgH="39348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88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88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-0.45694 0.5074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88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" y="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10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88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500" fill="hold"/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09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880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" fill="hold"/>
                                        <p:tgtEl>
                                          <p:spTgt spid="388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09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88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500" fill="hold"/>
                                        <p:tgtEl>
                                          <p:spTgt spid="388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8101"/>
                  </p:tgtEl>
                </p:cond>
              </p:nextCondLst>
            </p:seq>
          </p:childTnLst>
        </p:cTn>
      </p:par>
    </p:tnLst>
    <p:bldLst>
      <p:bldP spid="38827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952500" y="3136900"/>
            <a:ext cx="5067300" cy="27432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4250" name="Freeform 10"/>
          <p:cNvSpPr>
            <a:spLocks/>
          </p:cNvSpPr>
          <p:nvPr/>
        </p:nvSpPr>
        <p:spPr bwMode="auto">
          <a:xfrm>
            <a:off x="952500" y="3136900"/>
            <a:ext cx="2108200" cy="2755900"/>
          </a:xfrm>
          <a:custGeom>
            <a:avLst/>
            <a:gdLst>
              <a:gd name="T0" fmla="*/ 0 w 672"/>
              <a:gd name="T1" fmla="*/ 0 h 1736"/>
              <a:gd name="T2" fmla="*/ 2147483647 w 672"/>
              <a:gd name="T3" fmla="*/ 0 h 1736"/>
              <a:gd name="T4" fmla="*/ 2147483647 w 672"/>
              <a:gd name="T5" fmla="*/ 2147483647 h 1736"/>
              <a:gd name="T6" fmla="*/ 0 w 672"/>
              <a:gd name="T7" fmla="*/ 2147483647 h 1736"/>
              <a:gd name="T8" fmla="*/ 0 w 672"/>
              <a:gd name="T9" fmla="*/ 0 h 17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72"/>
              <a:gd name="T16" fmla="*/ 0 h 1736"/>
              <a:gd name="T17" fmla="*/ 672 w 672"/>
              <a:gd name="T18" fmla="*/ 1736 h 17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72" h="1736">
                <a:moveTo>
                  <a:pt x="0" y="0"/>
                </a:moveTo>
                <a:lnTo>
                  <a:pt x="672" y="0"/>
                </a:lnTo>
                <a:lnTo>
                  <a:pt x="672" y="1736"/>
                </a:lnTo>
                <a:lnTo>
                  <a:pt x="0" y="172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94242" name="Object 2"/>
          <p:cNvGraphicFramePr>
            <a:graphicFrameLocks noChangeAspect="1"/>
          </p:cNvGraphicFramePr>
          <p:nvPr/>
        </p:nvGraphicFramePr>
        <p:xfrm>
          <a:off x="6373813" y="285750"/>
          <a:ext cx="515937" cy="1455738"/>
        </p:xfrm>
        <a:graphic>
          <a:graphicData uri="http://schemas.openxmlformats.org/presentationml/2006/ole">
            <p:oleObj spid="_x0000_s2050" name="Формула" r:id="rId4" imgW="139680" imgH="393480" progId="Equation.3">
              <p:embed/>
            </p:oleObj>
          </a:graphicData>
        </a:graphic>
      </p:graphicFrame>
      <p:graphicFrame>
        <p:nvGraphicFramePr>
          <p:cNvPr id="394243" name="Object 3"/>
          <p:cNvGraphicFramePr>
            <a:graphicFrameLocks noChangeAspect="1"/>
          </p:cNvGraphicFramePr>
          <p:nvPr/>
        </p:nvGraphicFramePr>
        <p:xfrm>
          <a:off x="7277100" y="196850"/>
          <a:ext cx="584200" cy="1509713"/>
        </p:xfrm>
        <a:graphic>
          <a:graphicData uri="http://schemas.openxmlformats.org/presentationml/2006/ole">
            <p:oleObj spid="_x0000_s2051" name="Формула" r:id="rId5" imgW="152280" imgH="393480" progId="Equation.3">
              <p:embed/>
            </p:oleObj>
          </a:graphicData>
        </a:graphic>
      </p:graphicFrame>
      <p:graphicFrame>
        <p:nvGraphicFramePr>
          <p:cNvPr id="394244" name="Object 4"/>
          <p:cNvGraphicFramePr>
            <a:graphicFrameLocks noChangeAspect="1"/>
          </p:cNvGraphicFramePr>
          <p:nvPr/>
        </p:nvGraphicFramePr>
        <p:xfrm>
          <a:off x="5383213" y="260350"/>
          <a:ext cx="534987" cy="1509713"/>
        </p:xfrm>
        <a:graphic>
          <a:graphicData uri="http://schemas.openxmlformats.org/presentationml/2006/ole">
            <p:oleObj spid="_x0000_s2052" name="Формула" r:id="rId6" imgW="139680" imgH="393480" progId="Equation.3">
              <p:embed/>
            </p:oleObj>
          </a:graphicData>
        </a:graphic>
      </p:graphicFrame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314325" y="2152650"/>
            <a:ext cx="6315075" cy="5794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Какая часть фигуры закрашена?</a:t>
            </a:r>
          </a:p>
        </p:txBody>
      </p:sp>
      <p:sp>
        <p:nvSpPr>
          <p:cNvPr id="2057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69300" y="6096000"/>
            <a:ext cx="520700" cy="4953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CCCC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94251" name="Object 11"/>
          <p:cNvGraphicFramePr>
            <a:graphicFrameLocks noChangeAspect="1"/>
          </p:cNvGraphicFramePr>
          <p:nvPr/>
        </p:nvGraphicFramePr>
        <p:xfrm>
          <a:off x="8215313" y="209550"/>
          <a:ext cx="585787" cy="1509713"/>
        </p:xfrm>
        <a:graphic>
          <a:graphicData uri="http://schemas.openxmlformats.org/presentationml/2006/ole">
            <p:oleObj spid="_x0000_s2053" name="Формула" r:id="rId7" imgW="152280" imgH="393480" progId="Equation.3">
              <p:embed/>
            </p:oleObj>
          </a:graphicData>
        </a:graphic>
      </p:graphicFrame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019300" y="3136900"/>
            <a:ext cx="3022600" cy="2781300"/>
            <a:chOff x="1272" y="1976"/>
            <a:chExt cx="1904" cy="1752"/>
          </a:xfrm>
        </p:grpSpPr>
        <p:sp>
          <p:nvSpPr>
            <p:cNvPr id="2059" name="Line 8"/>
            <p:cNvSpPr>
              <a:spLocks noChangeShapeType="1"/>
            </p:cNvSpPr>
            <p:nvPr/>
          </p:nvSpPr>
          <p:spPr bwMode="auto">
            <a:xfrm>
              <a:off x="1272" y="1984"/>
              <a:ext cx="0" cy="1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0" name="Line 9"/>
            <p:cNvSpPr>
              <a:spLocks noChangeShapeType="1"/>
            </p:cNvSpPr>
            <p:nvPr/>
          </p:nvSpPr>
          <p:spPr bwMode="auto">
            <a:xfrm>
              <a:off x="1936" y="1976"/>
              <a:ext cx="0" cy="1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Line 12"/>
            <p:cNvSpPr>
              <a:spLocks noChangeShapeType="1"/>
            </p:cNvSpPr>
            <p:nvPr/>
          </p:nvSpPr>
          <p:spPr bwMode="auto">
            <a:xfrm>
              <a:off x="2568" y="1976"/>
              <a:ext cx="0" cy="1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Line 13"/>
            <p:cNvSpPr>
              <a:spLocks noChangeShapeType="1"/>
            </p:cNvSpPr>
            <p:nvPr/>
          </p:nvSpPr>
          <p:spPr bwMode="auto">
            <a:xfrm>
              <a:off x="3176" y="1976"/>
              <a:ext cx="0" cy="1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94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94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7.40741E-7 L -0.67778 0.5111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94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9" y="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425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94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500" fill="hold"/>
                                        <p:tgtEl>
                                          <p:spTgt spid="3942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42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94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" fill="hold"/>
                                        <p:tgtEl>
                                          <p:spTgt spid="3942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42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94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500" fill="hold"/>
                                        <p:tgtEl>
                                          <p:spTgt spid="3942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4244"/>
                  </p:tgtEl>
                </p:cond>
              </p:nextCondLst>
            </p:seq>
          </p:childTnLst>
        </p:cTn>
      </p:par>
    </p:tnLst>
    <p:bldLst>
      <p:bldP spid="3942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Oval 12"/>
          <p:cNvSpPr>
            <a:spLocks noChangeArrowheads="1"/>
          </p:cNvSpPr>
          <p:nvPr/>
        </p:nvSpPr>
        <p:spPr bwMode="auto">
          <a:xfrm>
            <a:off x="1320800" y="2844800"/>
            <a:ext cx="3810000" cy="3670300"/>
          </a:xfrm>
          <a:prstGeom prst="ellipse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90146" name="Object 2"/>
          <p:cNvGraphicFramePr>
            <a:graphicFrameLocks noChangeAspect="1"/>
          </p:cNvGraphicFramePr>
          <p:nvPr/>
        </p:nvGraphicFramePr>
        <p:xfrm>
          <a:off x="4264025" y="323850"/>
          <a:ext cx="517525" cy="1455738"/>
        </p:xfrm>
        <a:graphic>
          <a:graphicData uri="http://schemas.openxmlformats.org/presentationml/2006/ole">
            <p:oleObj spid="_x0000_s3074" name="Формула" r:id="rId4" imgW="139680" imgH="393480" progId="Equation.3">
              <p:embed/>
            </p:oleObj>
          </a:graphicData>
        </a:graphic>
      </p:graphicFrame>
      <p:graphicFrame>
        <p:nvGraphicFramePr>
          <p:cNvPr id="390147" name="Object 3"/>
          <p:cNvGraphicFramePr>
            <a:graphicFrameLocks noChangeAspect="1"/>
          </p:cNvGraphicFramePr>
          <p:nvPr/>
        </p:nvGraphicFramePr>
        <p:xfrm>
          <a:off x="7112000" y="260350"/>
          <a:ext cx="584200" cy="1509713"/>
        </p:xfrm>
        <a:graphic>
          <a:graphicData uri="http://schemas.openxmlformats.org/presentationml/2006/ole">
            <p:oleObj spid="_x0000_s3075" name="Формула" r:id="rId5" imgW="152280" imgH="393480" progId="Equation.3">
              <p:embed/>
            </p:oleObj>
          </a:graphicData>
        </a:graphic>
      </p:graphicFrame>
      <p:graphicFrame>
        <p:nvGraphicFramePr>
          <p:cNvPr id="390148" name="Object 4"/>
          <p:cNvGraphicFramePr>
            <a:graphicFrameLocks noChangeAspect="1"/>
          </p:cNvGraphicFramePr>
          <p:nvPr/>
        </p:nvGraphicFramePr>
        <p:xfrm>
          <a:off x="8102600" y="184150"/>
          <a:ext cx="584200" cy="1509713"/>
        </p:xfrm>
        <a:graphic>
          <a:graphicData uri="http://schemas.openxmlformats.org/presentationml/2006/ole">
            <p:oleObj spid="_x0000_s3076" name="Формула" r:id="rId6" imgW="152280" imgH="393480" progId="Equation.3">
              <p:embed/>
            </p:oleObj>
          </a:graphicData>
        </a:graphic>
      </p:graphicFrame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314325" y="2152650"/>
            <a:ext cx="6315075" cy="5794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Какая часть фигуры закрашена?</a:t>
            </a:r>
          </a:p>
        </p:txBody>
      </p:sp>
      <p:sp>
        <p:nvSpPr>
          <p:cNvPr id="3080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69300" y="6096000"/>
            <a:ext cx="520700" cy="4953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CCCC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320800" y="2844800"/>
            <a:ext cx="3810000" cy="3644900"/>
            <a:chOff x="832" y="1792"/>
            <a:chExt cx="2400" cy="2296"/>
          </a:xfrm>
        </p:grpSpPr>
        <p:sp>
          <p:nvSpPr>
            <p:cNvPr id="3083" name="Freeform 8"/>
            <p:cNvSpPr>
              <a:spLocks/>
            </p:cNvSpPr>
            <p:nvPr/>
          </p:nvSpPr>
          <p:spPr bwMode="auto">
            <a:xfrm>
              <a:off x="832" y="2912"/>
              <a:ext cx="2400" cy="32"/>
            </a:xfrm>
            <a:custGeom>
              <a:avLst/>
              <a:gdLst>
                <a:gd name="T0" fmla="*/ 2400 w 2400"/>
                <a:gd name="T1" fmla="*/ 0 h 32"/>
                <a:gd name="T2" fmla="*/ 0 w 2400"/>
                <a:gd name="T3" fmla="*/ 32 h 32"/>
                <a:gd name="T4" fmla="*/ 0 60000 65536"/>
                <a:gd name="T5" fmla="*/ 0 60000 65536"/>
                <a:gd name="T6" fmla="*/ 0 w 2400"/>
                <a:gd name="T7" fmla="*/ 0 h 32"/>
                <a:gd name="T8" fmla="*/ 2400 w 2400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00" h="32">
                  <a:moveTo>
                    <a:pt x="2400" y="0"/>
                  </a:moveTo>
                  <a:lnTo>
                    <a:pt x="0" y="3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auto">
            <a:xfrm>
              <a:off x="1992" y="1792"/>
              <a:ext cx="32" cy="2296"/>
            </a:xfrm>
            <a:custGeom>
              <a:avLst/>
              <a:gdLst>
                <a:gd name="T0" fmla="*/ 0 w 32"/>
                <a:gd name="T1" fmla="*/ 0 h 2296"/>
                <a:gd name="T2" fmla="*/ 32 w 32"/>
                <a:gd name="T3" fmla="*/ 2296 h 2296"/>
                <a:gd name="T4" fmla="*/ 0 60000 65536"/>
                <a:gd name="T5" fmla="*/ 0 60000 65536"/>
                <a:gd name="T6" fmla="*/ 0 w 32"/>
                <a:gd name="T7" fmla="*/ 0 h 2296"/>
                <a:gd name="T8" fmla="*/ 32 w 32"/>
                <a:gd name="T9" fmla="*/ 2296 h 229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2" h="2296">
                  <a:moveTo>
                    <a:pt x="0" y="0"/>
                  </a:moveTo>
                  <a:lnTo>
                    <a:pt x="32" y="229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90157" name="Freeform 13"/>
          <p:cNvSpPr>
            <a:spLocks/>
          </p:cNvSpPr>
          <p:nvPr/>
        </p:nvSpPr>
        <p:spPr bwMode="auto">
          <a:xfrm>
            <a:off x="1323975" y="2860675"/>
            <a:ext cx="1847850" cy="1814513"/>
          </a:xfrm>
          <a:custGeom>
            <a:avLst/>
            <a:gdLst>
              <a:gd name="T0" fmla="*/ 0 w 1164"/>
              <a:gd name="T1" fmla="*/ 2147483647 h 1143"/>
              <a:gd name="T2" fmla="*/ 2147483647 w 1164"/>
              <a:gd name="T3" fmla="*/ 2147483647 h 1143"/>
              <a:gd name="T4" fmla="*/ 2147483647 w 1164"/>
              <a:gd name="T5" fmla="*/ 0 h 1143"/>
              <a:gd name="T6" fmla="*/ 2147483647 w 1164"/>
              <a:gd name="T7" fmla="*/ 2147483647 h 1143"/>
              <a:gd name="T8" fmla="*/ 2147483647 w 1164"/>
              <a:gd name="T9" fmla="*/ 2147483647 h 1143"/>
              <a:gd name="T10" fmla="*/ 2147483647 w 1164"/>
              <a:gd name="T11" fmla="*/ 2147483647 h 1143"/>
              <a:gd name="T12" fmla="*/ 2147483647 w 1164"/>
              <a:gd name="T13" fmla="*/ 2147483647 h 1143"/>
              <a:gd name="T14" fmla="*/ 2147483647 w 1164"/>
              <a:gd name="T15" fmla="*/ 2147483647 h 1143"/>
              <a:gd name="T16" fmla="*/ 2147483647 w 1164"/>
              <a:gd name="T17" fmla="*/ 2147483647 h 1143"/>
              <a:gd name="T18" fmla="*/ 2147483647 w 1164"/>
              <a:gd name="T19" fmla="*/ 2147483647 h 1143"/>
              <a:gd name="T20" fmla="*/ 2147483647 w 1164"/>
              <a:gd name="T21" fmla="*/ 2147483647 h 1143"/>
              <a:gd name="T22" fmla="*/ 2147483647 w 1164"/>
              <a:gd name="T23" fmla="*/ 2147483647 h 1143"/>
              <a:gd name="T24" fmla="*/ 2147483647 w 1164"/>
              <a:gd name="T25" fmla="*/ 2147483647 h 1143"/>
              <a:gd name="T26" fmla="*/ 2147483647 w 1164"/>
              <a:gd name="T27" fmla="*/ 2147483647 h 1143"/>
              <a:gd name="T28" fmla="*/ 2147483647 w 1164"/>
              <a:gd name="T29" fmla="*/ 2147483647 h 1143"/>
              <a:gd name="T30" fmla="*/ 2147483647 w 1164"/>
              <a:gd name="T31" fmla="*/ 2147483647 h 1143"/>
              <a:gd name="T32" fmla="*/ 2147483647 w 1164"/>
              <a:gd name="T33" fmla="*/ 2147483647 h 1143"/>
              <a:gd name="T34" fmla="*/ 2147483647 w 1164"/>
              <a:gd name="T35" fmla="*/ 2147483647 h 1143"/>
              <a:gd name="T36" fmla="*/ 0 w 1164"/>
              <a:gd name="T37" fmla="*/ 2147483647 h 11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64"/>
              <a:gd name="T58" fmla="*/ 0 h 1143"/>
              <a:gd name="T59" fmla="*/ 1164 w 1164"/>
              <a:gd name="T60" fmla="*/ 1143 h 11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64" h="1143">
                <a:moveTo>
                  <a:pt x="0" y="1143"/>
                </a:moveTo>
                <a:lnTo>
                  <a:pt x="1164" y="1125"/>
                </a:lnTo>
                <a:lnTo>
                  <a:pt x="1158" y="0"/>
                </a:lnTo>
                <a:lnTo>
                  <a:pt x="1070" y="6"/>
                </a:lnTo>
                <a:lnTo>
                  <a:pt x="969" y="21"/>
                </a:lnTo>
                <a:lnTo>
                  <a:pt x="843" y="51"/>
                </a:lnTo>
                <a:lnTo>
                  <a:pt x="741" y="87"/>
                </a:lnTo>
                <a:lnTo>
                  <a:pt x="645" y="132"/>
                </a:lnTo>
                <a:lnTo>
                  <a:pt x="558" y="174"/>
                </a:lnTo>
                <a:lnTo>
                  <a:pt x="474" y="234"/>
                </a:lnTo>
                <a:lnTo>
                  <a:pt x="381" y="309"/>
                </a:lnTo>
                <a:lnTo>
                  <a:pt x="302" y="390"/>
                </a:lnTo>
                <a:lnTo>
                  <a:pt x="219" y="489"/>
                </a:lnTo>
                <a:lnTo>
                  <a:pt x="153" y="597"/>
                </a:lnTo>
                <a:lnTo>
                  <a:pt x="93" y="714"/>
                </a:lnTo>
                <a:lnTo>
                  <a:pt x="54" y="822"/>
                </a:lnTo>
                <a:lnTo>
                  <a:pt x="24" y="936"/>
                </a:lnTo>
                <a:lnTo>
                  <a:pt x="12" y="1041"/>
                </a:lnTo>
                <a:lnTo>
                  <a:pt x="0" y="1143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90155" name="Object 11"/>
          <p:cNvGraphicFramePr>
            <a:graphicFrameLocks noChangeAspect="1"/>
          </p:cNvGraphicFramePr>
          <p:nvPr/>
        </p:nvGraphicFramePr>
        <p:xfrm>
          <a:off x="5675313" y="234950"/>
          <a:ext cx="585787" cy="1509713"/>
        </p:xfrm>
        <a:graphic>
          <a:graphicData uri="http://schemas.openxmlformats.org/presentationml/2006/ole">
            <p:oleObj spid="_x0000_s3077" name="Формула" r:id="rId7" imgW="152280" imgH="39348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90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90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96296E-6 L -0.39166 0.4296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90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2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015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90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500" fill="hold"/>
                                        <p:tgtEl>
                                          <p:spTgt spid="390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014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90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" fill="hold"/>
                                        <p:tgtEl>
                                          <p:spTgt spid="390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014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90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500" fill="hold"/>
                                        <p:tgtEl>
                                          <p:spTgt spid="390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0148"/>
                  </p:tgtEl>
                </p:cond>
              </p:nextCondLst>
            </p:seq>
          </p:childTnLst>
        </p:cTn>
      </p:par>
    </p:tnLst>
    <p:bldLst>
      <p:bldP spid="3901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Oval 2"/>
          <p:cNvSpPr>
            <a:spLocks noChangeArrowheads="1"/>
          </p:cNvSpPr>
          <p:nvPr/>
        </p:nvSpPr>
        <p:spPr bwMode="auto">
          <a:xfrm>
            <a:off x="1320800" y="2844800"/>
            <a:ext cx="3810000" cy="3670300"/>
          </a:xfrm>
          <a:prstGeom prst="ellipse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6531" name="Freeform 3"/>
          <p:cNvSpPr>
            <a:spLocks/>
          </p:cNvSpPr>
          <p:nvPr/>
        </p:nvSpPr>
        <p:spPr bwMode="auto">
          <a:xfrm>
            <a:off x="1330325" y="2857500"/>
            <a:ext cx="3698875" cy="3643313"/>
          </a:xfrm>
          <a:custGeom>
            <a:avLst/>
            <a:gdLst>
              <a:gd name="T0" fmla="*/ 2147483647 w 2330"/>
              <a:gd name="T1" fmla="*/ 2147483647 h 2295"/>
              <a:gd name="T2" fmla="*/ 2147483647 w 2330"/>
              <a:gd name="T3" fmla="*/ 2147483647 h 2295"/>
              <a:gd name="T4" fmla="*/ 2147483647 w 2330"/>
              <a:gd name="T5" fmla="*/ 2147483647 h 2295"/>
              <a:gd name="T6" fmla="*/ 2147483647 w 2330"/>
              <a:gd name="T7" fmla="*/ 2147483647 h 2295"/>
              <a:gd name="T8" fmla="*/ 2147483647 w 2330"/>
              <a:gd name="T9" fmla="*/ 2147483647 h 2295"/>
              <a:gd name="T10" fmla="*/ 2147483647 w 2330"/>
              <a:gd name="T11" fmla="*/ 2147483647 h 2295"/>
              <a:gd name="T12" fmla="*/ 2147483647 w 2330"/>
              <a:gd name="T13" fmla="*/ 2147483647 h 2295"/>
              <a:gd name="T14" fmla="*/ 2147483647 w 2330"/>
              <a:gd name="T15" fmla="*/ 2147483647 h 2295"/>
              <a:gd name="T16" fmla="*/ 2147483647 w 2330"/>
              <a:gd name="T17" fmla="*/ 2147483647 h 2295"/>
              <a:gd name="T18" fmla="*/ 2147483647 w 2330"/>
              <a:gd name="T19" fmla="*/ 0 h 2295"/>
              <a:gd name="T20" fmla="*/ 2147483647 w 2330"/>
              <a:gd name="T21" fmla="*/ 2147483647 h 2295"/>
              <a:gd name="T22" fmla="*/ 2147483647 w 2330"/>
              <a:gd name="T23" fmla="*/ 2147483647 h 2295"/>
              <a:gd name="T24" fmla="*/ 2147483647 w 2330"/>
              <a:gd name="T25" fmla="*/ 2147483647 h 2295"/>
              <a:gd name="T26" fmla="*/ 2147483647 w 2330"/>
              <a:gd name="T27" fmla="*/ 2147483647 h 2295"/>
              <a:gd name="T28" fmla="*/ 2147483647 w 2330"/>
              <a:gd name="T29" fmla="*/ 2147483647 h 2295"/>
              <a:gd name="T30" fmla="*/ 2147483647 w 2330"/>
              <a:gd name="T31" fmla="*/ 2147483647 h 2295"/>
              <a:gd name="T32" fmla="*/ 0 w 2330"/>
              <a:gd name="T33" fmla="*/ 2147483647 h 2295"/>
              <a:gd name="T34" fmla="*/ 2147483647 w 2330"/>
              <a:gd name="T35" fmla="*/ 2147483647 h 2295"/>
              <a:gd name="T36" fmla="*/ 2147483647 w 2330"/>
              <a:gd name="T37" fmla="*/ 2147483647 h 2295"/>
              <a:gd name="T38" fmla="*/ 2147483647 w 2330"/>
              <a:gd name="T39" fmla="*/ 2147483647 h 2295"/>
              <a:gd name="T40" fmla="*/ 2147483647 w 2330"/>
              <a:gd name="T41" fmla="*/ 2147483647 h 2295"/>
              <a:gd name="T42" fmla="*/ 2147483647 w 2330"/>
              <a:gd name="T43" fmla="*/ 2147483647 h 2295"/>
              <a:gd name="T44" fmla="*/ 2147483647 w 2330"/>
              <a:gd name="T45" fmla="*/ 2147483647 h 2295"/>
              <a:gd name="T46" fmla="*/ 2147483647 w 2330"/>
              <a:gd name="T47" fmla="*/ 2147483647 h 2295"/>
              <a:gd name="T48" fmla="*/ 2147483647 w 2330"/>
              <a:gd name="T49" fmla="*/ 2147483647 h 2295"/>
              <a:gd name="T50" fmla="*/ 2147483647 w 2330"/>
              <a:gd name="T51" fmla="*/ 2147483647 h 2295"/>
              <a:gd name="T52" fmla="*/ 2147483647 w 2330"/>
              <a:gd name="T53" fmla="*/ 2147483647 h 2295"/>
              <a:gd name="T54" fmla="*/ 2147483647 w 2330"/>
              <a:gd name="T55" fmla="*/ 2147483647 h 2295"/>
              <a:gd name="T56" fmla="*/ 2147483647 w 2330"/>
              <a:gd name="T57" fmla="*/ 2147483647 h 2295"/>
              <a:gd name="T58" fmla="*/ 2147483647 w 2330"/>
              <a:gd name="T59" fmla="*/ 2147483647 h 2295"/>
              <a:gd name="T60" fmla="*/ 2147483647 w 2330"/>
              <a:gd name="T61" fmla="*/ 2147483647 h 2295"/>
              <a:gd name="T62" fmla="*/ 2147483647 w 2330"/>
              <a:gd name="T63" fmla="*/ 2147483647 h 229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330"/>
              <a:gd name="T97" fmla="*/ 0 h 2295"/>
              <a:gd name="T98" fmla="*/ 2330 w 2330"/>
              <a:gd name="T99" fmla="*/ 2295 h 229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330" h="2295">
                <a:moveTo>
                  <a:pt x="1898" y="2080"/>
                </a:moveTo>
                <a:lnTo>
                  <a:pt x="1145" y="1116"/>
                </a:lnTo>
                <a:lnTo>
                  <a:pt x="2330" y="784"/>
                </a:lnTo>
                <a:lnTo>
                  <a:pt x="2276" y="666"/>
                </a:lnTo>
                <a:lnTo>
                  <a:pt x="2228" y="579"/>
                </a:lnTo>
                <a:lnTo>
                  <a:pt x="2171" y="483"/>
                </a:lnTo>
                <a:lnTo>
                  <a:pt x="2111" y="417"/>
                </a:lnTo>
                <a:lnTo>
                  <a:pt x="2048" y="351"/>
                </a:lnTo>
                <a:lnTo>
                  <a:pt x="1979" y="285"/>
                </a:lnTo>
                <a:lnTo>
                  <a:pt x="1910" y="231"/>
                </a:lnTo>
                <a:lnTo>
                  <a:pt x="1838" y="183"/>
                </a:lnTo>
                <a:lnTo>
                  <a:pt x="1757" y="138"/>
                </a:lnTo>
                <a:lnTo>
                  <a:pt x="1667" y="96"/>
                </a:lnTo>
                <a:lnTo>
                  <a:pt x="1586" y="60"/>
                </a:lnTo>
                <a:lnTo>
                  <a:pt x="1496" y="33"/>
                </a:lnTo>
                <a:lnTo>
                  <a:pt x="1406" y="21"/>
                </a:lnTo>
                <a:lnTo>
                  <a:pt x="1314" y="4"/>
                </a:lnTo>
                <a:lnTo>
                  <a:pt x="1218" y="2"/>
                </a:lnTo>
                <a:lnTo>
                  <a:pt x="1146" y="0"/>
                </a:lnTo>
                <a:lnTo>
                  <a:pt x="1058" y="0"/>
                </a:lnTo>
                <a:lnTo>
                  <a:pt x="957" y="15"/>
                </a:lnTo>
                <a:lnTo>
                  <a:pt x="831" y="45"/>
                </a:lnTo>
                <a:lnTo>
                  <a:pt x="729" y="81"/>
                </a:lnTo>
                <a:lnTo>
                  <a:pt x="633" y="126"/>
                </a:lnTo>
                <a:lnTo>
                  <a:pt x="546" y="168"/>
                </a:lnTo>
                <a:lnTo>
                  <a:pt x="462" y="228"/>
                </a:lnTo>
                <a:lnTo>
                  <a:pt x="369" y="303"/>
                </a:lnTo>
                <a:lnTo>
                  <a:pt x="290" y="384"/>
                </a:lnTo>
                <a:lnTo>
                  <a:pt x="207" y="483"/>
                </a:lnTo>
                <a:lnTo>
                  <a:pt x="141" y="591"/>
                </a:lnTo>
                <a:lnTo>
                  <a:pt x="81" y="708"/>
                </a:lnTo>
                <a:lnTo>
                  <a:pt x="42" y="816"/>
                </a:lnTo>
                <a:lnTo>
                  <a:pt x="12" y="930"/>
                </a:lnTo>
                <a:lnTo>
                  <a:pt x="0" y="1035"/>
                </a:lnTo>
                <a:lnTo>
                  <a:pt x="5" y="1126"/>
                </a:lnTo>
                <a:lnTo>
                  <a:pt x="5" y="1216"/>
                </a:lnTo>
                <a:lnTo>
                  <a:pt x="11" y="1318"/>
                </a:lnTo>
                <a:lnTo>
                  <a:pt x="35" y="1414"/>
                </a:lnTo>
                <a:lnTo>
                  <a:pt x="53" y="1486"/>
                </a:lnTo>
                <a:lnTo>
                  <a:pt x="77" y="1558"/>
                </a:lnTo>
                <a:lnTo>
                  <a:pt x="125" y="1642"/>
                </a:lnTo>
                <a:lnTo>
                  <a:pt x="158" y="1717"/>
                </a:lnTo>
                <a:lnTo>
                  <a:pt x="200" y="1785"/>
                </a:lnTo>
                <a:lnTo>
                  <a:pt x="251" y="1846"/>
                </a:lnTo>
                <a:lnTo>
                  <a:pt x="308" y="1912"/>
                </a:lnTo>
                <a:lnTo>
                  <a:pt x="380" y="1984"/>
                </a:lnTo>
                <a:lnTo>
                  <a:pt x="437" y="2031"/>
                </a:lnTo>
                <a:lnTo>
                  <a:pt x="506" y="2082"/>
                </a:lnTo>
                <a:lnTo>
                  <a:pt x="566" y="2124"/>
                </a:lnTo>
                <a:lnTo>
                  <a:pt x="638" y="2160"/>
                </a:lnTo>
                <a:lnTo>
                  <a:pt x="713" y="2199"/>
                </a:lnTo>
                <a:lnTo>
                  <a:pt x="806" y="2235"/>
                </a:lnTo>
                <a:lnTo>
                  <a:pt x="890" y="2253"/>
                </a:lnTo>
                <a:lnTo>
                  <a:pt x="965" y="2271"/>
                </a:lnTo>
                <a:lnTo>
                  <a:pt x="1055" y="2283"/>
                </a:lnTo>
                <a:lnTo>
                  <a:pt x="1136" y="2295"/>
                </a:lnTo>
                <a:lnTo>
                  <a:pt x="1229" y="2292"/>
                </a:lnTo>
                <a:lnTo>
                  <a:pt x="1319" y="2286"/>
                </a:lnTo>
                <a:lnTo>
                  <a:pt x="1412" y="2277"/>
                </a:lnTo>
                <a:lnTo>
                  <a:pt x="1496" y="2259"/>
                </a:lnTo>
                <a:lnTo>
                  <a:pt x="1583" y="2229"/>
                </a:lnTo>
                <a:lnTo>
                  <a:pt x="1670" y="2202"/>
                </a:lnTo>
                <a:lnTo>
                  <a:pt x="1760" y="2157"/>
                </a:lnTo>
                <a:lnTo>
                  <a:pt x="1898" y="208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06532" name="Object 4"/>
          <p:cNvGraphicFramePr>
            <a:graphicFrameLocks noChangeAspect="1"/>
          </p:cNvGraphicFramePr>
          <p:nvPr/>
        </p:nvGraphicFramePr>
        <p:xfrm>
          <a:off x="4262438" y="323850"/>
          <a:ext cx="519112" cy="1455738"/>
        </p:xfrm>
        <a:graphic>
          <a:graphicData uri="http://schemas.openxmlformats.org/presentationml/2006/ole">
            <p:oleObj spid="_x0000_s6146" name="Формула" r:id="rId4" imgW="139680" imgH="393480" progId="Equation.3">
              <p:embed/>
            </p:oleObj>
          </a:graphicData>
        </a:graphic>
      </p:graphicFrame>
      <p:graphicFrame>
        <p:nvGraphicFramePr>
          <p:cNvPr id="406533" name="Object 5"/>
          <p:cNvGraphicFramePr>
            <a:graphicFrameLocks noChangeAspect="1"/>
          </p:cNvGraphicFramePr>
          <p:nvPr/>
        </p:nvGraphicFramePr>
        <p:xfrm>
          <a:off x="5562600" y="298450"/>
          <a:ext cx="584200" cy="1509713"/>
        </p:xfrm>
        <a:graphic>
          <a:graphicData uri="http://schemas.openxmlformats.org/presentationml/2006/ole">
            <p:oleObj spid="_x0000_s6147" name="Формула" r:id="rId5" imgW="152280" imgH="393480" progId="Equation.3">
              <p:embed/>
            </p:oleObj>
          </a:graphicData>
        </a:graphic>
      </p:graphicFrame>
      <p:graphicFrame>
        <p:nvGraphicFramePr>
          <p:cNvPr id="406534" name="Object 6"/>
          <p:cNvGraphicFramePr>
            <a:graphicFrameLocks noChangeAspect="1"/>
          </p:cNvGraphicFramePr>
          <p:nvPr/>
        </p:nvGraphicFramePr>
        <p:xfrm>
          <a:off x="8126413" y="184150"/>
          <a:ext cx="534987" cy="1509713"/>
        </p:xfrm>
        <a:graphic>
          <a:graphicData uri="http://schemas.openxmlformats.org/presentationml/2006/ole">
            <p:oleObj spid="_x0000_s6148" name="Формула" r:id="rId6" imgW="139680" imgH="393480" progId="Equation.3">
              <p:embed/>
            </p:oleObj>
          </a:graphicData>
        </a:graphic>
      </p:graphicFrame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14325" y="2152650"/>
            <a:ext cx="6315075" cy="5794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Какая часть фигуры закрашена?</a:t>
            </a:r>
          </a:p>
        </p:txBody>
      </p:sp>
      <p:sp>
        <p:nvSpPr>
          <p:cNvPr id="8201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69300" y="6096000"/>
            <a:ext cx="520700" cy="4953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CCCC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06537" name="Object 9"/>
          <p:cNvGraphicFramePr>
            <a:graphicFrameLocks noChangeAspect="1"/>
          </p:cNvGraphicFramePr>
          <p:nvPr/>
        </p:nvGraphicFramePr>
        <p:xfrm>
          <a:off x="6894513" y="234950"/>
          <a:ext cx="585787" cy="1509713"/>
        </p:xfrm>
        <a:graphic>
          <a:graphicData uri="http://schemas.openxmlformats.org/presentationml/2006/ole">
            <p:oleObj spid="_x0000_s6149" name="Формула" r:id="rId7" imgW="152280" imgH="393480" progId="Equation.3">
              <p:embed/>
            </p:oleObj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384300" y="2844800"/>
            <a:ext cx="3644900" cy="3302000"/>
            <a:chOff x="872" y="1792"/>
            <a:chExt cx="2296" cy="2080"/>
          </a:xfrm>
        </p:grpSpPr>
        <p:sp>
          <p:nvSpPr>
            <p:cNvPr id="8203" name="Freeform 11"/>
            <p:cNvSpPr>
              <a:spLocks/>
            </p:cNvSpPr>
            <p:nvPr/>
          </p:nvSpPr>
          <p:spPr bwMode="auto">
            <a:xfrm>
              <a:off x="872" y="2672"/>
              <a:ext cx="1128" cy="256"/>
            </a:xfrm>
            <a:custGeom>
              <a:avLst/>
              <a:gdLst>
                <a:gd name="T0" fmla="*/ 1128 w 1128"/>
                <a:gd name="T1" fmla="*/ 256 h 256"/>
                <a:gd name="T2" fmla="*/ 0 w 1128"/>
                <a:gd name="T3" fmla="*/ 0 h 256"/>
                <a:gd name="T4" fmla="*/ 0 60000 65536"/>
                <a:gd name="T5" fmla="*/ 0 60000 65536"/>
                <a:gd name="T6" fmla="*/ 0 w 1128"/>
                <a:gd name="T7" fmla="*/ 0 h 256"/>
                <a:gd name="T8" fmla="*/ 1128 w 1128"/>
                <a:gd name="T9" fmla="*/ 256 h 2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28" h="256">
                  <a:moveTo>
                    <a:pt x="1128" y="256"/>
                  </a:move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4" name="Freeform 12"/>
            <p:cNvSpPr>
              <a:spLocks/>
            </p:cNvSpPr>
            <p:nvPr/>
          </p:nvSpPr>
          <p:spPr bwMode="auto">
            <a:xfrm>
              <a:off x="1992" y="1792"/>
              <a:ext cx="16" cy="1136"/>
            </a:xfrm>
            <a:custGeom>
              <a:avLst/>
              <a:gdLst>
                <a:gd name="T0" fmla="*/ 0 w 16"/>
                <a:gd name="T1" fmla="*/ 0 h 1136"/>
                <a:gd name="T2" fmla="*/ 16 w 16"/>
                <a:gd name="T3" fmla="*/ 1136 h 1136"/>
                <a:gd name="T4" fmla="*/ 0 60000 65536"/>
                <a:gd name="T5" fmla="*/ 0 60000 65536"/>
                <a:gd name="T6" fmla="*/ 0 w 16"/>
                <a:gd name="T7" fmla="*/ 0 h 1136"/>
                <a:gd name="T8" fmla="*/ 16 w 16"/>
                <a:gd name="T9" fmla="*/ 1136 h 11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1136">
                  <a:moveTo>
                    <a:pt x="0" y="0"/>
                  </a:moveTo>
                  <a:lnTo>
                    <a:pt x="16" y="113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5" name="Freeform 13"/>
            <p:cNvSpPr>
              <a:spLocks/>
            </p:cNvSpPr>
            <p:nvPr/>
          </p:nvSpPr>
          <p:spPr bwMode="auto">
            <a:xfrm>
              <a:off x="1320" y="2928"/>
              <a:ext cx="688" cy="944"/>
            </a:xfrm>
            <a:custGeom>
              <a:avLst/>
              <a:gdLst>
                <a:gd name="T0" fmla="*/ 688 w 688"/>
                <a:gd name="T1" fmla="*/ 0 h 944"/>
                <a:gd name="T2" fmla="*/ 0 w 688"/>
                <a:gd name="T3" fmla="*/ 944 h 944"/>
                <a:gd name="T4" fmla="*/ 0 60000 65536"/>
                <a:gd name="T5" fmla="*/ 0 60000 65536"/>
                <a:gd name="T6" fmla="*/ 0 w 688"/>
                <a:gd name="T7" fmla="*/ 0 h 944"/>
                <a:gd name="T8" fmla="*/ 688 w 688"/>
                <a:gd name="T9" fmla="*/ 944 h 94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88" h="944">
                  <a:moveTo>
                    <a:pt x="688" y="0"/>
                  </a:moveTo>
                  <a:lnTo>
                    <a:pt x="0" y="9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6" name="Freeform 14"/>
            <p:cNvSpPr>
              <a:spLocks/>
            </p:cNvSpPr>
            <p:nvPr/>
          </p:nvSpPr>
          <p:spPr bwMode="auto">
            <a:xfrm>
              <a:off x="2024" y="2584"/>
              <a:ext cx="1144" cy="336"/>
            </a:xfrm>
            <a:custGeom>
              <a:avLst/>
              <a:gdLst>
                <a:gd name="T0" fmla="*/ 1144 w 1144"/>
                <a:gd name="T1" fmla="*/ 0 h 336"/>
                <a:gd name="T2" fmla="*/ 0 w 1144"/>
                <a:gd name="T3" fmla="*/ 336 h 336"/>
                <a:gd name="T4" fmla="*/ 0 60000 65536"/>
                <a:gd name="T5" fmla="*/ 0 60000 65536"/>
                <a:gd name="T6" fmla="*/ 0 w 1144"/>
                <a:gd name="T7" fmla="*/ 0 h 336"/>
                <a:gd name="T8" fmla="*/ 1144 w 1144"/>
                <a:gd name="T9" fmla="*/ 336 h 3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44" h="336">
                  <a:moveTo>
                    <a:pt x="1144" y="0"/>
                  </a:moveTo>
                  <a:lnTo>
                    <a:pt x="0" y="33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7" name="Freeform 15"/>
            <p:cNvSpPr>
              <a:spLocks/>
            </p:cNvSpPr>
            <p:nvPr/>
          </p:nvSpPr>
          <p:spPr bwMode="auto">
            <a:xfrm>
              <a:off x="2008" y="2944"/>
              <a:ext cx="728" cy="928"/>
            </a:xfrm>
            <a:custGeom>
              <a:avLst/>
              <a:gdLst>
                <a:gd name="T0" fmla="*/ 0 w 728"/>
                <a:gd name="T1" fmla="*/ 0 h 928"/>
                <a:gd name="T2" fmla="*/ 728 w 728"/>
                <a:gd name="T3" fmla="*/ 928 h 928"/>
                <a:gd name="T4" fmla="*/ 0 60000 65536"/>
                <a:gd name="T5" fmla="*/ 0 60000 65536"/>
                <a:gd name="T6" fmla="*/ 0 w 728"/>
                <a:gd name="T7" fmla="*/ 0 h 928"/>
                <a:gd name="T8" fmla="*/ 728 w 728"/>
                <a:gd name="T9" fmla="*/ 928 h 9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28" h="928">
                  <a:moveTo>
                    <a:pt x="0" y="0"/>
                  </a:moveTo>
                  <a:lnTo>
                    <a:pt x="728" y="92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065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-0.55139 0.5333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065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" y="2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653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065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6532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065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500" fill="hold"/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653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065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500" fill="hold"/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6534"/>
                  </p:tgtEl>
                </p:cond>
              </p:nextCondLst>
            </p:seq>
          </p:childTnLst>
        </p:cTn>
      </p:par>
    </p:tnLst>
    <p:bldLst>
      <p:bldP spid="4065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40" name="Oval 16"/>
          <p:cNvSpPr>
            <a:spLocks noChangeArrowheads="1"/>
          </p:cNvSpPr>
          <p:nvPr/>
        </p:nvSpPr>
        <p:spPr bwMode="auto">
          <a:xfrm>
            <a:off x="1320800" y="2832100"/>
            <a:ext cx="3810000" cy="36703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 w="2857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1" name="Oval 2"/>
          <p:cNvSpPr>
            <a:spLocks noChangeArrowheads="1"/>
          </p:cNvSpPr>
          <p:nvPr/>
        </p:nvSpPr>
        <p:spPr bwMode="auto">
          <a:xfrm>
            <a:off x="1320800" y="2844800"/>
            <a:ext cx="3810000" cy="36703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10628" name="Object 4"/>
          <p:cNvGraphicFramePr>
            <a:graphicFrameLocks noChangeAspect="1"/>
          </p:cNvGraphicFramePr>
          <p:nvPr/>
        </p:nvGraphicFramePr>
        <p:xfrm>
          <a:off x="4262438" y="323850"/>
          <a:ext cx="519112" cy="1455738"/>
        </p:xfrm>
        <a:graphic>
          <a:graphicData uri="http://schemas.openxmlformats.org/presentationml/2006/ole">
            <p:oleObj spid="_x0000_s7170" name="Формула" r:id="rId4" imgW="139680" imgH="393480" progId="Equation.3">
              <p:embed/>
            </p:oleObj>
          </a:graphicData>
        </a:graphic>
      </p:graphicFrame>
      <p:graphicFrame>
        <p:nvGraphicFramePr>
          <p:cNvPr id="410629" name="Object 5"/>
          <p:cNvGraphicFramePr>
            <a:graphicFrameLocks noChangeAspect="1"/>
          </p:cNvGraphicFramePr>
          <p:nvPr/>
        </p:nvGraphicFramePr>
        <p:xfrm>
          <a:off x="5562600" y="298450"/>
          <a:ext cx="584200" cy="1509713"/>
        </p:xfrm>
        <a:graphic>
          <a:graphicData uri="http://schemas.openxmlformats.org/presentationml/2006/ole">
            <p:oleObj spid="_x0000_s7171" name="Формула" r:id="rId5" imgW="152280" imgH="393480" progId="Equation.3">
              <p:embed/>
            </p:oleObj>
          </a:graphicData>
        </a:graphic>
      </p:graphicFrame>
      <p:graphicFrame>
        <p:nvGraphicFramePr>
          <p:cNvPr id="410630" name="Object 6"/>
          <p:cNvGraphicFramePr>
            <a:graphicFrameLocks noChangeAspect="1"/>
          </p:cNvGraphicFramePr>
          <p:nvPr/>
        </p:nvGraphicFramePr>
        <p:xfrm>
          <a:off x="8126413" y="184150"/>
          <a:ext cx="534987" cy="1509713"/>
        </p:xfrm>
        <a:graphic>
          <a:graphicData uri="http://schemas.openxmlformats.org/presentationml/2006/ole">
            <p:oleObj spid="_x0000_s7172" name="Формула" r:id="rId6" imgW="139680" imgH="393480" progId="Equation.3">
              <p:embed/>
            </p:oleObj>
          </a:graphicData>
        </a:graphic>
      </p:graphicFrame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314325" y="2152650"/>
            <a:ext cx="6315075" cy="5794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Какая часть фигуры закрашена?</a:t>
            </a:r>
          </a:p>
        </p:txBody>
      </p:sp>
      <p:sp>
        <p:nvSpPr>
          <p:cNvPr id="11273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69300" y="6096000"/>
            <a:ext cx="520700" cy="4953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CCCC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10633" name="Object 9"/>
          <p:cNvGraphicFramePr>
            <a:graphicFrameLocks noChangeAspect="1"/>
          </p:cNvGraphicFramePr>
          <p:nvPr/>
        </p:nvGraphicFramePr>
        <p:xfrm>
          <a:off x="6918325" y="234950"/>
          <a:ext cx="536575" cy="1509713"/>
        </p:xfrm>
        <a:graphic>
          <a:graphicData uri="http://schemas.openxmlformats.org/presentationml/2006/ole">
            <p:oleObj spid="_x0000_s7173" name="Формула" r:id="rId7" imgW="139680" imgH="393480" progId="Equation.3">
              <p:embed/>
            </p:oleObj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384300" y="2844800"/>
            <a:ext cx="3644900" cy="3302000"/>
            <a:chOff x="872" y="1792"/>
            <a:chExt cx="2296" cy="2080"/>
          </a:xfrm>
        </p:grpSpPr>
        <p:sp>
          <p:nvSpPr>
            <p:cNvPr id="11275" name="Freeform 11"/>
            <p:cNvSpPr>
              <a:spLocks/>
            </p:cNvSpPr>
            <p:nvPr/>
          </p:nvSpPr>
          <p:spPr bwMode="auto">
            <a:xfrm>
              <a:off x="872" y="2672"/>
              <a:ext cx="1128" cy="256"/>
            </a:xfrm>
            <a:custGeom>
              <a:avLst/>
              <a:gdLst>
                <a:gd name="T0" fmla="*/ 1128 w 1128"/>
                <a:gd name="T1" fmla="*/ 256 h 256"/>
                <a:gd name="T2" fmla="*/ 0 w 1128"/>
                <a:gd name="T3" fmla="*/ 0 h 256"/>
                <a:gd name="T4" fmla="*/ 0 60000 65536"/>
                <a:gd name="T5" fmla="*/ 0 60000 65536"/>
                <a:gd name="T6" fmla="*/ 0 w 1128"/>
                <a:gd name="T7" fmla="*/ 0 h 256"/>
                <a:gd name="T8" fmla="*/ 1128 w 1128"/>
                <a:gd name="T9" fmla="*/ 256 h 2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28" h="256">
                  <a:moveTo>
                    <a:pt x="1128" y="256"/>
                  </a:move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Freeform 12"/>
            <p:cNvSpPr>
              <a:spLocks/>
            </p:cNvSpPr>
            <p:nvPr/>
          </p:nvSpPr>
          <p:spPr bwMode="auto">
            <a:xfrm>
              <a:off x="1992" y="1792"/>
              <a:ext cx="16" cy="1136"/>
            </a:xfrm>
            <a:custGeom>
              <a:avLst/>
              <a:gdLst>
                <a:gd name="T0" fmla="*/ 0 w 16"/>
                <a:gd name="T1" fmla="*/ 0 h 1136"/>
                <a:gd name="T2" fmla="*/ 16 w 16"/>
                <a:gd name="T3" fmla="*/ 1136 h 1136"/>
                <a:gd name="T4" fmla="*/ 0 60000 65536"/>
                <a:gd name="T5" fmla="*/ 0 60000 65536"/>
                <a:gd name="T6" fmla="*/ 0 w 16"/>
                <a:gd name="T7" fmla="*/ 0 h 1136"/>
                <a:gd name="T8" fmla="*/ 16 w 16"/>
                <a:gd name="T9" fmla="*/ 1136 h 11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1136">
                  <a:moveTo>
                    <a:pt x="0" y="0"/>
                  </a:moveTo>
                  <a:lnTo>
                    <a:pt x="16" y="113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7" name="Freeform 13"/>
            <p:cNvSpPr>
              <a:spLocks/>
            </p:cNvSpPr>
            <p:nvPr/>
          </p:nvSpPr>
          <p:spPr bwMode="auto">
            <a:xfrm>
              <a:off x="1320" y="2928"/>
              <a:ext cx="688" cy="944"/>
            </a:xfrm>
            <a:custGeom>
              <a:avLst/>
              <a:gdLst>
                <a:gd name="T0" fmla="*/ 688 w 688"/>
                <a:gd name="T1" fmla="*/ 0 h 944"/>
                <a:gd name="T2" fmla="*/ 0 w 688"/>
                <a:gd name="T3" fmla="*/ 944 h 944"/>
                <a:gd name="T4" fmla="*/ 0 60000 65536"/>
                <a:gd name="T5" fmla="*/ 0 60000 65536"/>
                <a:gd name="T6" fmla="*/ 0 w 688"/>
                <a:gd name="T7" fmla="*/ 0 h 944"/>
                <a:gd name="T8" fmla="*/ 688 w 688"/>
                <a:gd name="T9" fmla="*/ 944 h 94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88" h="944">
                  <a:moveTo>
                    <a:pt x="688" y="0"/>
                  </a:moveTo>
                  <a:lnTo>
                    <a:pt x="0" y="94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8" name="Freeform 14"/>
            <p:cNvSpPr>
              <a:spLocks/>
            </p:cNvSpPr>
            <p:nvPr/>
          </p:nvSpPr>
          <p:spPr bwMode="auto">
            <a:xfrm>
              <a:off x="2024" y="2584"/>
              <a:ext cx="1144" cy="336"/>
            </a:xfrm>
            <a:custGeom>
              <a:avLst/>
              <a:gdLst>
                <a:gd name="T0" fmla="*/ 1144 w 1144"/>
                <a:gd name="T1" fmla="*/ 0 h 336"/>
                <a:gd name="T2" fmla="*/ 0 w 1144"/>
                <a:gd name="T3" fmla="*/ 336 h 336"/>
                <a:gd name="T4" fmla="*/ 0 60000 65536"/>
                <a:gd name="T5" fmla="*/ 0 60000 65536"/>
                <a:gd name="T6" fmla="*/ 0 w 1144"/>
                <a:gd name="T7" fmla="*/ 0 h 336"/>
                <a:gd name="T8" fmla="*/ 1144 w 1144"/>
                <a:gd name="T9" fmla="*/ 336 h 3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44" h="336">
                  <a:moveTo>
                    <a:pt x="1144" y="0"/>
                  </a:moveTo>
                  <a:lnTo>
                    <a:pt x="0" y="33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Freeform 15"/>
            <p:cNvSpPr>
              <a:spLocks/>
            </p:cNvSpPr>
            <p:nvPr/>
          </p:nvSpPr>
          <p:spPr bwMode="auto">
            <a:xfrm>
              <a:off x="2008" y="2944"/>
              <a:ext cx="728" cy="928"/>
            </a:xfrm>
            <a:custGeom>
              <a:avLst/>
              <a:gdLst>
                <a:gd name="T0" fmla="*/ 0 w 728"/>
                <a:gd name="T1" fmla="*/ 0 h 928"/>
                <a:gd name="T2" fmla="*/ 728 w 728"/>
                <a:gd name="T3" fmla="*/ 928 h 928"/>
                <a:gd name="T4" fmla="*/ 0 60000 65536"/>
                <a:gd name="T5" fmla="*/ 0 60000 65536"/>
                <a:gd name="T6" fmla="*/ 0 w 728"/>
                <a:gd name="T7" fmla="*/ 0 h 928"/>
                <a:gd name="T8" fmla="*/ 728 w 728"/>
                <a:gd name="T9" fmla="*/ 928 h 9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28" h="928">
                  <a:moveTo>
                    <a:pt x="0" y="0"/>
                  </a:moveTo>
                  <a:lnTo>
                    <a:pt x="728" y="92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106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-0.55139 0.5333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106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" y="2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63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106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4106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62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106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500" fill="hold"/>
                                        <p:tgtEl>
                                          <p:spTgt spid="4106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62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106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500" fill="hold"/>
                                        <p:tgtEl>
                                          <p:spTgt spid="4106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630"/>
                  </p:tgtEl>
                </p:cond>
              </p:nextCondLst>
            </p:seq>
          </p:childTnLst>
        </p:cTn>
      </p:par>
    </p:tnLst>
    <p:bldLst>
      <p:bldP spid="4106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8578" name="Object 2"/>
          <p:cNvGraphicFramePr>
            <a:graphicFrameLocks noChangeAspect="1"/>
          </p:cNvGraphicFramePr>
          <p:nvPr/>
        </p:nvGraphicFramePr>
        <p:xfrm>
          <a:off x="2622550" y="209550"/>
          <a:ext cx="1033463" cy="1455738"/>
        </p:xfrm>
        <a:graphic>
          <a:graphicData uri="http://schemas.openxmlformats.org/presentationml/2006/ole">
            <p:oleObj spid="_x0000_s8194" name="Формула" r:id="rId4" imgW="279360" imgH="393480" progId="Equation.3">
              <p:embed/>
            </p:oleObj>
          </a:graphicData>
        </a:graphic>
      </p:graphicFrame>
      <p:graphicFrame>
        <p:nvGraphicFramePr>
          <p:cNvPr id="408579" name="Object 3"/>
          <p:cNvGraphicFramePr>
            <a:graphicFrameLocks noChangeAspect="1"/>
          </p:cNvGraphicFramePr>
          <p:nvPr/>
        </p:nvGraphicFramePr>
        <p:xfrm>
          <a:off x="6318250" y="209550"/>
          <a:ext cx="827088" cy="1509713"/>
        </p:xfrm>
        <a:graphic>
          <a:graphicData uri="http://schemas.openxmlformats.org/presentationml/2006/ole">
            <p:oleObj spid="_x0000_s8195" name="Формула" r:id="rId5" imgW="215640" imgH="393480" progId="Equation.3">
              <p:embed/>
            </p:oleObj>
          </a:graphicData>
        </a:graphic>
      </p:graphicFrame>
      <p:graphicFrame>
        <p:nvGraphicFramePr>
          <p:cNvPr id="408580" name="Object 4"/>
          <p:cNvGraphicFramePr>
            <a:graphicFrameLocks noChangeAspect="1"/>
          </p:cNvGraphicFramePr>
          <p:nvPr/>
        </p:nvGraphicFramePr>
        <p:xfrm>
          <a:off x="7929563" y="196850"/>
          <a:ext cx="777875" cy="1509713"/>
        </p:xfrm>
        <a:graphic>
          <a:graphicData uri="http://schemas.openxmlformats.org/presentationml/2006/ole">
            <p:oleObj spid="_x0000_s8196" name="Формула" r:id="rId6" imgW="203040" imgH="393480" progId="Equation.3">
              <p:embed/>
            </p:oleObj>
          </a:graphicData>
        </a:graphic>
      </p:graphicFrame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314325" y="2152650"/>
            <a:ext cx="6315075" cy="5794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/>
              <a:t>Какая часть фигуры закрашена?</a:t>
            </a:r>
          </a:p>
        </p:txBody>
      </p:sp>
      <p:sp>
        <p:nvSpPr>
          <p:cNvPr id="12295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69300" y="6096000"/>
            <a:ext cx="520700" cy="4953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CCCC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2032000" y="3073400"/>
            <a:ext cx="3187700" cy="3098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8584" name="Freeform 8"/>
          <p:cNvSpPr>
            <a:spLocks/>
          </p:cNvSpPr>
          <p:nvPr/>
        </p:nvSpPr>
        <p:spPr bwMode="auto">
          <a:xfrm>
            <a:off x="2032000" y="3073400"/>
            <a:ext cx="330200" cy="2476500"/>
          </a:xfrm>
          <a:custGeom>
            <a:avLst/>
            <a:gdLst>
              <a:gd name="T0" fmla="*/ 0 w 672"/>
              <a:gd name="T1" fmla="*/ 0 h 1736"/>
              <a:gd name="T2" fmla="*/ 2147483647 w 672"/>
              <a:gd name="T3" fmla="*/ 0 h 1736"/>
              <a:gd name="T4" fmla="*/ 2147483647 w 672"/>
              <a:gd name="T5" fmla="*/ 2147483647 h 1736"/>
              <a:gd name="T6" fmla="*/ 0 w 672"/>
              <a:gd name="T7" fmla="*/ 2147483647 h 1736"/>
              <a:gd name="T8" fmla="*/ 0 w 672"/>
              <a:gd name="T9" fmla="*/ 0 h 17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72"/>
              <a:gd name="T16" fmla="*/ 0 h 1736"/>
              <a:gd name="T17" fmla="*/ 672 w 672"/>
              <a:gd name="T18" fmla="*/ 1736 h 17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72" h="1736">
                <a:moveTo>
                  <a:pt x="0" y="0"/>
                </a:moveTo>
                <a:lnTo>
                  <a:pt x="672" y="0"/>
                </a:lnTo>
                <a:lnTo>
                  <a:pt x="672" y="1736"/>
                </a:lnTo>
                <a:lnTo>
                  <a:pt x="0" y="172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08585" name="Object 9"/>
          <p:cNvGraphicFramePr>
            <a:graphicFrameLocks noChangeAspect="1"/>
          </p:cNvGraphicFramePr>
          <p:nvPr/>
        </p:nvGraphicFramePr>
        <p:xfrm>
          <a:off x="4541838" y="222250"/>
          <a:ext cx="1074737" cy="1509713"/>
        </p:xfrm>
        <a:graphic>
          <a:graphicData uri="http://schemas.openxmlformats.org/presentationml/2006/ole">
            <p:oleObj spid="_x0000_s8197" name="Формула" r:id="rId7" imgW="279360" imgH="393480" progId="Equation.3">
              <p:embed/>
            </p:oleObj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362200" y="3035300"/>
            <a:ext cx="2552700" cy="3162300"/>
            <a:chOff x="784" y="1960"/>
            <a:chExt cx="1608" cy="1752"/>
          </a:xfrm>
        </p:grpSpPr>
        <p:sp>
          <p:nvSpPr>
            <p:cNvPr id="12309" name="Freeform 11"/>
            <p:cNvSpPr>
              <a:spLocks/>
            </p:cNvSpPr>
            <p:nvPr/>
          </p:nvSpPr>
          <p:spPr bwMode="auto">
            <a:xfrm>
              <a:off x="1576" y="1984"/>
              <a:ext cx="8" cy="1720"/>
            </a:xfrm>
            <a:custGeom>
              <a:avLst/>
              <a:gdLst>
                <a:gd name="T0" fmla="*/ 8 w 8"/>
                <a:gd name="T1" fmla="*/ 0 h 1720"/>
                <a:gd name="T2" fmla="*/ 0 w 8"/>
                <a:gd name="T3" fmla="*/ 1720 h 1720"/>
                <a:gd name="T4" fmla="*/ 0 60000 65536"/>
                <a:gd name="T5" fmla="*/ 0 60000 65536"/>
                <a:gd name="T6" fmla="*/ 0 w 8"/>
                <a:gd name="T7" fmla="*/ 0 h 1720"/>
                <a:gd name="T8" fmla="*/ 8 w 8"/>
                <a:gd name="T9" fmla="*/ 1720 h 17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720">
                  <a:moveTo>
                    <a:pt x="8" y="0"/>
                  </a:moveTo>
                  <a:lnTo>
                    <a:pt x="0" y="172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0" name="Line 12"/>
            <p:cNvSpPr>
              <a:spLocks noChangeShapeType="1"/>
            </p:cNvSpPr>
            <p:nvPr/>
          </p:nvSpPr>
          <p:spPr bwMode="auto">
            <a:xfrm>
              <a:off x="2392" y="1968"/>
              <a:ext cx="0" cy="1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1" name="Line 13"/>
            <p:cNvSpPr>
              <a:spLocks noChangeShapeType="1"/>
            </p:cNvSpPr>
            <p:nvPr/>
          </p:nvSpPr>
          <p:spPr bwMode="auto">
            <a:xfrm>
              <a:off x="1776" y="1960"/>
              <a:ext cx="0" cy="1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2" name="Line 14"/>
            <p:cNvSpPr>
              <a:spLocks noChangeShapeType="1"/>
            </p:cNvSpPr>
            <p:nvPr/>
          </p:nvSpPr>
          <p:spPr bwMode="auto">
            <a:xfrm>
              <a:off x="1968" y="1960"/>
              <a:ext cx="0" cy="1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3" name="Line 15"/>
            <p:cNvSpPr>
              <a:spLocks noChangeShapeType="1"/>
            </p:cNvSpPr>
            <p:nvPr/>
          </p:nvSpPr>
          <p:spPr bwMode="auto">
            <a:xfrm>
              <a:off x="2176" y="1960"/>
              <a:ext cx="0" cy="1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4" name="Freeform 16"/>
            <p:cNvSpPr>
              <a:spLocks/>
            </p:cNvSpPr>
            <p:nvPr/>
          </p:nvSpPr>
          <p:spPr bwMode="auto">
            <a:xfrm>
              <a:off x="784" y="1984"/>
              <a:ext cx="1" cy="1712"/>
            </a:xfrm>
            <a:custGeom>
              <a:avLst/>
              <a:gdLst>
                <a:gd name="T0" fmla="*/ 0 w 1"/>
                <a:gd name="T1" fmla="*/ 0 h 1712"/>
                <a:gd name="T2" fmla="*/ 0 w 1"/>
                <a:gd name="T3" fmla="*/ 1712 h 1712"/>
                <a:gd name="T4" fmla="*/ 0 60000 65536"/>
                <a:gd name="T5" fmla="*/ 0 60000 65536"/>
                <a:gd name="T6" fmla="*/ 0 w 1"/>
                <a:gd name="T7" fmla="*/ 0 h 1712"/>
                <a:gd name="T8" fmla="*/ 1 w 1"/>
                <a:gd name="T9" fmla="*/ 1712 h 17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712">
                  <a:moveTo>
                    <a:pt x="0" y="0"/>
                  </a:moveTo>
                  <a:lnTo>
                    <a:pt x="0" y="171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5" name="Freeform 17"/>
            <p:cNvSpPr>
              <a:spLocks/>
            </p:cNvSpPr>
            <p:nvPr/>
          </p:nvSpPr>
          <p:spPr bwMode="auto">
            <a:xfrm>
              <a:off x="984" y="1984"/>
              <a:ext cx="1" cy="1728"/>
            </a:xfrm>
            <a:custGeom>
              <a:avLst/>
              <a:gdLst>
                <a:gd name="T0" fmla="*/ 0 w 1"/>
                <a:gd name="T1" fmla="*/ 0 h 1728"/>
                <a:gd name="T2" fmla="*/ 0 w 1"/>
                <a:gd name="T3" fmla="*/ 1728 h 1728"/>
                <a:gd name="T4" fmla="*/ 0 60000 65536"/>
                <a:gd name="T5" fmla="*/ 0 60000 65536"/>
                <a:gd name="T6" fmla="*/ 0 w 1"/>
                <a:gd name="T7" fmla="*/ 0 h 1728"/>
                <a:gd name="T8" fmla="*/ 1 w 1"/>
                <a:gd name="T9" fmla="*/ 1728 h 17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728">
                  <a:moveTo>
                    <a:pt x="0" y="0"/>
                  </a:moveTo>
                  <a:lnTo>
                    <a:pt x="0" y="172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6" name="Freeform 18"/>
            <p:cNvSpPr>
              <a:spLocks/>
            </p:cNvSpPr>
            <p:nvPr/>
          </p:nvSpPr>
          <p:spPr bwMode="auto">
            <a:xfrm>
              <a:off x="1176" y="1984"/>
              <a:ext cx="8" cy="1712"/>
            </a:xfrm>
            <a:custGeom>
              <a:avLst/>
              <a:gdLst>
                <a:gd name="T0" fmla="*/ 0 w 8"/>
                <a:gd name="T1" fmla="*/ 0 h 1712"/>
                <a:gd name="T2" fmla="*/ 8 w 8"/>
                <a:gd name="T3" fmla="*/ 1712 h 1712"/>
                <a:gd name="T4" fmla="*/ 0 60000 65536"/>
                <a:gd name="T5" fmla="*/ 0 60000 65536"/>
                <a:gd name="T6" fmla="*/ 0 w 8"/>
                <a:gd name="T7" fmla="*/ 0 h 1712"/>
                <a:gd name="T8" fmla="*/ 8 w 8"/>
                <a:gd name="T9" fmla="*/ 1712 h 17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712">
                  <a:moveTo>
                    <a:pt x="0" y="0"/>
                  </a:moveTo>
                  <a:lnTo>
                    <a:pt x="8" y="171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7" name="Freeform 19"/>
            <p:cNvSpPr>
              <a:spLocks/>
            </p:cNvSpPr>
            <p:nvPr/>
          </p:nvSpPr>
          <p:spPr bwMode="auto">
            <a:xfrm>
              <a:off x="1376" y="1984"/>
              <a:ext cx="1" cy="1720"/>
            </a:xfrm>
            <a:custGeom>
              <a:avLst/>
              <a:gdLst>
                <a:gd name="T0" fmla="*/ 0 w 1"/>
                <a:gd name="T1" fmla="*/ 0 h 1720"/>
                <a:gd name="T2" fmla="*/ 0 w 1"/>
                <a:gd name="T3" fmla="*/ 1720 h 1720"/>
                <a:gd name="T4" fmla="*/ 0 60000 65536"/>
                <a:gd name="T5" fmla="*/ 0 60000 65536"/>
                <a:gd name="T6" fmla="*/ 0 w 1"/>
                <a:gd name="T7" fmla="*/ 0 h 1720"/>
                <a:gd name="T8" fmla="*/ 1 w 1"/>
                <a:gd name="T9" fmla="*/ 1720 h 17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720">
                  <a:moveTo>
                    <a:pt x="0" y="0"/>
                  </a:moveTo>
                  <a:lnTo>
                    <a:pt x="0" y="172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 rot="5400000">
            <a:off x="2381250" y="3028950"/>
            <a:ext cx="2489200" cy="3213100"/>
            <a:chOff x="784" y="1960"/>
            <a:chExt cx="1608" cy="1752"/>
          </a:xfrm>
        </p:grpSpPr>
        <p:sp>
          <p:nvSpPr>
            <p:cNvPr id="12300" name="Freeform 21"/>
            <p:cNvSpPr>
              <a:spLocks/>
            </p:cNvSpPr>
            <p:nvPr/>
          </p:nvSpPr>
          <p:spPr bwMode="auto">
            <a:xfrm>
              <a:off x="1576" y="1984"/>
              <a:ext cx="8" cy="1720"/>
            </a:xfrm>
            <a:custGeom>
              <a:avLst/>
              <a:gdLst>
                <a:gd name="T0" fmla="*/ 8 w 8"/>
                <a:gd name="T1" fmla="*/ 0 h 1720"/>
                <a:gd name="T2" fmla="*/ 0 w 8"/>
                <a:gd name="T3" fmla="*/ 1720 h 1720"/>
                <a:gd name="T4" fmla="*/ 0 60000 65536"/>
                <a:gd name="T5" fmla="*/ 0 60000 65536"/>
                <a:gd name="T6" fmla="*/ 0 w 8"/>
                <a:gd name="T7" fmla="*/ 0 h 1720"/>
                <a:gd name="T8" fmla="*/ 8 w 8"/>
                <a:gd name="T9" fmla="*/ 1720 h 17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720">
                  <a:moveTo>
                    <a:pt x="8" y="0"/>
                  </a:moveTo>
                  <a:lnTo>
                    <a:pt x="0" y="172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1" name="Line 22"/>
            <p:cNvSpPr>
              <a:spLocks noChangeShapeType="1"/>
            </p:cNvSpPr>
            <p:nvPr/>
          </p:nvSpPr>
          <p:spPr bwMode="auto">
            <a:xfrm>
              <a:off x="2392" y="1968"/>
              <a:ext cx="0" cy="1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2" name="Line 23"/>
            <p:cNvSpPr>
              <a:spLocks noChangeShapeType="1"/>
            </p:cNvSpPr>
            <p:nvPr/>
          </p:nvSpPr>
          <p:spPr bwMode="auto">
            <a:xfrm>
              <a:off x="1776" y="1960"/>
              <a:ext cx="0" cy="1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3" name="Line 24"/>
            <p:cNvSpPr>
              <a:spLocks noChangeShapeType="1"/>
            </p:cNvSpPr>
            <p:nvPr/>
          </p:nvSpPr>
          <p:spPr bwMode="auto">
            <a:xfrm>
              <a:off x="1968" y="1960"/>
              <a:ext cx="0" cy="1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4" name="Line 25"/>
            <p:cNvSpPr>
              <a:spLocks noChangeShapeType="1"/>
            </p:cNvSpPr>
            <p:nvPr/>
          </p:nvSpPr>
          <p:spPr bwMode="auto">
            <a:xfrm>
              <a:off x="2176" y="1960"/>
              <a:ext cx="0" cy="1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5" name="Freeform 26"/>
            <p:cNvSpPr>
              <a:spLocks/>
            </p:cNvSpPr>
            <p:nvPr/>
          </p:nvSpPr>
          <p:spPr bwMode="auto">
            <a:xfrm>
              <a:off x="784" y="1984"/>
              <a:ext cx="1" cy="1712"/>
            </a:xfrm>
            <a:custGeom>
              <a:avLst/>
              <a:gdLst>
                <a:gd name="T0" fmla="*/ 0 w 1"/>
                <a:gd name="T1" fmla="*/ 0 h 1712"/>
                <a:gd name="T2" fmla="*/ 0 w 1"/>
                <a:gd name="T3" fmla="*/ 1712 h 1712"/>
                <a:gd name="T4" fmla="*/ 0 60000 65536"/>
                <a:gd name="T5" fmla="*/ 0 60000 65536"/>
                <a:gd name="T6" fmla="*/ 0 w 1"/>
                <a:gd name="T7" fmla="*/ 0 h 1712"/>
                <a:gd name="T8" fmla="*/ 1 w 1"/>
                <a:gd name="T9" fmla="*/ 1712 h 17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712">
                  <a:moveTo>
                    <a:pt x="0" y="0"/>
                  </a:moveTo>
                  <a:lnTo>
                    <a:pt x="0" y="171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6" name="Freeform 27"/>
            <p:cNvSpPr>
              <a:spLocks/>
            </p:cNvSpPr>
            <p:nvPr/>
          </p:nvSpPr>
          <p:spPr bwMode="auto">
            <a:xfrm>
              <a:off x="984" y="1984"/>
              <a:ext cx="1" cy="1728"/>
            </a:xfrm>
            <a:custGeom>
              <a:avLst/>
              <a:gdLst>
                <a:gd name="T0" fmla="*/ 0 w 1"/>
                <a:gd name="T1" fmla="*/ 0 h 1728"/>
                <a:gd name="T2" fmla="*/ 0 w 1"/>
                <a:gd name="T3" fmla="*/ 1728 h 1728"/>
                <a:gd name="T4" fmla="*/ 0 60000 65536"/>
                <a:gd name="T5" fmla="*/ 0 60000 65536"/>
                <a:gd name="T6" fmla="*/ 0 w 1"/>
                <a:gd name="T7" fmla="*/ 0 h 1728"/>
                <a:gd name="T8" fmla="*/ 1 w 1"/>
                <a:gd name="T9" fmla="*/ 1728 h 17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728">
                  <a:moveTo>
                    <a:pt x="0" y="0"/>
                  </a:moveTo>
                  <a:lnTo>
                    <a:pt x="0" y="172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7" name="Freeform 28"/>
            <p:cNvSpPr>
              <a:spLocks/>
            </p:cNvSpPr>
            <p:nvPr/>
          </p:nvSpPr>
          <p:spPr bwMode="auto">
            <a:xfrm>
              <a:off x="1176" y="1984"/>
              <a:ext cx="8" cy="1712"/>
            </a:xfrm>
            <a:custGeom>
              <a:avLst/>
              <a:gdLst>
                <a:gd name="T0" fmla="*/ 0 w 8"/>
                <a:gd name="T1" fmla="*/ 0 h 1712"/>
                <a:gd name="T2" fmla="*/ 8 w 8"/>
                <a:gd name="T3" fmla="*/ 1712 h 1712"/>
                <a:gd name="T4" fmla="*/ 0 60000 65536"/>
                <a:gd name="T5" fmla="*/ 0 60000 65536"/>
                <a:gd name="T6" fmla="*/ 0 w 8"/>
                <a:gd name="T7" fmla="*/ 0 h 1712"/>
                <a:gd name="T8" fmla="*/ 8 w 8"/>
                <a:gd name="T9" fmla="*/ 1712 h 17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712">
                  <a:moveTo>
                    <a:pt x="0" y="0"/>
                  </a:moveTo>
                  <a:lnTo>
                    <a:pt x="8" y="171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8" name="Freeform 29"/>
            <p:cNvSpPr>
              <a:spLocks/>
            </p:cNvSpPr>
            <p:nvPr/>
          </p:nvSpPr>
          <p:spPr bwMode="auto">
            <a:xfrm>
              <a:off x="1376" y="1984"/>
              <a:ext cx="1" cy="1720"/>
            </a:xfrm>
            <a:custGeom>
              <a:avLst/>
              <a:gdLst>
                <a:gd name="T0" fmla="*/ 0 w 1"/>
                <a:gd name="T1" fmla="*/ 0 h 1720"/>
                <a:gd name="T2" fmla="*/ 0 w 1"/>
                <a:gd name="T3" fmla="*/ 1720 h 1720"/>
                <a:gd name="T4" fmla="*/ 0 60000 65536"/>
                <a:gd name="T5" fmla="*/ 0 60000 65536"/>
                <a:gd name="T6" fmla="*/ 0 w 1"/>
                <a:gd name="T7" fmla="*/ 0 h 1720"/>
                <a:gd name="T8" fmla="*/ 1 w 1"/>
                <a:gd name="T9" fmla="*/ 1720 h 17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720">
                  <a:moveTo>
                    <a:pt x="0" y="0"/>
                  </a:moveTo>
                  <a:lnTo>
                    <a:pt x="0" y="172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085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-0.44444 0.5129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085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" y="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858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085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500" fill="hold"/>
                                        <p:tgtEl>
                                          <p:spTgt spid="4085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857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085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500" fill="hold"/>
                                        <p:tgtEl>
                                          <p:spTgt spid="4085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857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085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500" fill="hold"/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8580"/>
                  </p:tgtEl>
                </p:cond>
              </p:nextCondLst>
            </p:seq>
          </p:childTnLst>
        </p:cTn>
      </p:par>
    </p:tnLst>
    <p:bldLst>
      <p:bldP spid="40858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024"/>
          <p:cNvSpPr txBox="1">
            <a:spLocks noChangeArrowheads="1"/>
          </p:cNvSpPr>
          <p:nvPr/>
        </p:nvSpPr>
        <p:spPr bwMode="auto">
          <a:xfrm>
            <a:off x="1692275" y="333375"/>
            <a:ext cx="6481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FF9900"/>
                </a:solidFill>
              </a:rPr>
              <a:t>Лабораторная работа</a:t>
            </a:r>
          </a:p>
        </p:txBody>
      </p:sp>
      <p:sp>
        <p:nvSpPr>
          <p:cNvPr id="21507" name="Text Box 1025"/>
          <p:cNvSpPr txBox="1">
            <a:spLocks noChangeArrowheads="1"/>
          </p:cNvSpPr>
          <p:nvPr/>
        </p:nvSpPr>
        <p:spPr bwMode="auto">
          <a:xfrm>
            <a:off x="2700338" y="1196975"/>
            <a:ext cx="3455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1508" name="Text Box 1026"/>
          <p:cNvSpPr txBox="1">
            <a:spLocks noChangeArrowheads="1"/>
          </p:cNvSpPr>
          <p:nvPr/>
        </p:nvSpPr>
        <p:spPr bwMode="auto">
          <a:xfrm>
            <a:off x="3203575" y="1052513"/>
            <a:ext cx="309562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u="sng">
                <a:solidFill>
                  <a:schemeClr val="accent2"/>
                </a:solidFill>
                <a:latin typeface="Monotype Corsiva" pitchFamily="66" charset="0"/>
              </a:rPr>
              <a:t>Задание</a:t>
            </a:r>
          </a:p>
          <a:p>
            <a:pPr>
              <a:spcBef>
                <a:spcPct val="50000"/>
              </a:spcBef>
            </a:pPr>
            <a:endParaRPr lang="ru-RU" sz="4400">
              <a:latin typeface="Monotype Corsiva" pitchFamily="66" charset="0"/>
            </a:endParaRPr>
          </a:p>
        </p:txBody>
      </p:sp>
      <p:pic>
        <p:nvPicPr>
          <p:cNvPr id="21509" name="Picture 1027" descr="im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1916113"/>
            <a:ext cx="6121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2700338" y="476250"/>
            <a:ext cx="38877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>
                <a:solidFill>
                  <a:srgbClr val="FF9900"/>
                </a:solidFill>
              </a:rPr>
              <a:t>Ответы</a:t>
            </a: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1619250" y="1844675"/>
            <a:ext cx="5329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22532" name="Picture 6" descr="im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1773238"/>
            <a:ext cx="5473700" cy="471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ru-RU" sz="4400" kern="0">
                <a:solidFill>
                  <a:schemeClr val="folHlink"/>
                </a:solidFill>
                <a:latin typeface="+mj-lt"/>
                <a:ea typeface="+mj-ea"/>
                <a:cs typeface="+mj-cs"/>
              </a:rPr>
              <a:t>Запишите в виде обыкновенной дроби.</a:t>
            </a:r>
            <a:endParaRPr lang="ru-RU" sz="4400" kern="0" dirty="0">
              <a:solidFill>
                <a:schemeClr val="folHlink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eaLnBrk="0" hangingPunct="0">
              <a:spcBef>
                <a:spcPct val="20000"/>
              </a:spcBef>
              <a:buFontTx/>
              <a:buAutoNum type="arabicPeriod"/>
              <a:defRPr/>
            </a:pPr>
            <a:r>
              <a:rPr lang="ru-RU" sz="3200" kern="0">
                <a:latin typeface="+mn-lt"/>
              </a:rPr>
              <a:t>Две седьмых</a:t>
            </a:r>
          </a:p>
          <a:p>
            <a:pPr marL="609600" indent="-609600" eaLnBrk="0" hangingPunct="0">
              <a:spcBef>
                <a:spcPct val="20000"/>
              </a:spcBef>
              <a:buFontTx/>
              <a:buAutoNum type="arabicPeriod"/>
              <a:defRPr/>
            </a:pPr>
            <a:r>
              <a:rPr lang="ru-RU" sz="3200" kern="0">
                <a:latin typeface="+mn-lt"/>
              </a:rPr>
              <a:t>Четыре девятых</a:t>
            </a:r>
          </a:p>
          <a:p>
            <a:pPr marL="609600" indent="-609600" eaLnBrk="0" hangingPunct="0">
              <a:spcBef>
                <a:spcPct val="20000"/>
              </a:spcBef>
              <a:buFontTx/>
              <a:buAutoNum type="arabicPeriod"/>
              <a:defRPr/>
            </a:pPr>
            <a:r>
              <a:rPr lang="ru-RU" sz="3200" kern="0">
                <a:latin typeface="+mn-lt"/>
              </a:rPr>
              <a:t>Одна сотая </a:t>
            </a:r>
          </a:p>
          <a:p>
            <a:pPr marL="609600" indent="-609600" eaLnBrk="0" hangingPunct="0">
              <a:spcBef>
                <a:spcPct val="20000"/>
              </a:spcBef>
              <a:buFontTx/>
              <a:buAutoNum type="arabicPeriod"/>
              <a:defRPr/>
            </a:pPr>
            <a:r>
              <a:rPr lang="ru-RU" sz="3200" kern="0">
                <a:latin typeface="+mn-lt"/>
              </a:rPr>
              <a:t>Шесть восьмых</a:t>
            </a:r>
          </a:p>
          <a:p>
            <a:pPr marL="609600" indent="-609600" eaLnBrk="0" hangingPunct="0">
              <a:spcBef>
                <a:spcPct val="20000"/>
              </a:spcBef>
              <a:buFontTx/>
              <a:buAutoNum type="arabicPeriod"/>
              <a:defRPr/>
            </a:pPr>
            <a:r>
              <a:rPr lang="ru-RU" sz="3200" kern="0">
                <a:latin typeface="+mn-lt"/>
              </a:rPr>
              <a:t>Три двадцать пятых</a:t>
            </a:r>
          </a:p>
          <a:p>
            <a:pPr marL="609600" indent="-609600" eaLnBrk="0" hangingPunct="0">
              <a:spcBef>
                <a:spcPct val="20000"/>
              </a:spcBef>
              <a:buFontTx/>
              <a:buAutoNum type="arabicPeriod"/>
              <a:defRPr/>
            </a:pPr>
            <a:r>
              <a:rPr lang="ru-RU" sz="3200" kern="0">
                <a:latin typeface="+mn-lt"/>
              </a:rPr>
              <a:t>Половина </a:t>
            </a:r>
            <a:endParaRPr lang="ru-RU" sz="3200" kern="0" dirty="0">
              <a:latin typeface="+mn-lt"/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1676400"/>
            <a:ext cx="5619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2286000"/>
            <a:ext cx="3048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3505200"/>
            <a:ext cx="4048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2971800"/>
            <a:ext cx="5508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86400" y="4038600"/>
            <a:ext cx="762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57600" y="4724400"/>
            <a:ext cx="4381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70025"/>
          </a:xfrm>
        </p:spPr>
        <p:txBody>
          <a:bodyPr>
            <a:norm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</a:rPr>
              <a:t>Устный счет.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1571612"/>
            <a:ext cx="6400800" cy="85725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Найти значения выражений и расположить однозначные ответы в порядке убывания.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14282" y="2428868"/>
            <a:ext cx="2143140" cy="85725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15</a:t>
            </a:r>
            <a:r>
              <a:rPr lang="ru-RU" sz="3200" dirty="0" smtClean="0"/>
              <a:t>х11  </a:t>
            </a:r>
            <a:r>
              <a:rPr lang="ru-RU" sz="2800" b="1" dirty="0" smtClean="0">
                <a:solidFill>
                  <a:srgbClr val="FF0000"/>
                </a:solidFill>
              </a:rPr>
              <a:t>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86116" y="2571744"/>
            <a:ext cx="1785950" cy="7858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24х3   </a:t>
            </a:r>
            <a:r>
              <a:rPr lang="ru-RU" sz="2800" b="1" dirty="0" smtClean="0">
                <a:solidFill>
                  <a:srgbClr val="FF0000"/>
                </a:solidFill>
              </a:rPr>
              <a:t>З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7-конечная звезда 8"/>
          <p:cNvSpPr/>
          <p:nvPr/>
        </p:nvSpPr>
        <p:spPr>
          <a:xfrm>
            <a:off x="6072198" y="2285992"/>
            <a:ext cx="2500330" cy="1357322"/>
          </a:xfrm>
          <a:prstGeom prst="star7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0х17  </a:t>
            </a:r>
            <a:r>
              <a:rPr lang="ru-RU" sz="2800" b="1" dirty="0" smtClean="0">
                <a:solidFill>
                  <a:srgbClr val="FF0000"/>
                </a:solidFill>
              </a:rPr>
              <a:t>И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" name="Пятно 1 9"/>
          <p:cNvSpPr/>
          <p:nvPr/>
        </p:nvSpPr>
        <p:spPr>
          <a:xfrm>
            <a:off x="357158" y="3429000"/>
            <a:ext cx="2428892" cy="2000264"/>
          </a:xfrm>
          <a:prstGeom prst="irregularSeal1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125х8  </a:t>
            </a:r>
            <a:r>
              <a:rPr lang="ru-RU" sz="2800" b="1" dirty="0" smtClean="0">
                <a:solidFill>
                  <a:srgbClr val="FF0000"/>
                </a:solidFill>
              </a:rPr>
              <a:t>К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1" name="Блок-схема: дисплей 10"/>
          <p:cNvSpPr/>
          <p:nvPr/>
        </p:nvSpPr>
        <p:spPr>
          <a:xfrm>
            <a:off x="3643306" y="3643314"/>
            <a:ext cx="1928826" cy="1214446"/>
          </a:xfrm>
          <a:prstGeom prst="flowChartDisplay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25х9х4  </a:t>
            </a:r>
            <a:r>
              <a:rPr lang="ru-RU" sz="2800" b="1" dirty="0" smtClean="0">
                <a:solidFill>
                  <a:srgbClr val="FF0000"/>
                </a:solidFill>
              </a:rPr>
              <a:t>М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ятно 1 11"/>
          <p:cNvSpPr/>
          <p:nvPr/>
        </p:nvSpPr>
        <p:spPr>
          <a:xfrm>
            <a:off x="6072198" y="3714752"/>
            <a:ext cx="2714644" cy="1643074"/>
          </a:xfrm>
          <a:prstGeom prst="irregularSeal1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520</a:t>
            </a:r>
            <a:r>
              <a:rPr lang="en-US" sz="3200" dirty="0" smtClean="0"/>
              <a:t>:10  </a:t>
            </a:r>
            <a:r>
              <a:rPr lang="ru-RU" sz="2800" b="1" dirty="0" smtClean="0">
                <a:solidFill>
                  <a:srgbClr val="FF0000"/>
                </a:solidFill>
                <a:latin typeface="Arial Rounded MT Bold" pitchFamily="34" charset="0"/>
              </a:rPr>
              <a:t>В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3" name="10-конечная звезда 12"/>
          <p:cNvSpPr/>
          <p:nvPr/>
        </p:nvSpPr>
        <p:spPr>
          <a:xfrm>
            <a:off x="428596" y="5429264"/>
            <a:ext cx="1500198" cy="1285860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64:32  </a:t>
            </a:r>
            <a:r>
              <a:rPr lang="ru-RU" sz="2800" b="1" dirty="0" smtClean="0">
                <a:solidFill>
                  <a:srgbClr val="FF0000"/>
                </a:solidFill>
              </a:rPr>
              <a:t>Л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4" name="6-конечная звезда 13"/>
          <p:cNvSpPr/>
          <p:nvPr/>
        </p:nvSpPr>
        <p:spPr>
          <a:xfrm>
            <a:off x="2285984" y="4786322"/>
            <a:ext cx="2214578" cy="1643074"/>
          </a:xfrm>
          <a:prstGeom prst="star6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51</a:t>
            </a:r>
            <a:r>
              <a:rPr lang="en-US" sz="2800" dirty="0" smtClean="0"/>
              <a:t>:17   </a:t>
            </a:r>
            <a:r>
              <a:rPr lang="en-US" sz="2800" b="1" dirty="0" smtClean="0">
                <a:solidFill>
                  <a:srgbClr val="FF0000"/>
                </a:solidFill>
                <a:latin typeface="Arial Rounded MT Bold" pitchFamily="34" charset="0"/>
              </a:rPr>
              <a:t>O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5" name="Блок-схема: дисплей 14"/>
          <p:cNvSpPr/>
          <p:nvPr/>
        </p:nvSpPr>
        <p:spPr>
          <a:xfrm>
            <a:off x="4643438" y="5643578"/>
            <a:ext cx="1785950" cy="1071570"/>
          </a:xfrm>
          <a:prstGeom prst="flowChartDisplay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40x60  </a:t>
            </a:r>
            <a:r>
              <a:rPr lang="en-US" sz="2800" b="1" dirty="0" smtClean="0">
                <a:solidFill>
                  <a:srgbClr val="FF0000"/>
                </a:solidFill>
                <a:latin typeface="Arial Rounded MT Bold" pitchFamily="34" charset="0"/>
              </a:rPr>
              <a:t>T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6643702" y="5143464"/>
            <a:ext cx="2500298" cy="171453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1000:1</a:t>
            </a:r>
            <a:r>
              <a:rPr lang="ru-RU" sz="2400" dirty="0" smtClean="0"/>
              <a:t>2</a:t>
            </a:r>
            <a:r>
              <a:rPr lang="en-US" sz="2400" dirty="0" smtClean="0"/>
              <a:t>5  </a:t>
            </a:r>
            <a:r>
              <a:rPr lang="ru-RU" sz="2800" b="1" dirty="0" smtClean="0">
                <a:solidFill>
                  <a:srgbClr val="FF0000"/>
                </a:solidFill>
              </a:rPr>
              <a:t>Д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4294967295"/>
          </p:nvPr>
        </p:nvSpPr>
        <p:spPr>
          <a:xfrm>
            <a:off x="357158" y="1071546"/>
            <a:ext cx="7680960" cy="5206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Сегодня я узнал…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Было интересно…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Было трудно…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понял, что…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Теперь я могу…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почувствовал, что…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научился…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меня получилось…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смог…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попробую…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Мне захотелось…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0"/>
            <a:ext cx="643657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Рефлексия.</a:t>
            </a:r>
            <a:r>
              <a:rPr lang="ru-RU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Закончи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предложение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5234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622300" y="154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Домашнее задание: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п. 23 читать, стр. 139 ответить на вопросы (устно), 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№ 926, 928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0" y="0"/>
            <a:ext cx="9252469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1.http://nsportal.ru/shkola/algebra/library/2013/05/07/doliobyknovennye-drobi-vilenkin-5-klass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http://festival.1september.ru/articles/519557/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3.http://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nsportal.ru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shkola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/algebra/library/2013/12/30/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otkrytyy-urok-doliobyknovennye-drobi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3241675" y="508000"/>
            <a:ext cx="2316163" cy="63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>
              <a:ln w="19050">
                <a:solidFill>
                  <a:srgbClr val="8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387" name="WordArt 5"/>
          <p:cNvSpPr>
            <a:spLocks noChangeArrowheads="1" noChangeShapeType="1" noTextEdit="1"/>
          </p:cNvSpPr>
          <p:nvPr/>
        </p:nvSpPr>
        <p:spPr bwMode="auto">
          <a:xfrm>
            <a:off x="696913" y="1535113"/>
            <a:ext cx="7920037" cy="3735387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Доли.</a:t>
            </a:r>
          </a:p>
          <a:p>
            <a:pPr algn="ctr"/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Обыкновенные</a:t>
            </a:r>
          </a:p>
          <a:p>
            <a:pPr algn="ctr"/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дроби.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200" y="152400"/>
            <a:ext cx="8991600" cy="6515100"/>
            <a:chOff x="168" y="176"/>
            <a:chExt cx="5408" cy="3928"/>
          </a:xfrm>
        </p:grpSpPr>
        <p:sp>
          <p:nvSpPr>
            <p:cNvPr id="16389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0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1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2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3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4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5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6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99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" name="Text Box 1024"/>
          <p:cNvSpPr txBox="1">
            <a:spLocks noChangeArrowheads="1"/>
          </p:cNvSpPr>
          <p:nvPr/>
        </p:nvSpPr>
        <p:spPr bwMode="auto">
          <a:xfrm>
            <a:off x="611188" y="476250"/>
            <a:ext cx="77771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u="sng">
                <a:solidFill>
                  <a:schemeClr val="accent2"/>
                </a:solidFill>
              </a:rPr>
              <a:t>Обыкновенной дробью</a:t>
            </a:r>
            <a:r>
              <a:rPr lang="ru-RU" sz="3200" b="1">
                <a:solidFill>
                  <a:schemeClr val="accent2"/>
                </a:solidFill>
              </a:rPr>
              <a:t> называют одну или несколько долей числа (величины)</a:t>
            </a:r>
          </a:p>
        </p:txBody>
      </p:sp>
      <p:pic>
        <p:nvPicPr>
          <p:cNvPr id="43010" name="Picture 1026" descr="i?id=4744799&amp;tov=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235200"/>
            <a:ext cx="10795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1" name="Picture 1027" descr="FD00438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975" y="2636838"/>
            <a:ext cx="863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2" name="Picture 1028" descr="FD00438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32138" y="2492375"/>
            <a:ext cx="863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3" name="Picture 1029" descr="FD00438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2060575"/>
            <a:ext cx="863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4" name="Picture 1030" descr="FD00438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2276475"/>
            <a:ext cx="863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5" name="Picture 1031" descr="FD00438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1557338"/>
            <a:ext cx="863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6" name="Picture 1032" descr="FD00438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1844675"/>
            <a:ext cx="863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9" name="Text Box 1036"/>
          <p:cNvSpPr txBox="1">
            <a:spLocks noChangeArrowheads="1"/>
          </p:cNvSpPr>
          <p:nvPr/>
        </p:nvSpPr>
        <p:spPr bwMode="auto">
          <a:xfrm rot="11146063" flipV="1">
            <a:off x="1142976" y="4298398"/>
            <a:ext cx="936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3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3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3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635375" y="404813"/>
            <a:ext cx="25193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u="sng">
                <a:solidFill>
                  <a:schemeClr val="accent2"/>
                </a:solidFill>
                <a:latin typeface="Monotype Corsiva" pitchFamily="66" charset="0"/>
              </a:rPr>
              <a:t>Задание</a:t>
            </a:r>
          </a:p>
        </p:txBody>
      </p:sp>
      <p:sp>
        <p:nvSpPr>
          <p:cNvPr id="31746" name="Text Box 1026"/>
          <p:cNvSpPr txBox="1">
            <a:spLocks noChangeArrowheads="1"/>
          </p:cNvSpPr>
          <p:nvPr/>
        </p:nvSpPr>
        <p:spPr bwMode="auto">
          <a:xfrm>
            <a:off x="755650" y="1196975"/>
            <a:ext cx="31686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/>
              <a:t>Прочитайте дроби:</a:t>
            </a:r>
          </a:p>
          <a:p>
            <a:pPr marL="342900" indent="-342900">
              <a:spcBef>
                <a:spcPct val="50000"/>
              </a:spcBef>
            </a:pPr>
            <a:endParaRPr lang="ru-RU" sz="2400"/>
          </a:p>
        </p:txBody>
      </p:sp>
      <p:sp>
        <p:nvSpPr>
          <p:cNvPr id="2057" name="Rectangle 10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747" name="Object 1027"/>
          <p:cNvGraphicFramePr>
            <a:graphicFrameLocks noChangeAspect="1"/>
          </p:cNvGraphicFramePr>
          <p:nvPr/>
        </p:nvGraphicFramePr>
        <p:xfrm>
          <a:off x="971550" y="1628775"/>
          <a:ext cx="4176713" cy="1182688"/>
        </p:xfrm>
        <a:graphic>
          <a:graphicData uri="http://schemas.openxmlformats.org/presentationml/2006/ole">
            <p:oleObj spid="_x0000_s9218" name="Формула" r:id="rId3" imgW="1384300" imgH="393700" progId="Equation.3">
              <p:embed/>
            </p:oleObj>
          </a:graphicData>
        </a:graphic>
      </p:graphicFrame>
      <p:sp>
        <p:nvSpPr>
          <p:cNvPr id="31749" name="Text Box 1029"/>
          <p:cNvSpPr txBox="1">
            <a:spLocks noChangeArrowheads="1"/>
          </p:cNvSpPr>
          <p:nvPr/>
        </p:nvSpPr>
        <p:spPr bwMode="auto">
          <a:xfrm>
            <a:off x="611188" y="2852738"/>
            <a:ext cx="741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2</a:t>
            </a:r>
            <a:r>
              <a:rPr lang="ru-RU" sz="2400"/>
              <a:t>. Назвать какая часть каждой фигуры закрашена?</a:t>
            </a:r>
          </a:p>
        </p:txBody>
      </p:sp>
      <p:sp>
        <p:nvSpPr>
          <p:cNvPr id="2059" name="Text Box 1030"/>
          <p:cNvSpPr txBox="1">
            <a:spLocks noChangeArrowheads="1"/>
          </p:cNvSpPr>
          <p:nvPr/>
        </p:nvSpPr>
        <p:spPr bwMode="auto">
          <a:xfrm>
            <a:off x="755650" y="4508500"/>
            <a:ext cx="1584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2" name="Group 1064"/>
          <p:cNvGrpSpPr>
            <a:grpSpLocks/>
          </p:cNvGrpSpPr>
          <p:nvPr/>
        </p:nvGrpSpPr>
        <p:grpSpPr bwMode="auto">
          <a:xfrm>
            <a:off x="971550" y="3357563"/>
            <a:ext cx="685800" cy="687387"/>
            <a:chOff x="612" y="2115"/>
            <a:chExt cx="432" cy="433"/>
          </a:xfrm>
        </p:grpSpPr>
        <p:sp>
          <p:nvSpPr>
            <p:cNvPr id="2082" name="Rectangle 1031"/>
            <p:cNvSpPr>
              <a:spLocks noChangeArrowheads="1"/>
            </p:cNvSpPr>
            <p:nvPr/>
          </p:nvSpPr>
          <p:spPr bwMode="auto">
            <a:xfrm>
              <a:off x="612" y="2115"/>
              <a:ext cx="432" cy="4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032"/>
            <p:cNvGrpSpPr>
              <a:grpSpLocks/>
            </p:cNvGrpSpPr>
            <p:nvPr/>
          </p:nvGrpSpPr>
          <p:grpSpPr bwMode="auto">
            <a:xfrm>
              <a:off x="612" y="2115"/>
              <a:ext cx="432" cy="433"/>
              <a:chOff x="4814" y="2606"/>
              <a:chExt cx="847" cy="837"/>
            </a:xfrm>
          </p:grpSpPr>
          <p:sp>
            <p:nvSpPr>
              <p:cNvPr id="2084" name="AutoShape 1033"/>
              <p:cNvSpPr>
                <a:spLocks noChangeArrowheads="1"/>
              </p:cNvSpPr>
              <p:nvPr/>
            </p:nvSpPr>
            <p:spPr bwMode="auto">
              <a:xfrm>
                <a:off x="5238" y="2607"/>
                <a:ext cx="423" cy="418"/>
              </a:xfrm>
              <a:prstGeom prst="rtTriangl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5" name="AutoShape 1034"/>
              <p:cNvSpPr>
                <a:spLocks noChangeArrowheads="1"/>
              </p:cNvSpPr>
              <p:nvPr/>
            </p:nvSpPr>
            <p:spPr bwMode="auto">
              <a:xfrm rot="5400000">
                <a:off x="5241" y="3022"/>
                <a:ext cx="418" cy="423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6" name="AutoShape 1035"/>
              <p:cNvSpPr>
                <a:spLocks noChangeArrowheads="1"/>
              </p:cNvSpPr>
              <p:nvPr/>
            </p:nvSpPr>
            <p:spPr bwMode="auto">
              <a:xfrm rot="10800000">
                <a:off x="4814" y="3025"/>
                <a:ext cx="422" cy="417"/>
              </a:xfrm>
              <a:prstGeom prst="rtTriangl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7" name="AutoShape 1036"/>
              <p:cNvSpPr>
                <a:spLocks noChangeArrowheads="1"/>
              </p:cNvSpPr>
              <p:nvPr/>
            </p:nvSpPr>
            <p:spPr bwMode="auto">
              <a:xfrm rot="-5400000">
                <a:off x="4817" y="2603"/>
                <a:ext cx="418" cy="424"/>
              </a:xfrm>
              <a:prstGeom prst="rtTriangl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aphicFrame>
        <p:nvGraphicFramePr>
          <p:cNvPr id="31758" name="Object 1038"/>
          <p:cNvGraphicFramePr>
            <a:graphicFrameLocks noChangeAspect="1"/>
          </p:cNvGraphicFramePr>
          <p:nvPr/>
        </p:nvGraphicFramePr>
        <p:xfrm>
          <a:off x="2124075" y="3284538"/>
          <a:ext cx="895350" cy="923925"/>
        </p:xfrm>
        <a:graphic>
          <a:graphicData uri="http://schemas.openxmlformats.org/presentationml/2006/ole">
            <p:oleObj spid="_x0000_s9219" name="Точечный рисунок" r:id="rId4" imgW="895238" imgH="923810" progId="PBrush">
              <p:embed/>
            </p:oleObj>
          </a:graphicData>
        </a:graphic>
      </p:graphicFrame>
      <p:graphicFrame>
        <p:nvGraphicFramePr>
          <p:cNvPr id="31759" name="Object 1039"/>
          <p:cNvGraphicFramePr>
            <a:graphicFrameLocks noChangeAspect="1"/>
          </p:cNvGraphicFramePr>
          <p:nvPr/>
        </p:nvGraphicFramePr>
        <p:xfrm>
          <a:off x="3203575" y="3357563"/>
          <a:ext cx="1457325" cy="847725"/>
        </p:xfrm>
        <a:graphic>
          <a:graphicData uri="http://schemas.openxmlformats.org/presentationml/2006/ole">
            <p:oleObj spid="_x0000_s9220" name="Точечный рисунок" r:id="rId5" imgW="1457143" imgH="847843" progId="PBrush">
              <p:embed/>
            </p:oleObj>
          </a:graphicData>
        </a:graphic>
      </p:graphicFrame>
      <p:graphicFrame>
        <p:nvGraphicFramePr>
          <p:cNvPr id="31761" name="Object 1041"/>
          <p:cNvGraphicFramePr>
            <a:graphicFrameLocks noChangeAspect="1"/>
          </p:cNvGraphicFramePr>
          <p:nvPr/>
        </p:nvGraphicFramePr>
        <p:xfrm>
          <a:off x="5003800" y="3429000"/>
          <a:ext cx="1438275" cy="676275"/>
        </p:xfrm>
        <a:graphic>
          <a:graphicData uri="http://schemas.openxmlformats.org/presentationml/2006/ole">
            <p:oleObj spid="_x0000_s9221" name="Точечный рисунок" r:id="rId6" imgW="1438095" imgH="676369" progId="PBrush">
              <p:embed/>
            </p:oleObj>
          </a:graphicData>
        </a:graphic>
      </p:graphicFrame>
      <p:sp>
        <p:nvSpPr>
          <p:cNvPr id="31762" name="Text Box 1042"/>
          <p:cNvSpPr txBox="1">
            <a:spLocks noChangeArrowheads="1"/>
          </p:cNvSpPr>
          <p:nvPr/>
        </p:nvSpPr>
        <p:spPr bwMode="auto">
          <a:xfrm>
            <a:off x="611188" y="4508500"/>
            <a:ext cx="813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3.Какую часть круга составляет доля на каждом из кругов?</a:t>
            </a:r>
          </a:p>
        </p:txBody>
      </p:sp>
      <p:grpSp>
        <p:nvGrpSpPr>
          <p:cNvPr id="4" name="Group 1063"/>
          <p:cNvGrpSpPr>
            <a:grpSpLocks/>
          </p:cNvGrpSpPr>
          <p:nvPr/>
        </p:nvGrpSpPr>
        <p:grpSpPr bwMode="auto">
          <a:xfrm>
            <a:off x="684213" y="5300663"/>
            <a:ext cx="685800" cy="684212"/>
            <a:chOff x="431" y="3339"/>
            <a:chExt cx="432" cy="431"/>
          </a:xfrm>
        </p:grpSpPr>
        <p:sp>
          <p:nvSpPr>
            <p:cNvPr id="2080" name="Oval 1044"/>
            <p:cNvSpPr>
              <a:spLocks noChangeArrowheads="1"/>
            </p:cNvSpPr>
            <p:nvPr/>
          </p:nvSpPr>
          <p:spPr bwMode="auto">
            <a:xfrm>
              <a:off x="431" y="3339"/>
              <a:ext cx="432" cy="43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1" name="Line 1045"/>
            <p:cNvSpPr>
              <a:spLocks noChangeShapeType="1"/>
            </p:cNvSpPr>
            <p:nvPr/>
          </p:nvSpPr>
          <p:spPr bwMode="auto">
            <a:xfrm>
              <a:off x="431" y="3555"/>
              <a:ext cx="43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061"/>
          <p:cNvGrpSpPr>
            <a:grpSpLocks/>
          </p:cNvGrpSpPr>
          <p:nvPr/>
        </p:nvGrpSpPr>
        <p:grpSpPr bwMode="auto">
          <a:xfrm>
            <a:off x="2411413" y="5373688"/>
            <a:ext cx="685800" cy="685800"/>
            <a:chOff x="1085" y="3357"/>
            <a:chExt cx="432" cy="432"/>
          </a:xfrm>
        </p:grpSpPr>
        <p:sp>
          <p:nvSpPr>
            <p:cNvPr id="2073" name="Oval 1046"/>
            <p:cNvSpPr>
              <a:spLocks noChangeArrowheads="1"/>
            </p:cNvSpPr>
            <p:nvPr/>
          </p:nvSpPr>
          <p:spPr bwMode="auto">
            <a:xfrm>
              <a:off x="1085" y="3357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4" name="Line 1047"/>
            <p:cNvSpPr>
              <a:spLocks noChangeShapeType="1"/>
            </p:cNvSpPr>
            <p:nvPr/>
          </p:nvSpPr>
          <p:spPr bwMode="auto">
            <a:xfrm>
              <a:off x="1301" y="3357"/>
              <a:ext cx="0" cy="432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5" name="Line 1048"/>
            <p:cNvSpPr>
              <a:spLocks noChangeShapeType="1"/>
            </p:cNvSpPr>
            <p:nvPr/>
          </p:nvSpPr>
          <p:spPr bwMode="auto">
            <a:xfrm>
              <a:off x="1085" y="3573"/>
              <a:ext cx="432" cy="0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Line 1049"/>
            <p:cNvSpPr>
              <a:spLocks noChangeShapeType="1"/>
            </p:cNvSpPr>
            <p:nvPr/>
          </p:nvSpPr>
          <p:spPr bwMode="auto">
            <a:xfrm>
              <a:off x="1156" y="3430"/>
              <a:ext cx="289" cy="287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7" name="Line 1050"/>
            <p:cNvSpPr>
              <a:spLocks noChangeShapeType="1"/>
            </p:cNvSpPr>
            <p:nvPr/>
          </p:nvSpPr>
          <p:spPr bwMode="auto">
            <a:xfrm flipH="1">
              <a:off x="1156" y="3430"/>
              <a:ext cx="289" cy="287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cxnSp>
          <p:nvCxnSpPr>
            <p:cNvPr id="2078" name="AutoShape 1051"/>
            <p:cNvCxnSpPr>
              <a:cxnSpLocks noChangeShapeType="1"/>
              <a:stCxn id="2077" idx="0"/>
              <a:endCxn id="2077" idx="0"/>
            </p:cNvCxnSpPr>
            <p:nvPr/>
          </p:nvCxnSpPr>
          <p:spPr bwMode="auto">
            <a:xfrm>
              <a:off x="1445" y="3430"/>
              <a:ext cx="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079" name="Line 1052"/>
            <p:cNvSpPr>
              <a:spLocks noChangeShapeType="1"/>
            </p:cNvSpPr>
            <p:nvPr/>
          </p:nvSpPr>
          <p:spPr bwMode="auto">
            <a:xfrm>
              <a:off x="1445" y="3430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1060"/>
          <p:cNvGrpSpPr>
            <a:grpSpLocks/>
          </p:cNvGrpSpPr>
          <p:nvPr/>
        </p:nvGrpSpPr>
        <p:grpSpPr bwMode="auto">
          <a:xfrm>
            <a:off x="4067175" y="5373688"/>
            <a:ext cx="685800" cy="685800"/>
            <a:chOff x="1746" y="3339"/>
            <a:chExt cx="432" cy="432"/>
          </a:xfrm>
        </p:grpSpPr>
        <p:sp>
          <p:nvSpPr>
            <p:cNvPr id="2070" name="Oval 1053"/>
            <p:cNvSpPr>
              <a:spLocks noChangeArrowheads="1"/>
            </p:cNvSpPr>
            <p:nvPr/>
          </p:nvSpPr>
          <p:spPr bwMode="auto">
            <a:xfrm>
              <a:off x="1746" y="3339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1" name="Line 1054"/>
            <p:cNvSpPr>
              <a:spLocks noChangeShapeType="1"/>
            </p:cNvSpPr>
            <p:nvPr/>
          </p:nvSpPr>
          <p:spPr bwMode="auto">
            <a:xfrm>
              <a:off x="1746" y="3555"/>
              <a:ext cx="432" cy="0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2" name="Line 1055"/>
            <p:cNvSpPr>
              <a:spLocks noChangeShapeType="1"/>
            </p:cNvSpPr>
            <p:nvPr/>
          </p:nvSpPr>
          <p:spPr bwMode="auto">
            <a:xfrm>
              <a:off x="1961" y="3339"/>
              <a:ext cx="0" cy="432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1062"/>
          <p:cNvGrpSpPr>
            <a:grpSpLocks/>
          </p:cNvGrpSpPr>
          <p:nvPr/>
        </p:nvGrpSpPr>
        <p:grpSpPr bwMode="auto">
          <a:xfrm>
            <a:off x="5867400" y="5373688"/>
            <a:ext cx="685800" cy="685800"/>
            <a:chOff x="3334" y="3385"/>
            <a:chExt cx="432" cy="432"/>
          </a:xfrm>
        </p:grpSpPr>
        <p:sp>
          <p:nvSpPr>
            <p:cNvPr id="2066" name="Oval 1056"/>
            <p:cNvSpPr>
              <a:spLocks noChangeArrowheads="1"/>
            </p:cNvSpPr>
            <p:nvPr/>
          </p:nvSpPr>
          <p:spPr bwMode="auto">
            <a:xfrm>
              <a:off x="3334" y="3385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7" name="Line 1057"/>
            <p:cNvSpPr>
              <a:spLocks noChangeShapeType="1"/>
            </p:cNvSpPr>
            <p:nvPr/>
          </p:nvSpPr>
          <p:spPr bwMode="auto">
            <a:xfrm flipV="1">
              <a:off x="3550" y="3457"/>
              <a:ext cx="143" cy="144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8" name="Line 1058"/>
            <p:cNvSpPr>
              <a:spLocks noChangeShapeType="1"/>
            </p:cNvSpPr>
            <p:nvPr/>
          </p:nvSpPr>
          <p:spPr bwMode="auto">
            <a:xfrm>
              <a:off x="3550" y="3601"/>
              <a:ext cx="57" cy="216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9" name="Line 1059"/>
            <p:cNvSpPr>
              <a:spLocks noChangeShapeType="1"/>
            </p:cNvSpPr>
            <p:nvPr/>
          </p:nvSpPr>
          <p:spPr bwMode="auto">
            <a:xfrm flipH="1">
              <a:off x="3334" y="3601"/>
              <a:ext cx="216" cy="0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500"/>
                            </p:stCondLst>
                            <p:childTnLst>
                              <p:par>
                                <p:cTn id="43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1500"/>
                            </p:stCondLst>
                            <p:childTnLst>
                              <p:par>
                                <p:cTn id="48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2500"/>
                            </p:stCondLst>
                            <p:childTnLst>
                              <p:par>
                                <p:cTn id="53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3500"/>
                            </p:stCondLst>
                            <p:childTnLst>
                              <p:par>
                                <p:cTn id="58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31746" grpId="0"/>
      <p:bldP spid="31749" grpId="0"/>
      <p:bldP spid="317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80" name="Picture 4" descr="GreatWall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2781300"/>
            <a:ext cx="5688012" cy="3794125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</p:pic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Из истории дробей.</a:t>
            </a:r>
          </a:p>
          <a:p>
            <a:pPr>
              <a:defRPr/>
            </a:pPr>
            <a:r>
              <a:rPr lang="ru-RU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</a:t>
            </a:r>
            <a:r>
              <a:rPr lang="ru-RU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Древнем Китае вместо черты использовали точку: </a:t>
            </a:r>
          </a:p>
        </p:txBody>
      </p:sp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557338"/>
            <a:ext cx="27432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Oval 7"/>
          <p:cNvSpPr>
            <a:spLocks noChangeArrowheads="1"/>
          </p:cNvSpPr>
          <p:nvPr/>
        </p:nvSpPr>
        <p:spPr bwMode="auto">
          <a:xfrm>
            <a:off x="2124075" y="2781300"/>
            <a:ext cx="719138" cy="5762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1269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4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Изображение дробей </a:t>
            </a:r>
            <a:br>
              <a:rPr lang="ru-RU" sz="4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Древнем Египте</a:t>
            </a:r>
          </a:p>
        </p:txBody>
      </p:sp>
      <p:pic>
        <p:nvPicPr>
          <p:cNvPr id="125957" name="Picture 5" descr="pyramids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2565400"/>
            <a:ext cx="4249737" cy="2886075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</p:pic>
      <p:pic>
        <p:nvPicPr>
          <p:cNvPr id="2052" name="Picture 6" descr="BD21332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1412875"/>
            <a:ext cx="31432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камень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11" b="-3391"/>
          <a:stretch>
            <a:fillRect/>
          </a:stretch>
        </p:blipFill>
        <p:spPr bwMode="auto">
          <a:xfrm>
            <a:off x="1116013" y="1341438"/>
            <a:ext cx="1584325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9" descr="камень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11" b="-3391"/>
          <a:stretch>
            <a:fillRect/>
          </a:stretch>
        </p:blipFill>
        <p:spPr bwMode="auto">
          <a:xfrm>
            <a:off x="1187450" y="3716338"/>
            <a:ext cx="1584325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камень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11" b="-3391"/>
          <a:stretch>
            <a:fillRect/>
          </a:stretch>
        </p:blipFill>
        <p:spPr bwMode="auto">
          <a:xfrm>
            <a:off x="1258888" y="4868863"/>
            <a:ext cx="1584325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71775" y="1700213"/>
            <a:ext cx="9350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Line 12"/>
          <p:cNvSpPr>
            <a:spLocks noChangeShapeType="1"/>
          </p:cNvSpPr>
          <p:nvPr/>
        </p:nvSpPr>
        <p:spPr bwMode="auto">
          <a:xfrm flipH="1">
            <a:off x="1547813" y="5949950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8" name="Line 13"/>
          <p:cNvSpPr>
            <a:spLocks noChangeShapeType="1"/>
          </p:cNvSpPr>
          <p:nvPr/>
        </p:nvSpPr>
        <p:spPr bwMode="auto">
          <a:xfrm flipH="1">
            <a:off x="1619250" y="6021388"/>
            <a:ext cx="730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9" name="Line 14"/>
          <p:cNvSpPr>
            <a:spLocks noChangeShapeType="1"/>
          </p:cNvSpPr>
          <p:nvPr/>
        </p:nvSpPr>
        <p:spPr bwMode="auto">
          <a:xfrm flipH="1">
            <a:off x="1763713" y="6021388"/>
            <a:ext cx="71437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0" name="Line 15"/>
          <p:cNvSpPr>
            <a:spLocks noChangeShapeType="1"/>
          </p:cNvSpPr>
          <p:nvPr/>
        </p:nvSpPr>
        <p:spPr bwMode="auto">
          <a:xfrm>
            <a:off x="1908175" y="6021388"/>
            <a:ext cx="714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1" name="Line 16"/>
          <p:cNvSpPr>
            <a:spLocks noChangeShapeType="1"/>
          </p:cNvSpPr>
          <p:nvPr/>
        </p:nvSpPr>
        <p:spPr bwMode="auto">
          <a:xfrm>
            <a:off x="2124075" y="6021388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2" name="Line 17"/>
          <p:cNvSpPr>
            <a:spLocks noChangeShapeType="1"/>
          </p:cNvSpPr>
          <p:nvPr/>
        </p:nvSpPr>
        <p:spPr bwMode="auto">
          <a:xfrm>
            <a:off x="2268538" y="6021388"/>
            <a:ext cx="14287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3" name="Line 18"/>
          <p:cNvSpPr>
            <a:spLocks noChangeShapeType="1"/>
          </p:cNvSpPr>
          <p:nvPr/>
        </p:nvSpPr>
        <p:spPr bwMode="auto">
          <a:xfrm flipH="1">
            <a:off x="1476375" y="4868863"/>
            <a:ext cx="1428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4" name="Line 19"/>
          <p:cNvSpPr>
            <a:spLocks noChangeShapeType="1"/>
          </p:cNvSpPr>
          <p:nvPr/>
        </p:nvSpPr>
        <p:spPr bwMode="auto">
          <a:xfrm flipH="1">
            <a:off x="1619250" y="4868863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5" name="Line 20"/>
          <p:cNvSpPr>
            <a:spLocks noChangeShapeType="1"/>
          </p:cNvSpPr>
          <p:nvPr/>
        </p:nvSpPr>
        <p:spPr bwMode="auto">
          <a:xfrm flipH="1">
            <a:off x="1403350" y="3573463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066" name="Picture 21" descr="камень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11" b="-3391"/>
          <a:stretch>
            <a:fillRect/>
          </a:stretch>
        </p:blipFill>
        <p:spPr bwMode="auto">
          <a:xfrm rot="1311253">
            <a:off x="1331913" y="1196975"/>
            <a:ext cx="1584325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" name="Picture 8" descr="камень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11" b="-3391"/>
          <a:stretch>
            <a:fillRect/>
          </a:stretch>
        </p:blipFill>
        <p:spPr bwMode="auto">
          <a:xfrm>
            <a:off x="1116013" y="2420938"/>
            <a:ext cx="1584325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259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259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214414" y="1928802"/>
            <a:ext cx="5486400" cy="4114800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501122" cy="637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508625" y="908050"/>
            <a:ext cx="3167063" cy="3673475"/>
            <a:chOff x="3470" y="572"/>
            <a:chExt cx="1995" cy="2314"/>
          </a:xfrm>
        </p:grpSpPr>
        <p:sp>
          <p:nvSpPr>
            <p:cNvPr id="5124" name="AutoShape 5"/>
            <p:cNvSpPr>
              <a:spLocks noChangeArrowheads="1"/>
            </p:cNvSpPr>
            <p:nvPr/>
          </p:nvSpPr>
          <p:spPr bwMode="auto">
            <a:xfrm>
              <a:off x="3470" y="572"/>
              <a:ext cx="1995" cy="2314"/>
            </a:xfrm>
            <a:prstGeom prst="bevel">
              <a:avLst>
                <a:gd name="adj" fmla="val 5949"/>
              </a:avLst>
            </a:prstGeom>
            <a:gradFill rotWithShape="1">
              <a:gsLst>
                <a:gs pos="0">
                  <a:srgbClr val="55261C"/>
                </a:gs>
                <a:gs pos="6000">
                  <a:srgbClr val="EBDAD4"/>
                </a:gs>
                <a:gs pos="28999">
                  <a:srgbClr val="C0524E"/>
                </a:gs>
                <a:gs pos="42000">
                  <a:srgbClr val="80302D"/>
                </a:gs>
                <a:gs pos="44000">
                  <a:srgbClr val="9C6563"/>
                </a:gs>
                <a:gs pos="48000">
                  <a:srgbClr val="FFFFFF"/>
                </a:gs>
                <a:gs pos="78999">
                  <a:srgbClr val="83A7C3"/>
                </a:gs>
                <a:gs pos="87000">
                  <a:srgbClr val="768FB9"/>
                </a:gs>
                <a:gs pos="92000">
                  <a:srgbClr val="83A7C3"/>
                </a:gs>
                <a:gs pos="100000">
                  <a:srgbClr val="DCEBF5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5125" name="Picture 6" descr="ffibonachi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06" y="709"/>
              <a:ext cx="1680" cy="2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323850" y="908050"/>
            <a:ext cx="4895850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36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Первым дробную черту ввёл</a:t>
            </a:r>
            <a:r>
              <a:rPr lang="ru-RU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итальянский математик  </a:t>
            </a:r>
            <a:br>
              <a:rPr lang="ru-RU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Леонардо Пизанский (Фибоначчи)</a:t>
            </a:r>
            <a:br>
              <a:rPr lang="ru-RU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</a:t>
            </a:r>
            <a:r>
              <a:rPr lang="ru-RU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1202</a:t>
            </a:r>
            <a:r>
              <a:rPr lang="ru-RU" sz="36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279</Words>
  <Application>Microsoft Office PowerPoint</Application>
  <PresentationFormat>Экран (4:3)</PresentationFormat>
  <Paragraphs>87</Paragraphs>
  <Slides>22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Тема Office</vt:lpstr>
      <vt:lpstr>Формула</vt:lpstr>
      <vt:lpstr>Точечный рисунок</vt:lpstr>
      <vt:lpstr>ГБОУ школа №487 Выборгского района г.Санкт-Петербурга</vt:lpstr>
      <vt:lpstr>Устный счет.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Домашнее задание:  п. 23 читать, стр. 139 ответить на вопросы (устно),  № 926, 928</vt:lpstr>
      <vt:lpstr>Слайд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Устный счет.</dc:title>
  <dc:creator>Кузмичов Юрий</dc:creator>
  <cp:lastModifiedBy>Кузмичов Юрий</cp:lastModifiedBy>
  <cp:revision>28</cp:revision>
  <dcterms:created xsi:type="dcterms:W3CDTF">2010-12-12T15:49:56Z</dcterms:created>
  <dcterms:modified xsi:type="dcterms:W3CDTF">2015-10-04T15:40:30Z</dcterms:modified>
</cp:coreProperties>
</file>