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70" r:id="rId5"/>
    <p:sldId id="271" r:id="rId6"/>
    <p:sldId id="261" r:id="rId7"/>
    <p:sldId id="269" r:id="rId8"/>
    <p:sldId id="264" r:id="rId9"/>
    <p:sldId id="262" r:id="rId10"/>
    <p:sldId id="260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0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90" autoAdjust="0"/>
  </p:normalViewPr>
  <p:slideViewPr>
    <p:cSldViewPr>
      <p:cViewPr varScale="1">
        <p:scale>
          <a:sx n="91" d="100"/>
          <a:sy n="91" d="100"/>
        </p:scale>
        <p:origin x="-2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1416-EF29-42DC-99E6-946F2447F325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17E08-AB49-4049-9F46-54B400EDD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2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A5C216-8501-4375-9043-A5AD465375AA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BDA84F-21A9-406A-BD72-2FF1A16E98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&#1090;&#1077;&#1089;&#1090;.notebook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900592"/>
            <a:ext cx="7776864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48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Среднее </a:t>
            </a:r>
            <a:r>
              <a:rPr lang="ru-RU" altLang="ru-RU" sz="48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арифметическое</a:t>
            </a:r>
          </a:p>
          <a:p>
            <a:pPr lvl="0" algn="r" fontAlgn="base">
              <a:spcBef>
                <a:spcPct val="50000"/>
              </a:spcBef>
              <a:spcAft>
                <a:spcPct val="0"/>
              </a:spcAft>
            </a:pPr>
            <a:endParaRPr lang="ru-RU" altLang="ru-RU" sz="1600" b="1" cap="all" dirty="0" smtClean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itchFamily="34" charset="0"/>
            </a:endParaRPr>
          </a:p>
          <a:p>
            <a:pPr lvl="0" algn="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Костылева </a:t>
            </a:r>
            <a:r>
              <a:rPr lang="ru-RU" altLang="ru-RU" sz="16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Ольга Вячеславовна</a:t>
            </a:r>
            <a:br>
              <a:rPr lang="ru-RU" altLang="ru-RU" sz="16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ru-RU" altLang="ru-RU" sz="16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ru-RU" altLang="ru-RU" sz="16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ru-RU" altLang="ru-RU" sz="16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ГБОУ СОШ </a:t>
            </a:r>
            <a:r>
              <a:rPr lang="ru-RU" altLang="ru-RU" sz="16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№243 </a:t>
            </a:r>
          </a:p>
          <a:p>
            <a:pPr lvl="0" algn="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Адмиралтейского района</a:t>
            </a:r>
            <a:br>
              <a:rPr lang="ru-RU" altLang="ru-RU" sz="16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ru-RU" altLang="ru-RU" sz="1600" b="1" cap="all" dirty="0" err="1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санкт-петербурга</a:t>
            </a:r>
            <a:r>
              <a:rPr lang="ru-RU" altLang="ru-RU" sz="16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 </a:t>
            </a:r>
            <a:endParaRPr lang="ru-RU" altLang="ru-RU" sz="1600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548" y="692696"/>
            <a:ext cx="8280920" cy="156966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Считай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несчастным тот день или тот час, в который ты не усвоил ничего нового, ничего не прибавил к своему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образованию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Я. А. Коменский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 урока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gradFill>
                <a:gsLst>
                  <a:gs pos="0">
                    <a:srgbClr val="F9B639">
                      <a:tint val="13000"/>
                    </a:srgbClr>
                  </a:gs>
                  <a:gs pos="10000">
                    <a:srgbClr val="F9B639">
                      <a:tint val="20000"/>
                    </a:srgbClr>
                  </a:gs>
                  <a:gs pos="49000">
                    <a:srgbClr val="F9B639">
                      <a:tint val="70000"/>
                    </a:srgbClr>
                  </a:gs>
                  <a:gs pos="50000">
                    <a:srgbClr val="F9B639">
                      <a:tint val="97000"/>
                    </a:srgbClr>
                  </a:gs>
                  <a:gs pos="100000">
                    <a:srgbClr val="F9B639">
                      <a:tint val="20000"/>
                    </a:srgbClr>
                  </a:gs>
                </a:gsLst>
                <a:lin ang="5400000" scaled="1"/>
              </a:gra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691680" y="1700809"/>
            <a:ext cx="6768752" cy="475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Что узнали нового на уроке?</a:t>
            </a:r>
          </a:p>
          <a:p>
            <a:pPr marL="273050" marR="0" lvl="0" indent="-2730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Что такое среднее арифметическое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нескольких чисел?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Как вычислить среднее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арифметическое?</a:t>
            </a:r>
          </a:p>
          <a:p>
            <a:pPr marL="273050" marR="0" lvl="0" indent="-2730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Где встречается среднее арифметическое?</a:t>
            </a:r>
          </a:p>
        </p:txBody>
      </p:sp>
    </p:spTree>
    <p:extLst>
      <p:ext uri="{BB962C8B-B14F-4D97-AF65-F5344CB8AC3E}">
        <p14:creationId xmlns:p14="http://schemas.microsoft.com/office/powerpoint/2010/main" val="9158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7975" y="253511"/>
            <a:ext cx="82296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Домашнее задание</a:t>
            </a:r>
            <a:r>
              <a:rPr kumimoji="0" lang="ru-RU" altLang="ru-RU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141763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340C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340C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340C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40C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п.38,  № 1524, 1525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340C84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2348880"/>
            <a:ext cx="5400600" cy="130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50215" algn="l"/>
              </a:tabLst>
            </a:pPr>
            <a:r>
              <a:rPr lang="ru-RU" sz="3600" b="1" dirty="0" smtClean="0">
                <a:solidFill>
                  <a:srgbClr val="340C8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Вычислить средний возраст вашей семьи.</a:t>
            </a:r>
            <a:endParaRPr lang="ru-RU" sz="2800" b="1" dirty="0">
              <a:solidFill>
                <a:srgbClr val="340C84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AutoShape 2" descr="большая семь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50903"/>
            <a:ext cx="5904655" cy="30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6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0500" y="633100"/>
            <a:ext cx="393889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0" cap="all" spc="0" normalizeH="0" baseline="0" noProof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900113" y="1268661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200">
                <a:solidFill>
                  <a:srgbClr val="00206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684213" y="1099592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1. Вычислите сумму</a:t>
            </a:r>
            <a:r>
              <a:rPr lang="ru-RU" altLang="ru-RU" sz="2400" b="1" dirty="0" smtClean="0">
                <a:solidFill>
                  <a:srgbClr val="002060"/>
                </a:solidFill>
                <a:latin typeface="Tahoma" pitchFamily="34" charset="0"/>
              </a:rPr>
              <a:t>:   </a:t>
            </a:r>
            <a:endParaRPr lang="ru-RU" altLang="ru-RU" sz="2400" b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900113" y="1557586"/>
            <a:ext cx="25923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а) 0,14 + 0,06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б) 2,78 + 5, 22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в) 3,7 + 1,13</a:t>
            </a:r>
          </a:p>
        </p:txBody>
      </p:sp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5076825" y="1557586"/>
            <a:ext cx="30956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</a:rPr>
              <a:t>г) 4 + 0,4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</a:rPr>
              <a:t>д) 1,45 + 0,5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</a:rPr>
              <a:t>е) 16,3 + 3, 07</a:t>
            </a: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2124298" y="3501008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2. Найдите частное: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1836862" y="4171798"/>
            <a:ext cx="29511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а) 0,42 : 7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б) 4,08 : 0,04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в) 50 : 0,5</a:t>
            </a: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5364163" y="4050938"/>
            <a:ext cx="202972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г) 0,18 : 0,6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д) 1 : 0,2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е) 6 : 0,03</a:t>
            </a:r>
          </a:p>
        </p:txBody>
      </p:sp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3203575" y="1557586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0,2</a:t>
            </a: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975100" y="2579936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3348038" y="2132261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</a:rPr>
              <a:t>= 8</a:t>
            </a:r>
          </a:p>
        </p:txBody>
      </p:sp>
      <p:sp>
        <p:nvSpPr>
          <p:cNvPr id="40" name="Text Box 50"/>
          <p:cNvSpPr txBox="1">
            <a:spLocks noChangeArrowheads="1"/>
          </p:cNvSpPr>
          <p:nvPr/>
        </p:nvSpPr>
        <p:spPr bwMode="auto">
          <a:xfrm>
            <a:off x="2987675" y="2637086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4, 83</a:t>
            </a:r>
          </a:p>
        </p:txBody>
      </p: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6659563" y="1557586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</a:rPr>
              <a:t>= 4,4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3564062" y="4140198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0,06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3975100" y="4699501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102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3549945" y="528379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100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7308850" y="4149080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0,3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6948488" y="4699992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5</a:t>
            </a:r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7092950" y="52292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200</a:t>
            </a:r>
          </a:p>
        </p:txBody>
      </p:sp>
      <p:sp>
        <p:nvSpPr>
          <p:cNvPr id="48" name="Text Box 52"/>
          <p:cNvSpPr txBox="1">
            <a:spLocks noChangeArrowheads="1"/>
          </p:cNvSpPr>
          <p:nvPr/>
        </p:nvSpPr>
        <p:spPr bwMode="auto">
          <a:xfrm>
            <a:off x="7200900" y="2107704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1,95</a:t>
            </a:r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7488238" y="2636912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</a:rPr>
              <a:t>= </a:t>
            </a:r>
            <a:r>
              <a:rPr lang="ru-RU" altLang="ru-RU" sz="2400" b="1" dirty="0" smtClean="0">
                <a:solidFill>
                  <a:srgbClr val="002060"/>
                </a:solidFill>
                <a:latin typeface="Tahoma" pitchFamily="34" charset="0"/>
              </a:rPr>
              <a:t>19,37</a:t>
            </a:r>
            <a:endParaRPr lang="ru-RU" altLang="ru-RU" sz="2400" b="1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305342"/>
            <a:ext cx="8964488" cy="452431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УРОКА: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познакомиться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понятием «среднее арифметическое»;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научиться находить среднее арифметическое нескольких чисел;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применять полученные знания для решения практических задач;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научиться 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находить среднюю скорость движения, применять эти знания при решении задач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342900"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8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755576" y="1292567"/>
            <a:ext cx="79216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Миша, Коля и Петя были в походе. Подойдя к лесу, они решили сделать привал. У Миши было 2 пирожка, у Пети 4 и у Коли 6. Все пирожки мальчики разделили поровну и съели. Сколько пирожков съел каждый мальчик?</a:t>
            </a:r>
            <a:r>
              <a:rPr lang="ru-RU" sz="2400" dirty="0"/>
              <a:t/>
            </a:r>
            <a:br>
              <a:rPr lang="ru-RU" sz="2400" dirty="0"/>
            </a:br>
            <a:endParaRPr lang="ru-RU" alt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1752111" y="3788538"/>
            <a:ext cx="2358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latin typeface="Tahoma" pitchFamily="34" charset="0"/>
              </a:rPr>
              <a:t>1) 2+4+6 </a:t>
            </a:r>
            <a:r>
              <a:rPr lang="ru-RU" altLang="ru-RU" sz="2400" b="1" dirty="0">
                <a:latin typeface="Tahoma" pitchFamily="34" charset="0"/>
              </a:rPr>
              <a:t>=</a:t>
            </a: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3723476" y="3775573"/>
            <a:ext cx="47369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Tahoma" pitchFamily="34" charset="0"/>
              </a:rPr>
              <a:t>12 (шт.)- общее количество</a:t>
            </a:r>
            <a:endParaRPr lang="ru-RU" altLang="ru-RU" sz="24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1781175" y="4293096"/>
            <a:ext cx="190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Tahoma" pitchFamily="34" charset="0"/>
              </a:rPr>
              <a:t>2) 12 </a:t>
            </a:r>
            <a:r>
              <a:rPr lang="ru-RU" altLang="ru-RU" sz="2400" b="1" dirty="0">
                <a:solidFill>
                  <a:srgbClr val="000000"/>
                </a:solidFill>
                <a:latin typeface="Tahoma" pitchFamily="34" charset="0"/>
              </a:rPr>
              <a:t>: 3 =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3491880" y="4293096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ahoma" pitchFamily="34" charset="0"/>
              </a:rPr>
              <a:t>4</a:t>
            </a:r>
            <a:r>
              <a:rPr lang="ru-RU" altLang="ru-RU" sz="2400" b="1" dirty="0" smtClean="0">
                <a:solidFill>
                  <a:srgbClr val="000000"/>
                </a:solidFill>
                <a:latin typeface="Tahoma" pitchFamily="34" charset="0"/>
              </a:rPr>
              <a:t> (шт.)</a:t>
            </a:r>
            <a:endParaRPr lang="ru-RU" altLang="ru-RU" sz="24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1979711" y="4941168"/>
            <a:ext cx="63482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Число 4</a:t>
            </a: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называют средним арифметическим </a:t>
            </a:r>
            <a:endParaRPr lang="ru-RU" altLang="ru-RU" sz="20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чисел </a:t>
            </a: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2</a:t>
            </a: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; </a:t>
            </a: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4</a:t>
            </a: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и </a:t>
            </a: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6</a:t>
            </a:r>
            <a:endParaRPr lang="ru-RU" altLang="ru-RU" sz="2000" b="1" dirty="0">
              <a:solidFill>
                <a:srgbClr val="3366FF"/>
              </a:solidFill>
              <a:latin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35263" y="755993"/>
            <a:ext cx="2773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ЗАДАЧА№1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683568" y="1292567"/>
            <a:ext cx="77048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нашей школе 4 начальных класса. В 1 классе 12 учеников, во 2 классе 18 учеников, в 3 классе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учеников, в 4 классе 15 учеников. Сколько бы человек было в каждом классе, если детей разделить поровну? </a:t>
            </a:r>
            <a:endParaRPr lang="ru-RU" altLang="ru-RU" sz="2400" b="1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1583059" y="3459306"/>
            <a:ext cx="468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1) 12+18+19+15 =</a:t>
            </a:r>
            <a:endParaRPr lang="ru-RU" altLang="ru-RU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4699563" y="3459306"/>
            <a:ext cx="3816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64 (уч.)</a:t>
            </a:r>
            <a:r>
              <a:rPr lang="ru-RU" altLang="ru-RU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- общее кол-во</a:t>
            </a:r>
            <a:endParaRPr lang="ru-RU" altLang="ru-RU" b="1" dirty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1583059" y="3956537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2) 64 </a:t>
            </a: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: </a:t>
            </a: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4 </a:t>
            </a: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=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3455702" y="3966179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16 (уч.)</a:t>
            </a:r>
            <a:endParaRPr lang="ru-RU" altLang="ru-RU" sz="2400" b="1" dirty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1839081" y="4581128"/>
            <a:ext cx="65117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Число </a:t>
            </a: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16 </a:t>
            </a: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называют средним арифметическим </a:t>
            </a:r>
            <a:endParaRPr lang="ru-RU" altLang="ru-RU" sz="20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чисел 12; 18; 15 </a:t>
            </a: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и </a:t>
            </a:r>
            <a:r>
              <a:rPr lang="ru-RU" altLang="ru-RU" sz="2000" b="1" dirty="0" smtClean="0">
                <a:solidFill>
                  <a:srgbClr val="C00000"/>
                </a:solidFill>
                <a:latin typeface="Tahoma" pitchFamily="34" charset="0"/>
              </a:rPr>
              <a:t>19</a:t>
            </a:r>
            <a:r>
              <a:rPr lang="ru-RU" altLang="ru-RU" sz="2000" b="1" dirty="0" smtClean="0">
                <a:solidFill>
                  <a:srgbClr val="3366FF"/>
                </a:solidFill>
                <a:latin typeface="Tahoma" pitchFamily="34" charset="0"/>
              </a:rPr>
              <a:t>.</a:t>
            </a:r>
            <a:endParaRPr lang="ru-RU" altLang="ru-RU" sz="2000" b="1" dirty="0">
              <a:solidFill>
                <a:srgbClr val="3366FF"/>
              </a:solidFill>
              <a:latin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35263" y="755993"/>
            <a:ext cx="2773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ЗАДАЧА№2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7177" y="105273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C00000"/>
                </a:solidFill>
                <a:latin typeface="Tahoma" pitchFamily="34" charset="0"/>
              </a:rPr>
              <a:t>Средним арифметическим</a:t>
            </a:r>
            <a:r>
              <a:rPr lang="ru-RU" altLang="ru-RU" sz="2800" b="1" dirty="0">
                <a:solidFill>
                  <a:srgbClr val="C00000"/>
                </a:solidFill>
                <a:latin typeface="Tahoma" pitchFamily="34" charset="0"/>
              </a:rPr>
              <a:t> 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нескольких чисел называют частное от деления суммы этих чисел на число слагаемых.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7177" y="3213557"/>
            <a:ext cx="82089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ahoma" pitchFamily="34" charset="0"/>
              </a:rPr>
              <a:t>Среднее арифметическое =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ahoma" pitchFamily="34" charset="0"/>
              </a:rPr>
              <a:t>= (Сумма чисел) : (количество слагаемых)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298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endParaRPr lang="ru-RU" b="1" kern="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4205" y="98072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№3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700808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Сколько бы человек было в каждом классе, если бы детей разделили поровну?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292494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2924944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«А»- 24 ученика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«Б»-16 учеников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«В»- 14 учеников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2483768" y="5010951"/>
            <a:ext cx="3240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 (</a:t>
            </a: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24+16+14):3 </a:t>
            </a: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=</a:t>
            </a:r>
          </a:p>
        </p:txBody>
      </p:sp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5580112" y="5010951"/>
            <a:ext cx="3024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18</a:t>
            </a:r>
            <a:r>
              <a:rPr lang="ru-RU" altLang="ru-RU" sz="24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 (учеников)</a:t>
            </a:r>
            <a:endParaRPr lang="ru-RU" altLang="ru-RU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5101" y="731441"/>
            <a:ext cx="2761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ЗАДАЧА№4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9183" y="1412776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 шел 2 ч со скоростью 4,6км/ч и 3 ч со скоростью 5,1 км/ч.</a:t>
            </a:r>
          </a:p>
          <a:p>
            <a:pPr algn="ct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какой постоянной скоростью он должен был идти, чтобы пройти то же расстояние за то  же время?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1187624" y="2780928"/>
            <a:ext cx="468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1) 4,6·2 +5,1·3 </a:t>
            </a:r>
            <a:r>
              <a:rPr lang="ru-RU" altLang="ru-RU" sz="2400" b="1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=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3996009" y="2780928"/>
            <a:ext cx="18731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24,5 </a:t>
            </a:r>
            <a:r>
              <a:rPr lang="ru-RU" altLang="ru-RU" sz="2400" b="1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(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км)</a:t>
            </a:r>
            <a:endParaRPr lang="ru-RU" altLang="ru-RU" sz="2400" b="1" dirty="0">
              <a:solidFill>
                <a:schemeClr val="bg2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1187624" y="3475856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2) 24,5 </a:t>
            </a:r>
            <a:r>
              <a:rPr lang="ru-RU" altLang="ru-RU" sz="2400" b="1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: 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5 </a:t>
            </a:r>
            <a:r>
              <a:rPr lang="ru-RU" altLang="ru-RU" sz="2400" b="1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=</a:t>
            </a: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3275509" y="3471391"/>
            <a:ext cx="2160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4,9 (км/ч)</a:t>
            </a:r>
            <a:endParaRPr lang="ru-RU" altLang="ru-RU" sz="2400" b="1" dirty="0">
              <a:solidFill>
                <a:schemeClr val="bg2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005064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ahoma" pitchFamily="34" charset="0"/>
              </a:rPr>
              <a:t>Средняя скорость =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ahoma" pitchFamily="34" charset="0"/>
              </a:rPr>
              <a:t>= (весь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ahoma" pitchFamily="34" charset="0"/>
              </a:rPr>
              <a:t> пройденный путь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ahoma" pitchFamily="34" charset="0"/>
              </a:rPr>
              <a:t>) : (</a:t>
            </a:r>
            <a:r>
              <a:rPr lang="ru-RU" altLang="ru-RU" sz="2400" b="1" kern="0" dirty="0" smtClean="0">
                <a:solidFill>
                  <a:srgbClr val="FF3300"/>
                </a:solidFill>
                <a:latin typeface="Tahoma" pitchFamily="34" charset="0"/>
              </a:rPr>
              <a:t>все время движения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ahoma" pitchFamily="34" charset="0"/>
              </a:rPr>
              <a:t>)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5580112" y="2790221"/>
            <a:ext cx="17639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в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есь путь</a:t>
            </a:r>
            <a:endParaRPr lang="ru-RU" altLang="ru-RU" sz="2400" b="1" dirty="0">
              <a:solidFill>
                <a:schemeClr val="bg2">
                  <a:lumMod val="50000"/>
                </a:scheme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9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cs typeface="Arial"/>
              </a:rPr>
              <a:t>Среднее арифметическое в жизни: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288" y="141287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средняя температура;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2420938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средний балл;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288" y="3716338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средняя скорость;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43608" y="5084763"/>
            <a:ext cx="758128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средняя зарплата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67744" y="6181725"/>
            <a:ext cx="6357144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т. д…</a:t>
            </a: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48" y="2089150"/>
            <a:ext cx="4202568" cy="3127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49" y="2046855"/>
            <a:ext cx="4163498" cy="316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48" y="1849274"/>
            <a:ext cx="4316448" cy="336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46856"/>
            <a:ext cx="4464495" cy="316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5" action="ppaction://hlinkfile"/>
          </p:cNvPr>
          <p:cNvSpPr/>
          <p:nvPr/>
        </p:nvSpPr>
        <p:spPr>
          <a:xfrm>
            <a:off x="8100392" y="6021288"/>
            <a:ext cx="936104" cy="498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5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949</TotalTime>
  <Words>552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ЕА</cp:lastModifiedBy>
  <cp:revision>50</cp:revision>
  <dcterms:created xsi:type="dcterms:W3CDTF">2014-04-07T15:47:38Z</dcterms:created>
  <dcterms:modified xsi:type="dcterms:W3CDTF">2015-10-01T17:31:35Z</dcterms:modified>
</cp:coreProperties>
</file>