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6" r:id="rId18"/>
    <p:sldId id="273" r:id="rId19"/>
    <p:sldId id="274" r:id="rId20"/>
    <p:sldId id="279" r:id="rId21"/>
    <p:sldId id="280" r:id="rId22"/>
    <p:sldId id="275" r:id="rId23"/>
    <p:sldId id="276" r:id="rId24"/>
    <p:sldId id="277" r:id="rId25"/>
    <p:sldId id="281" r:id="rId26"/>
    <p:sldId id="282" r:id="rId27"/>
    <p:sldId id="283" r:id="rId28"/>
    <p:sldId id="284" r:id="rId29"/>
    <p:sldId id="285" r:id="rId30"/>
    <p:sldId id="278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F2664-4465-4AA7-9227-33AF7C090F8D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Маданова Т.Ю.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B14ED-963F-410F-B3E4-419DA8E6D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0D5D2-FA52-4B3C-BA64-C6E6389DA938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Маданова Т.Ю.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EA9CE-3CBD-4EA2-9683-0EA902667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2FDD-F2E9-4C96-A37E-ED7BCAA45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2FDD-F2E9-4C96-A37E-ED7BCAA45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2FDD-F2E9-4C96-A37E-ED7BCAA45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2FDD-F2E9-4C96-A37E-ED7BCAA45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2FDD-F2E9-4C96-A37E-ED7BCAA45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2FDD-F2E9-4C96-A37E-ED7BCAA45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2FDD-F2E9-4C96-A37E-ED7BCAA45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2FDD-F2E9-4C96-A37E-ED7BCAA45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2FDD-F2E9-4C96-A37E-ED7BCAA45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2FDD-F2E9-4C96-A37E-ED7BCAA45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2FDD-F2E9-4C96-A37E-ED7BCAA45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Маданова Т.Ю.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32FDD-F2E9-4C96-A37E-ED7BCAA45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85918" y="785794"/>
            <a:ext cx="565481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познавательного интереса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учению как способ развития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креативных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способностей личности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Преобразование задачи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Невозможно решить её, не зная расстояние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между пунктами. Но ведь оно может быть разным.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Каким? С каким значением будем сравнивать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пройденным пешеходами расстоянием, равным (3+5)*2=16 км.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Возможны две ситуации: 1)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&gt;16; 2)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&lt;16.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43577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Будут полезны задачи с открытым вопросом, задания с пропусками в условии, провоцирующие учеников на ошибку, на нерациональный способ решения, ярко выделяющие такое условие, которое является не существенным с позиции задачи.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Примеры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3"/>
            <a:ext cx="8501122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Задача 1.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Два туриста двигаются из одного пункта по одному маршруту, но разными способами. Один весь путь идет пешком с постоянной скоростью. Другой  половину пути проехал на поезде со скоростью, в 10 раз превышающей скорость первого туриста, а вторую половину пути  двигался со скоростью, в 2 раза меньшей скорости первого. Кто из туристов окажется в конечном пункте своего маршрута раньше?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229600" cy="2143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Для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формирования гибкости мышления и умения находить разные способы решения проблемы можно предложить ученикам 7-9 классов «помочь и объяснить» пятиклассникам решить задачу.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392909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 2.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 гвоздя и 2 шурупа весят 40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5 гвоздей и 3 шурупа – 65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Сколько весит 1 гвоздь?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 3.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клетке сидят фазаны и кролики. Общее количество голов – 25, а ног – 72. Сколько в клетке фазанов и сколько кроликов?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000108"/>
            <a:ext cx="7286676" cy="2643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Школьники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оказались в ситуации, что доступный им алгебраический способ решения задач (достаточно просто приводящий к результату) для пятиклассника еще не известен.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14480" y="857232"/>
            <a:ext cx="5257808" cy="414340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Найти  </a:t>
            </a:r>
            <a:r>
              <a:rPr lang="ru-RU" b="1" i="1" dirty="0"/>
              <a:t>«лишнее» число</a:t>
            </a:r>
            <a:r>
              <a:rPr lang="ru-RU" b="1" i="1" dirty="0" smtClean="0"/>
              <a:t>.</a:t>
            </a:r>
          </a:p>
          <a:p>
            <a:pPr>
              <a:buNone/>
            </a:pPr>
            <a:endParaRPr lang="ru-RU" b="1" i="1" dirty="0" smtClean="0"/>
          </a:p>
          <a:p>
            <a:pPr lvl="0"/>
            <a:r>
              <a:rPr lang="ru-RU" dirty="0" smtClean="0"/>
              <a:t>12</a:t>
            </a:r>
            <a:r>
              <a:rPr lang="ru-RU" dirty="0"/>
              <a:t>, 45, 678, 94, 3456</a:t>
            </a:r>
          </a:p>
          <a:p>
            <a:pPr lvl="0"/>
            <a:r>
              <a:rPr lang="ru-RU" dirty="0"/>
              <a:t>25, 16, 100, 81, 50, 9</a:t>
            </a:r>
          </a:p>
          <a:p>
            <a:pPr lvl="0"/>
            <a:r>
              <a:rPr lang="ru-RU" dirty="0"/>
              <a:t>35, 72, 8463, 127, 69</a:t>
            </a:r>
          </a:p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5"/>
          <p:cNvSpPr txBox="1">
            <a:spLocks/>
          </p:cNvSpPr>
          <p:nvPr/>
        </p:nvSpPr>
        <p:spPr>
          <a:xfrm>
            <a:off x="1214414" y="928670"/>
            <a:ext cx="7000924" cy="4000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Логические цепочки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(заметить закономерность в рядах чисел,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дописать в каждую строчку по два следующих числа).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3, 7, 11, 15, 19, 23, 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2, 4, 6, 9, 11, 14, 16, 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4, 7, 10, 13, 16, 19, …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428604"/>
            <a:ext cx="8215370" cy="6215106"/>
          </a:xfrm>
        </p:spPr>
        <p:txBody>
          <a:bodyPr anchor="ctr">
            <a:noAutofit/>
          </a:bodyPr>
          <a:lstStyle/>
          <a:p>
            <a:pPr algn="ctr">
              <a:buNone/>
            </a:pP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построение причинно-следственных цепочек. </a:t>
            </a:r>
            <a:endParaRPr lang="ru-RU" sz="2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списка предложений выберите несколько троек предложений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так, чтобы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каждое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последующее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следовало из предыдущего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Данная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фигура-прямоугольник.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Маша учится в нашем классе.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Х=1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Маша живёт в нашем городе.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Х(х-1)=0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Данная фигура четырёхугольник.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Данная фигура квадрат.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Маша учится в нашей школе.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785794"/>
            <a:ext cx="8572560" cy="4000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Найди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ошибку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Дана геометрическая прогрессия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                 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5; 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36 = 6, так как 6∙6 =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36 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 l="10108" b="10000"/>
          <a:stretch>
            <a:fillRect/>
          </a:stretch>
        </p:blipFill>
        <p:spPr bwMode="auto">
          <a:xfrm>
            <a:off x="1428728" y="3429000"/>
            <a:ext cx="705935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5"/>
            <a:ext cx="8229600" cy="321471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Century Schoolbook" pitchFamily="18" charset="0"/>
                <a:cs typeface="Aparajita" pitchFamily="34" charset="0"/>
              </a:rPr>
              <a:t>   </a:t>
            </a:r>
          </a:p>
          <a:p>
            <a:pPr>
              <a:buNone/>
            </a:pPr>
            <a:r>
              <a:rPr lang="ru-RU" dirty="0">
                <a:latin typeface="Century Schoolbook" pitchFamily="18" charset="0"/>
                <a:cs typeface="Aparajita" pitchFamily="34" charset="0"/>
              </a:rPr>
              <a:t> </a:t>
            </a:r>
            <a:r>
              <a:rPr lang="ru-RU" dirty="0" smtClean="0">
                <a:latin typeface="Century Schoolbook" pitchFamily="18" charset="0"/>
                <a:cs typeface="Aparajita" pitchFamily="34" charset="0"/>
              </a:rPr>
              <a:t>  Развивая </a:t>
            </a:r>
            <a:r>
              <a:rPr lang="ru-RU" dirty="0" err="1" smtClean="0">
                <a:latin typeface="Century Schoolbook" pitchFamily="18" charset="0"/>
                <a:cs typeface="Aparajita" pitchFamily="34" charset="0"/>
              </a:rPr>
              <a:t>креативные</a:t>
            </a:r>
            <a:r>
              <a:rPr lang="ru-RU" dirty="0" smtClean="0">
                <a:latin typeface="Century Schoolbook" pitchFamily="18" charset="0"/>
                <a:cs typeface="Aparajita" pitchFamily="34" charset="0"/>
              </a:rPr>
              <a:t>, творческие  способности детей мы поддерживаем интерес к предмету; развиваем логическое мышление; учим мыслить широко, перспективно.</a:t>
            </a:r>
          </a:p>
          <a:p>
            <a:endParaRPr lang="ru-RU" dirty="0">
              <a:latin typeface="Century Schoolbook" pitchFamily="18" charset="0"/>
              <a:cs typeface="Aparajita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314327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Задачи на разрезание многоугольников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357298"/>
            <a:ext cx="5857916" cy="3143272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Примеры задач </a:t>
            </a:r>
            <a:br>
              <a:rPr 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разрезание. 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714356"/>
            <a:ext cx="8072494" cy="2214578"/>
          </a:xfrm>
        </p:spPr>
        <p:txBody>
          <a:bodyPr>
            <a:noAutofit/>
          </a:bodyPr>
          <a:lstStyle/>
          <a:p>
            <a:pPr marL="514350" lvl="1" indent="-514350" algn="l" rtl="0">
              <a:spcBef>
                <a:spcPct val="0"/>
              </a:spcBef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Разрежьте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прямоугольник (см. рис.), длина которого равна 9 см, а ширина 4 см, на две равные части так, чтобы из них можно было сложить квадрат.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2285984" y="3214686"/>
          <a:ext cx="4786346" cy="2329637"/>
        </p:xfrm>
        <a:graphic>
          <a:graphicData uri="http://schemas.openxmlformats.org/presentationml/2006/ole">
            <p:oleObj spid="_x0000_s6145" name="Точечный рисунок" r:id="rId4" imgW="2152951" imgH="1047619" progId="PBrush">
              <p:embed/>
            </p:oleObj>
          </a:graphicData>
        </a:graphic>
      </p:graphicFrame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Решение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14422"/>
            <a:ext cx="371477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786058"/>
            <a:ext cx="300039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643866" cy="2143140"/>
          </a:xfrm>
        </p:spPr>
        <p:txBody>
          <a:bodyPr>
            <a:normAutofit fontScale="90000"/>
          </a:bodyPr>
          <a:lstStyle/>
          <a:p>
            <a:pPr marL="342900" lvl="1" indent="-342900" algn="l" rtl="0">
              <a:spcBef>
                <a:spcPct val="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Разрежьте фигуру на четыре равные части и сложите из этих частей квадрат с квадратным отверстием посередине (см. рис.).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C:\Users\ANOO_3\Desktop\ScreenShot 218.pn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35356" t="6127" r="11283" b="9766"/>
          <a:stretch>
            <a:fillRect/>
          </a:stretch>
        </p:blipFill>
        <p:spPr bwMode="auto">
          <a:xfrm>
            <a:off x="2786050" y="2857496"/>
            <a:ext cx="3714776" cy="31432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928662" y="1928802"/>
          <a:ext cx="3337565" cy="3214710"/>
        </p:xfrm>
        <a:graphic>
          <a:graphicData uri="http://schemas.openxmlformats.org/presentationml/2006/ole">
            <p:oleObj spid="_x0000_s43009" name="Точечный рисунок" r:id="rId4" imgW="1714739" imgH="1685714" progId="PBrush">
              <p:embed/>
            </p:oleObj>
          </a:graphicData>
        </a:graphic>
      </p:graphicFrame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4786314" y="1928802"/>
          <a:ext cx="3147755" cy="3228987"/>
        </p:xfrm>
        <a:graphic>
          <a:graphicData uri="http://schemas.openxmlformats.org/presentationml/2006/ole">
            <p:oleObj spid="_x0000_s43011" name="Точечный рисунок" r:id="rId5" imgW="1828571" imgH="1838095" progId="PBrush">
              <p:embed/>
            </p:oleObj>
          </a:graphicData>
        </a:graphic>
      </p:graphicFrame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928826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Разрежьте данный треугольник на три неравные части, из которых можно было бы составить два равных квадрата (см. рис.).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NOO_3\Desktop\ScreenShot 220.pn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43633" r="30712" b="55700"/>
          <a:stretch>
            <a:fillRect/>
          </a:stretch>
        </p:blipFill>
        <p:spPr bwMode="auto">
          <a:xfrm>
            <a:off x="3286116" y="2571744"/>
            <a:ext cx="2776412" cy="29861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 t="7742" r="5479" b="4516"/>
          <a:stretch>
            <a:fillRect/>
          </a:stretch>
        </p:blipFill>
        <p:spPr bwMode="auto">
          <a:xfrm>
            <a:off x="1071538" y="2214554"/>
            <a:ext cx="200026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214554"/>
            <a:ext cx="191344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214554"/>
            <a:ext cx="1785950" cy="161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4000504"/>
            <a:ext cx="17859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5625" t="8130" b="3252"/>
          <a:stretch>
            <a:fillRect/>
          </a:stretch>
        </p:blipFill>
        <p:spPr bwMode="auto">
          <a:xfrm>
            <a:off x="571472" y="214290"/>
            <a:ext cx="8072494" cy="6357982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20" y="214290"/>
            <a:ext cx="7972484" cy="636907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Развитию познавательных интересов способствует использование геометрического материала.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Геометрия считается одним из самых сложных школьных предметов. Но именно при изучении этого раздела математики у учащихся формируются различные универсальные учебные действии, которые впоследствии способствуют развитию интеллектуальной активности личности, способной к поисковой и исследовательской деятельности, творческой самореализации, развитию творческого мышления.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37147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Century Schoolbook" pitchFamily="18" charset="0"/>
                <a:cs typeface="AngsanaUPC" pitchFamily="18" charset="-34"/>
              </a:rPr>
              <a:t>   </a:t>
            </a:r>
          </a:p>
          <a:p>
            <a:pPr>
              <a:buNone/>
            </a:pPr>
            <a:r>
              <a:rPr lang="ru-RU" sz="2400" dirty="0" smtClean="0">
                <a:latin typeface="Century Schoolbook" pitchFamily="18" charset="0"/>
                <a:cs typeface="AngsanaUPC" pitchFamily="18" charset="-34"/>
              </a:rPr>
              <a:t>    </a:t>
            </a:r>
            <a:r>
              <a:rPr lang="ru-RU" sz="2400" dirty="0">
                <a:latin typeface="Century Schoolbook" pitchFamily="18" charset="0"/>
                <a:cs typeface="AngsanaUPC" pitchFamily="18" charset="-34"/>
              </a:rPr>
              <a:t>В мыслительной деятельности анализ и синтез дополняют друг друга. Формированию и развитию данных мыслительных операций способствует решение задач, в которых от учащихся требуется проводить правильные рассуждения, рассматривать объекты с разных сторон, указывать их различные и схожие свойства, а также ставить различные вопросы относительно данного объекта.</a:t>
            </a:r>
          </a:p>
          <a:p>
            <a:endParaRPr lang="ru-RU" sz="2400" dirty="0">
              <a:latin typeface="Century Schoolbook" pitchFamily="18" charset="0"/>
              <a:cs typeface="AngsanaUPC" pitchFamily="18" charset="-34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357322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Устная работа по готовым чертежам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Найдите углы треугольника.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073" name="Полотно 29"/>
          <p:cNvGrpSpPr>
            <a:grpSpLocks/>
          </p:cNvGrpSpPr>
          <p:nvPr/>
        </p:nvGrpSpPr>
        <p:grpSpPr bwMode="auto">
          <a:xfrm>
            <a:off x="642910" y="1428736"/>
            <a:ext cx="7929618" cy="4572032"/>
            <a:chOff x="0" y="0"/>
            <a:chExt cx="50768" cy="22421"/>
          </a:xfrm>
        </p:grpSpPr>
        <p:sp>
          <p:nvSpPr>
            <p:cNvPr id="3118" name="AutoShape 46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0768" cy="2242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165"/>
            <p:cNvSpPr>
              <a:spLocks noChangeArrowheads="1"/>
            </p:cNvSpPr>
            <p:nvPr/>
          </p:nvSpPr>
          <p:spPr bwMode="auto">
            <a:xfrm>
              <a:off x="16012" y="2062"/>
              <a:ext cx="5467" cy="6664"/>
            </a:xfrm>
            <a:prstGeom prst="rtTriangl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0923" tIns="40460" rIns="80923" bIns="4046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AutoShape 166"/>
            <p:cNvSpPr>
              <a:spLocks noChangeArrowheads="1"/>
            </p:cNvSpPr>
            <p:nvPr/>
          </p:nvSpPr>
          <p:spPr bwMode="auto">
            <a:xfrm>
              <a:off x="39528" y="3471"/>
              <a:ext cx="9452" cy="529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0923" tIns="40460" rIns="80923" bIns="4046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33"/>
            <p:cNvSpPr>
              <a:spLocks noChangeShapeType="1"/>
            </p:cNvSpPr>
            <p:nvPr/>
          </p:nvSpPr>
          <p:spPr bwMode="auto">
            <a:xfrm>
              <a:off x="45945" y="5940"/>
              <a:ext cx="1011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34"/>
            <p:cNvSpPr>
              <a:spLocks noChangeShapeType="1"/>
            </p:cNvSpPr>
            <p:nvPr/>
          </p:nvSpPr>
          <p:spPr bwMode="auto">
            <a:xfrm>
              <a:off x="41580" y="5940"/>
              <a:ext cx="1024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35"/>
            <p:cNvSpPr>
              <a:spLocks noChangeShapeType="1"/>
            </p:cNvSpPr>
            <p:nvPr/>
          </p:nvSpPr>
          <p:spPr bwMode="auto">
            <a:xfrm>
              <a:off x="44616" y="8748"/>
              <a:ext cx="17" cy="99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AutoShape 170"/>
            <p:cNvSpPr>
              <a:spLocks noChangeArrowheads="1"/>
            </p:cNvSpPr>
            <p:nvPr/>
          </p:nvSpPr>
          <p:spPr bwMode="auto">
            <a:xfrm>
              <a:off x="4672" y="13798"/>
              <a:ext cx="6705" cy="6508"/>
            </a:xfrm>
            <a:prstGeom prst="rtTriangl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0923" tIns="40460" rIns="80923" bIns="4046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37"/>
            <p:cNvSpPr>
              <a:spLocks noChangeShapeType="1"/>
            </p:cNvSpPr>
            <p:nvPr/>
          </p:nvSpPr>
          <p:spPr bwMode="auto">
            <a:xfrm>
              <a:off x="3661" y="17243"/>
              <a:ext cx="1000" cy="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38"/>
            <p:cNvSpPr>
              <a:spLocks noChangeShapeType="1"/>
            </p:cNvSpPr>
            <p:nvPr/>
          </p:nvSpPr>
          <p:spPr bwMode="auto">
            <a:xfrm>
              <a:off x="21433" y="22414"/>
              <a:ext cx="12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39"/>
            <p:cNvSpPr>
              <a:spLocks noChangeShapeType="1"/>
            </p:cNvSpPr>
            <p:nvPr/>
          </p:nvSpPr>
          <p:spPr bwMode="auto">
            <a:xfrm>
              <a:off x="7844" y="20345"/>
              <a:ext cx="11" cy="99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AutoShape 174"/>
            <p:cNvSpPr>
              <a:spLocks noChangeArrowheads="1"/>
            </p:cNvSpPr>
            <p:nvPr/>
          </p:nvSpPr>
          <p:spPr bwMode="auto">
            <a:xfrm>
              <a:off x="1643" y="2035"/>
              <a:ext cx="6777" cy="668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0923" tIns="40460" rIns="80923" bIns="4046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Line 41"/>
            <p:cNvSpPr>
              <a:spLocks noChangeShapeType="1"/>
            </p:cNvSpPr>
            <p:nvPr/>
          </p:nvSpPr>
          <p:spPr bwMode="auto">
            <a:xfrm>
              <a:off x="1920" y="7166"/>
              <a:ext cx="1006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Line 42"/>
            <p:cNvSpPr>
              <a:spLocks noChangeShapeType="1"/>
            </p:cNvSpPr>
            <p:nvPr/>
          </p:nvSpPr>
          <p:spPr bwMode="auto">
            <a:xfrm>
              <a:off x="7137" y="7166"/>
              <a:ext cx="1012" cy="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Text Box 43"/>
            <p:cNvSpPr txBox="1">
              <a:spLocks noChangeArrowheads="1"/>
            </p:cNvSpPr>
            <p:nvPr/>
          </p:nvSpPr>
          <p:spPr bwMode="auto">
            <a:xfrm>
              <a:off x="4068" y="3865"/>
              <a:ext cx="2176" cy="1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40˚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AutoShape 178"/>
            <p:cNvSpPr>
              <a:spLocks noChangeArrowheads="1"/>
            </p:cNvSpPr>
            <p:nvPr/>
          </p:nvSpPr>
          <p:spPr bwMode="auto">
            <a:xfrm>
              <a:off x="20659" y="13331"/>
              <a:ext cx="5727" cy="701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0923" tIns="40460" rIns="80923" bIns="4046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45"/>
            <p:cNvSpPr>
              <a:spLocks noChangeShapeType="1"/>
            </p:cNvSpPr>
            <p:nvPr/>
          </p:nvSpPr>
          <p:spPr bwMode="auto">
            <a:xfrm>
              <a:off x="21247" y="17654"/>
              <a:ext cx="1006" cy="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Line 46"/>
            <p:cNvSpPr>
              <a:spLocks noChangeShapeType="1"/>
            </p:cNvSpPr>
            <p:nvPr/>
          </p:nvSpPr>
          <p:spPr bwMode="auto">
            <a:xfrm>
              <a:off x="24751" y="17654"/>
              <a:ext cx="1013" cy="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Text Box 47"/>
            <p:cNvSpPr txBox="1">
              <a:spLocks noChangeArrowheads="1"/>
            </p:cNvSpPr>
            <p:nvPr/>
          </p:nvSpPr>
          <p:spPr bwMode="auto">
            <a:xfrm>
              <a:off x="4429" y="380"/>
              <a:ext cx="1171" cy="1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48"/>
            <p:cNvSpPr txBox="1">
              <a:spLocks noChangeArrowheads="1"/>
            </p:cNvSpPr>
            <p:nvPr/>
          </p:nvSpPr>
          <p:spPr bwMode="auto">
            <a:xfrm>
              <a:off x="320" y="8210"/>
              <a:ext cx="1164" cy="1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49"/>
            <p:cNvSpPr txBox="1">
              <a:spLocks noChangeArrowheads="1"/>
            </p:cNvSpPr>
            <p:nvPr/>
          </p:nvSpPr>
          <p:spPr bwMode="auto">
            <a:xfrm>
              <a:off x="8833" y="8398"/>
              <a:ext cx="1165" cy="1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 Box 50"/>
            <p:cNvSpPr txBox="1">
              <a:spLocks noChangeArrowheads="1"/>
            </p:cNvSpPr>
            <p:nvPr/>
          </p:nvSpPr>
          <p:spPr bwMode="auto">
            <a:xfrm>
              <a:off x="16357" y="4614"/>
              <a:ext cx="2176" cy="1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40˚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 Box 51"/>
            <p:cNvSpPr txBox="1">
              <a:spLocks noChangeArrowheads="1"/>
            </p:cNvSpPr>
            <p:nvPr/>
          </p:nvSpPr>
          <p:spPr bwMode="auto">
            <a:xfrm>
              <a:off x="15215" y="314"/>
              <a:ext cx="1165" cy="1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 Box 52"/>
            <p:cNvSpPr txBox="1">
              <a:spLocks noChangeArrowheads="1"/>
            </p:cNvSpPr>
            <p:nvPr/>
          </p:nvSpPr>
          <p:spPr bwMode="auto">
            <a:xfrm>
              <a:off x="14458" y="8481"/>
              <a:ext cx="1164" cy="1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 Box 53"/>
            <p:cNvSpPr txBox="1">
              <a:spLocks noChangeArrowheads="1"/>
            </p:cNvSpPr>
            <p:nvPr/>
          </p:nvSpPr>
          <p:spPr bwMode="auto">
            <a:xfrm>
              <a:off x="21744" y="8481"/>
              <a:ext cx="1165" cy="1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Freeform 54"/>
            <p:cNvSpPr>
              <a:spLocks/>
            </p:cNvSpPr>
            <p:nvPr/>
          </p:nvSpPr>
          <p:spPr bwMode="auto">
            <a:xfrm rot="1469604">
              <a:off x="25662" y="2689"/>
              <a:ext cx="10051" cy="4250"/>
            </a:xfrm>
            <a:custGeom>
              <a:avLst/>
              <a:gdLst>
                <a:gd name="T0" fmla="*/ 0 w 1256"/>
                <a:gd name="T1" fmla="*/ 382127652 h 541"/>
                <a:gd name="T2" fmla="*/ 393466535 w 1256"/>
                <a:gd name="T3" fmla="*/ 0 h 541"/>
                <a:gd name="T4" fmla="*/ 903463110 w 1256"/>
                <a:gd name="T5" fmla="*/ 378596343 h 541"/>
                <a:gd name="T6" fmla="*/ 0 w 1256"/>
                <a:gd name="T7" fmla="*/ 382127652 h 5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6" h="541">
                  <a:moveTo>
                    <a:pt x="0" y="541"/>
                  </a:moveTo>
                  <a:lnTo>
                    <a:pt x="547" y="0"/>
                  </a:lnTo>
                  <a:lnTo>
                    <a:pt x="1256" y="536"/>
                  </a:lnTo>
                  <a:lnTo>
                    <a:pt x="0" y="541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Text Box 55"/>
            <p:cNvSpPr txBox="1">
              <a:spLocks noChangeArrowheads="1"/>
            </p:cNvSpPr>
            <p:nvPr/>
          </p:nvSpPr>
          <p:spPr bwMode="auto">
            <a:xfrm>
              <a:off x="27041" y="4043"/>
              <a:ext cx="2177" cy="1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30˚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 Box 56"/>
            <p:cNvSpPr txBox="1">
              <a:spLocks noChangeArrowheads="1"/>
            </p:cNvSpPr>
            <p:nvPr/>
          </p:nvSpPr>
          <p:spPr bwMode="auto">
            <a:xfrm>
              <a:off x="30857" y="5608"/>
              <a:ext cx="2176" cy="1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20˚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 Box 57"/>
            <p:cNvSpPr txBox="1">
              <a:spLocks noChangeArrowheads="1"/>
            </p:cNvSpPr>
            <p:nvPr/>
          </p:nvSpPr>
          <p:spPr bwMode="auto">
            <a:xfrm>
              <a:off x="30710" y="1041"/>
              <a:ext cx="1164" cy="1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 Box 58"/>
            <p:cNvSpPr txBox="1">
              <a:spLocks noChangeArrowheads="1"/>
            </p:cNvSpPr>
            <p:nvPr/>
          </p:nvSpPr>
          <p:spPr bwMode="auto">
            <a:xfrm>
              <a:off x="23745" y="3971"/>
              <a:ext cx="1165" cy="1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 Box 59"/>
            <p:cNvSpPr txBox="1">
              <a:spLocks noChangeArrowheads="1"/>
            </p:cNvSpPr>
            <p:nvPr/>
          </p:nvSpPr>
          <p:spPr bwMode="auto">
            <a:xfrm>
              <a:off x="34707" y="8537"/>
              <a:ext cx="1164" cy="1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 Box 60"/>
            <p:cNvSpPr txBox="1">
              <a:spLocks noChangeArrowheads="1"/>
            </p:cNvSpPr>
            <p:nvPr/>
          </p:nvSpPr>
          <p:spPr bwMode="auto">
            <a:xfrm>
              <a:off x="43711" y="1712"/>
              <a:ext cx="1165" cy="1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 Box 61"/>
            <p:cNvSpPr txBox="1">
              <a:spLocks noChangeArrowheads="1"/>
            </p:cNvSpPr>
            <p:nvPr/>
          </p:nvSpPr>
          <p:spPr bwMode="auto">
            <a:xfrm>
              <a:off x="37923" y="8521"/>
              <a:ext cx="1165" cy="1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 Box 62"/>
            <p:cNvSpPr txBox="1">
              <a:spLocks noChangeArrowheads="1"/>
            </p:cNvSpPr>
            <p:nvPr/>
          </p:nvSpPr>
          <p:spPr bwMode="auto">
            <a:xfrm>
              <a:off x="49607" y="8515"/>
              <a:ext cx="1165" cy="1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 Box 63"/>
            <p:cNvSpPr txBox="1">
              <a:spLocks noChangeArrowheads="1"/>
            </p:cNvSpPr>
            <p:nvPr/>
          </p:nvSpPr>
          <p:spPr bwMode="auto">
            <a:xfrm>
              <a:off x="3344" y="12249"/>
              <a:ext cx="1170" cy="1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 Box 64"/>
            <p:cNvSpPr txBox="1">
              <a:spLocks noChangeArrowheads="1"/>
            </p:cNvSpPr>
            <p:nvPr/>
          </p:nvSpPr>
          <p:spPr bwMode="auto">
            <a:xfrm>
              <a:off x="3219" y="19734"/>
              <a:ext cx="1171" cy="1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 Box 65"/>
            <p:cNvSpPr txBox="1">
              <a:spLocks noChangeArrowheads="1"/>
            </p:cNvSpPr>
            <p:nvPr/>
          </p:nvSpPr>
          <p:spPr bwMode="auto">
            <a:xfrm>
              <a:off x="11716" y="19734"/>
              <a:ext cx="1170" cy="1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 Box 66"/>
            <p:cNvSpPr txBox="1">
              <a:spLocks noChangeArrowheads="1"/>
            </p:cNvSpPr>
            <p:nvPr/>
          </p:nvSpPr>
          <p:spPr bwMode="auto">
            <a:xfrm>
              <a:off x="21506" y="18674"/>
              <a:ext cx="2177" cy="1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40˚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 Box 67"/>
            <p:cNvSpPr txBox="1">
              <a:spLocks noChangeArrowheads="1"/>
            </p:cNvSpPr>
            <p:nvPr/>
          </p:nvSpPr>
          <p:spPr bwMode="auto">
            <a:xfrm>
              <a:off x="18980" y="19873"/>
              <a:ext cx="1164" cy="1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 Box 68"/>
            <p:cNvSpPr txBox="1">
              <a:spLocks noChangeArrowheads="1"/>
            </p:cNvSpPr>
            <p:nvPr/>
          </p:nvSpPr>
          <p:spPr bwMode="auto">
            <a:xfrm>
              <a:off x="27007" y="19928"/>
              <a:ext cx="1165" cy="1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Text Box 69"/>
            <p:cNvSpPr txBox="1">
              <a:spLocks noChangeArrowheads="1"/>
            </p:cNvSpPr>
            <p:nvPr/>
          </p:nvSpPr>
          <p:spPr bwMode="auto">
            <a:xfrm>
              <a:off x="23107" y="11655"/>
              <a:ext cx="1165" cy="1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F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Freeform 70"/>
            <p:cNvSpPr>
              <a:spLocks/>
            </p:cNvSpPr>
            <p:nvPr/>
          </p:nvSpPr>
          <p:spPr bwMode="auto">
            <a:xfrm>
              <a:off x="33531" y="15134"/>
              <a:ext cx="14064" cy="5188"/>
            </a:xfrm>
            <a:custGeom>
              <a:avLst/>
              <a:gdLst>
                <a:gd name="T0" fmla="*/ 0 w 1437"/>
                <a:gd name="T1" fmla="*/ 570385011 h 540"/>
                <a:gd name="T2" fmla="*/ 577850284 w 1437"/>
                <a:gd name="T3" fmla="*/ 0 h 540"/>
                <a:gd name="T4" fmla="*/ 1546313322 w 1437"/>
                <a:gd name="T5" fmla="*/ 567216659 h 540"/>
                <a:gd name="T6" fmla="*/ 0 w 1437"/>
                <a:gd name="T7" fmla="*/ 570385011 h 5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37" h="540">
                  <a:moveTo>
                    <a:pt x="0" y="540"/>
                  </a:moveTo>
                  <a:lnTo>
                    <a:pt x="537" y="0"/>
                  </a:lnTo>
                  <a:lnTo>
                    <a:pt x="1437" y="537"/>
                  </a:lnTo>
                  <a:lnTo>
                    <a:pt x="0" y="54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Text Box 71"/>
            <p:cNvSpPr txBox="1">
              <a:spLocks noChangeArrowheads="1"/>
            </p:cNvSpPr>
            <p:nvPr/>
          </p:nvSpPr>
          <p:spPr bwMode="auto">
            <a:xfrm>
              <a:off x="32056" y="19961"/>
              <a:ext cx="1169" cy="1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Text Box 72"/>
            <p:cNvSpPr txBox="1">
              <a:spLocks noChangeArrowheads="1"/>
            </p:cNvSpPr>
            <p:nvPr/>
          </p:nvSpPr>
          <p:spPr bwMode="auto">
            <a:xfrm>
              <a:off x="38092" y="13703"/>
              <a:ext cx="1165" cy="1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 Box 73"/>
            <p:cNvSpPr txBox="1">
              <a:spLocks noChangeArrowheads="1"/>
            </p:cNvSpPr>
            <p:nvPr/>
          </p:nvSpPr>
          <p:spPr bwMode="auto">
            <a:xfrm>
              <a:off x="47827" y="20006"/>
              <a:ext cx="1164" cy="1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Text Box 74"/>
            <p:cNvSpPr txBox="1">
              <a:spLocks noChangeArrowheads="1"/>
            </p:cNvSpPr>
            <p:nvPr/>
          </p:nvSpPr>
          <p:spPr bwMode="auto">
            <a:xfrm>
              <a:off x="35611" y="18613"/>
              <a:ext cx="2176" cy="1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50˚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47" name="Rectangle 75"/>
          <p:cNvSpPr>
            <a:spLocks noChangeArrowheads="1"/>
          </p:cNvSpPr>
          <p:nvPr/>
        </p:nvSpPr>
        <p:spPr bwMode="auto">
          <a:xfrm>
            <a:off x="642910" y="5786454"/>
            <a:ext cx="7929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Можно ли найти углы последнего треугольника?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 каких условиях можно находить углы треугольника?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Дата 6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70" name="Нижний колонтитул 6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" name="Заголовок 68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0001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Решение геометрических задач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одзаголовок 69"/>
          <p:cNvSpPr>
            <a:spLocks noGrp="1"/>
          </p:cNvSpPr>
          <p:nvPr>
            <p:ph type="subTitle" idx="1"/>
          </p:nvPr>
        </p:nvSpPr>
        <p:spPr>
          <a:xfrm>
            <a:off x="714348" y="1428736"/>
            <a:ext cx="7786742" cy="4929222"/>
          </a:xfrm>
        </p:spPr>
        <p:txBody>
          <a:bodyPr>
            <a:normAutofit fontScale="85000" lnSpcReduction="20000"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прямоугольнике одна сторона равна 96, а диагональ равна 100. Найдите площадь прямоугольника. 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квадрата вырезали прямоугольник (см. рис.). Найдите площадь получившейся фигуры.</a:t>
            </a:r>
          </a:p>
          <a:p>
            <a:pPr marL="514350" lvl="0" indent="-514350" algn="l">
              <a:buFont typeface="+mj-lt"/>
              <a:buAutoNum type="arabicPeriod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l">
              <a:buFont typeface="+mj-lt"/>
              <a:buAutoNum type="arabicPeriod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l">
              <a:buFont typeface="+mj-lt"/>
              <a:buAutoNum type="arabicPeriod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l">
              <a:buFont typeface="+mj-lt"/>
              <a:buAutoNum type="arabicPeriod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параллелограмма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равна 56. Точка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середина стороны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Найдите площадь трапеции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AECB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" name="Рисунок 70" descr="xs3qstsrc32C05656D534B5614F1F144EA1BBFCF1_1_139547602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143248"/>
            <a:ext cx="228601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Дата 7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73" name="Нижний колонтитул 7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" name="Заголовок 68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0001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Решение геометрических задач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одзаголовок 69"/>
          <p:cNvSpPr>
            <a:spLocks noGrp="1"/>
          </p:cNvSpPr>
          <p:nvPr>
            <p:ph type="subTitle" idx="1"/>
          </p:nvPr>
        </p:nvSpPr>
        <p:spPr>
          <a:xfrm>
            <a:off x="642878" y="1428736"/>
            <a:ext cx="8001088" cy="4929222"/>
          </a:xfrm>
        </p:spPr>
        <p:txBody>
          <a:bodyPr>
            <a:normAutofit/>
          </a:bodyPr>
          <a:lstStyle/>
          <a:p>
            <a:pPr marL="342900" indent="-342900"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Основания трапеции равны 18 и 12, одна из боковых сторон равна            , а угол между ней и одним из оснований равен 135°. Найдите площадь трапеции.</a:t>
            </a:r>
          </a:p>
          <a:p>
            <a:pPr marL="342900" indent="-342900" algn="l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В ромбе сторона равна 10, одна из диагоналей  -                   , а угол, лежащий напротив этой диагонали, равен 30°. Найдите площадь ромба 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(задача с лишними данными).</a:t>
            </a:r>
          </a:p>
          <a:p>
            <a:pPr marL="342900" indent="-342900" algn="l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найти площадь нестандартной фигуры? Например, произвольного четырёхугольника? </a:t>
            </a:r>
          </a:p>
          <a:p>
            <a:pPr algn="l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e12636b174664ace7d799a5f33e4cfb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428868"/>
            <a:ext cx="1143008" cy="53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9b4572b4316b034d8778c77bd53db3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857364"/>
            <a:ext cx="64294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formuls_0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643446"/>
            <a:ext cx="2928958" cy="196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" name="Заголовок 68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00013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практического содержания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одзаголовок 69"/>
          <p:cNvSpPr>
            <a:spLocks noGrp="1"/>
          </p:cNvSpPr>
          <p:nvPr>
            <p:ph type="subTitle" idx="1"/>
          </p:nvPr>
        </p:nvSpPr>
        <p:spPr>
          <a:xfrm>
            <a:off x="642878" y="1428736"/>
            <a:ext cx="8001088" cy="4929222"/>
          </a:xfrm>
        </p:spPr>
        <p:txBody>
          <a:bodyPr>
            <a:normAutofit/>
          </a:bodyPr>
          <a:lstStyle/>
          <a:p>
            <a:pPr marL="342900" indent="-342900"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1.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пакетов с соком войдет в коробку?</a:t>
            </a:r>
          </a:p>
          <a:p>
            <a:pPr marL="342900" indent="-342900" algn="l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pictur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428868"/>
            <a:ext cx="6929485" cy="35004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" name="Заголовок 68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00013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практического содержания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одзаголовок 69"/>
          <p:cNvSpPr>
            <a:spLocks noGrp="1"/>
          </p:cNvSpPr>
          <p:nvPr>
            <p:ph type="subTitle" idx="1"/>
          </p:nvPr>
        </p:nvSpPr>
        <p:spPr>
          <a:xfrm>
            <a:off x="642878" y="1428736"/>
            <a:ext cx="8001088" cy="4929222"/>
          </a:xfrm>
        </p:spPr>
        <p:txBody>
          <a:bodyPr>
            <a:normAutofit/>
          </a:bodyPr>
          <a:lstStyle/>
          <a:p>
            <a:pPr marL="342900" indent="-342900"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2.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Найти объем тела</a:t>
            </a:r>
          </a:p>
          <a:p>
            <a:pPr marL="342900" indent="-342900" algn="l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ictur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285992"/>
            <a:ext cx="7358114" cy="41434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" name="Заголовок 68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50006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Решите задачи: </a:t>
            </a:r>
            <a:b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одзаголовок 69"/>
          <p:cNvSpPr>
            <a:spLocks noGrp="1"/>
          </p:cNvSpPr>
          <p:nvPr>
            <p:ph type="subTitle" idx="1"/>
          </p:nvPr>
        </p:nvSpPr>
        <p:spPr>
          <a:xfrm>
            <a:off x="785786" y="1000108"/>
            <a:ext cx="8001088" cy="492922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1.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треугольнике одна сторона имеет длину 8 м, а другая 10 м. Найти длину третьей стороны.</a:t>
            </a:r>
          </a:p>
          <a:p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(задача, в которой не хватает данных)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2.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Найти площадь прямоугольного треугольника с катетами 40 см и 9 см и гипотенузой 41 см.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Задача с лишними данными. Необходимо выяснить не противоречиво ли условие, будет ли у прямоугольного треугольника с катетами 9 см и 40 см гипотенуза равна 41 см. Видоизменив данные можно получить противоречивое условие (например, длина гипотенузы 42 см), тогда задача не будет иметь решение.</a:t>
            </a:r>
          </a:p>
          <a:p>
            <a:pPr marL="342900" indent="-342900" algn="l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642918"/>
            <a:ext cx="7500990" cy="450059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 процессе работы с названными видами задач школьники учатся не формально подходить к описанной ситуации, а анализировать и оценивать ее, находить   и вскрывать имеющиеся противоречия, выделять и исследовать различные случаи, удовлетворяющие тексту задачи.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857232"/>
            <a:ext cx="7758138" cy="44291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настоящее время все более очевидным становится тот факт, что социальный прогресс во многом зависит от того, какое количество творческих людей способны его осуществлять. Именно от степени развитости в человеке творческого начала зависит развитие науки и техники.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 с творческим типом мышления быстрее адаптируется к различным условиям жизни, находит нестандартные решения любых возникающих проблем, способен адекватно оценивать свои результаты и, совершив ошибки на своем творческом пути, способен к их исправлению.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Презентацию представила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математики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государственного бюджетного общеобразовательного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учреждения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«Кадетская школа имени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Героя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Советского Союза Никиты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Кайманова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Города  Набережные Челны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Республики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Татарстан</a:t>
            </a:r>
          </a:p>
          <a:p>
            <a:pPr algn="ctr"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Маданова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Татьяна Юрьевна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Примеры заданий (для 5-6 класса)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3"/>
            <a:ext cx="8229600" cy="3071834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Какой знак надо поставить между   10 и 11, чтобы получилось число больше 10, но меньшее 11? (Можно вместо чисел взять буквы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помощью пяти семерок и знаков арифметических действий представьте число 3.(из олимпиады школьного тура 6 класс)</a:t>
            </a:r>
          </a:p>
          <a:p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12.08.2015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Примеры заданий (для 5-6 класса)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3571900"/>
          </a:xfrm>
        </p:spPr>
        <p:txBody>
          <a:bodyPr>
            <a:noAutofit/>
          </a:bodyPr>
          <a:lstStyle/>
          <a:p>
            <a:pPr marL="457200" lvl="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   Два мотоциклиста едут навстречу друг другу. Скорость одного из них равна (в км/ч) площади прямоугольника со сторонами 22 и 4. Скорость другого мотоциклиста составляет 5% от 1240. Через сколько часов мотоциклисты встретятся, если сейчас между ними расстояние, равное (в км) количеству кубиков с ребром, равным 1, составляющих прямоугольный параллелепипед, длина которого равна 25, ширина – 3, высота 2?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3571899"/>
          </a:xfrm>
        </p:spPr>
        <p:txBody>
          <a:bodyPr>
            <a:noAutofit/>
          </a:bodyPr>
          <a:lstStyle/>
          <a:p>
            <a:pPr fontAlgn="base" hangingPunc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Основным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средством воспитания и развития математических способностей учащихся являются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задачи.</a:t>
            </a:r>
          </a:p>
          <a:p>
            <a:pPr fontAlgn="base" hangingPunc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При выполнении таких задач учащимся чаще всего приходится пользоваться методом проб и ошибок, что, в конечном счете, развивает интуицию, творчество, способность искать другой способ решения, отказавшись от ложного пути. Поиск решения таких задач воспитывает усидчивость, развивает различные виды памяти, внимание.</a:t>
            </a:r>
          </a:p>
          <a:p>
            <a:pPr fontAlgn="base" hangingPunc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Вариативные </a:t>
            </a:r>
            <a:r>
              <a:rPr lang="ru-RU" b="1" dirty="0">
                <a:solidFill>
                  <a:srgbClr val="FF0000"/>
                </a:solidFill>
              </a:rPr>
              <a:t>задачи.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Из пункта А в пункт В, расстояние между которыми 24 км, навстречу друг другу вышли два пешехода. Скорость одного пешехода 3 км/ч, а скорость другого – 5 км/ч. Какое расстояние будет между пешеходами через 2 часа?».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Преобразование задачи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Уберем условие, что </a:t>
            </a:r>
            <a:r>
              <a:rPr lang="ru-RU" i="1" dirty="0" smtClean="0"/>
              <a:t>пешеходы идут навстречу друг другу. </a:t>
            </a:r>
            <a:r>
              <a:rPr lang="ru-RU" dirty="0" smtClean="0"/>
              <a:t>Изменится ли решение? Каким образом? Возникает новая ситуация – пешеходы идут в одном направлении.</a:t>
            </a:r>
            <a:br>
              <a:rPr lang="ru-RU" dirty="0" smtClean="0"/>
            </a:br>
            <a:r>
              <a:rPr lang="ru-RU" dirty="0" smtClean="0"/>
              <a:t>В каком именно? Возможны два случая. </a:t>
            </a:r>
          </a:p>
          <a:p>
            <a:r>
              <a:rPr lang="ru-RU" dirty="0" smtClean="0"/>
              <a:t>А может быть пешеходы идут в разных направлениях? Ещё одна задачная ситуация. В итоге имеем несколько задач.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Преобразование задачи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Можно убрать другое условие – </a:t>
            </a:r>
            <a:r>
              <a:rPr lang="ru-RU" i="1" dirty="0" smtClean="0"/>
              <a:t>расстояние между пунктами 24 км.</a:t>
            </a:r>
            <a:r>
              <a:rPr lang="ru-RU" dirty="0" smtClean="0"/>
              <a:t> Получим такую задачу: </a:t>
            </a:r>
          </a:p>
          <a:p>
            <a:r>
              <a:rPr lang="ru-RU" dirty="0" smtClean="0"/>
              <a:t>«Из пунктов А и В навстречу друг другу вышли два пешехода. Скорость одного пешехода 3 км/ч, а скорость другого – 5 км/ч. Какое расстояние будет между ними через 2 ч.? » </a:t>
            </a:r>
          </a:p>
          <a:p>
            <a:endParaRPr lang="ru-RU" dirty="0"/>
          </a:p>
          <a:p>
            <a:pPr>
              <a:buNone/>
            </a:pPr>
            <a:r>
              <a:rPr lang="ru-RU" dirty="0" smtClean="0"/>
              <a:t>   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12.08.2015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Маданова Т.Ю.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</Template>
  <TotalTime>312</TotalTime>
  <Words>1495</Words>
  <Application>Microsoft Office PowerPoint</Application>
  <PresentationFormat>Экран (4:3)</PresentationFormat>
  <Paragraphs>217</Paragraphs>
  <Slides>38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Тема Office</vt:lpstr>
      <vt:lpstr>Точечный рисунок</vt:lpstr>
      <vt:lpstr>Слайд 1</vt:lpstr>
      <vt:lpstr>Слайд 2</vt:lpstr>
      <vt:lpstr>Слайд 3</vt:lpstr>
      <vt:lpstr>Примеры заданий (для 5-6 класса)</vt:lpstr>
      <vt:lpstr>Примеры заданий (для 5-6 класса)</vt:lpstr>
      <vt:lpstr>Слайд 6</vt:lpstr>
      <vt:lpstr>  Вариативные задачи.   </vt:lpstr>
      <vt:lpstr>Преобразование задачи</vt:lpstr>
      <vt:lpstr>Преобразование задачи</vt:lpstr>
      <vt:lpstr>Преобразование задачи</vt:lpstr>
      <vt:lpstr> Будут полезны задачи с открытым вопросом, задания с пропусками в условии, провоцирующие учеников на ошибку, на нерациональный способ решения, ярко выделяющие такое условие, которое является не существенным с позиции задачи. </vt:lpstr>
      <vt:lpstr> Примеры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Задачи на разрезание многоугольников</vt:lpstr>
      <vt:lpstr>Примеры задач  на разрезание. </vt:lpstr>
      <vt:lpstr>Разрежьте прямоугольник (см. рис.), длина которого равна 9 см, а ширина 4 см, на две равные части так, чтобы из них можно было сложить квадрат. </vt:lpstr>
      <vt:lpstr>Решение</vt:lpstr>
      <vt:lpstr>2. Разрежьте фигуру на четыре равные части и сложите из этих частей квадрат с квадратным отверстием посередине (см. рис.). </vt:lpstr>
      <vt:lpstr>Решение</vt:lpstr>
      <vt:lpstr>3. Разрежьте данный треугольник на три неравные части, из которых можно было бы составить два равных квадрата (см. рис.). </vt:lpstr>
      <vt:lpstr>Решение</vt:lpstr>
      <vt:lpstr>Слайд 28</vt:lpstr>
      <vt:lpstr>Развитию познавательных интересов способствует использование геометрического материала.  Геометрия считается одним из самых сложных школьных предметов. Но именно при изучении этого раздела математики у учащихся формируются различные универсальные учебные действии, которые впоследствии способствуют развитию интеллектуальной активности личности, способной к поисковой и исследовательской деятельности, творческой самореализации, развитию творческого мышления.</vt:lpstr>
      <vt:lpstr> Устная работа по готовым чертежам. Найдите углы треугольника. </vt:lpstr>
      <vt:lpstr>Решение геометрических задач</vt:lpstr>
      <vt:lpstr>Решение геометрических задач</vt:lpstr>
      <vt:lpstr>Задачи практического содержания </vt:lpstr>
      <vt:lpstr>Задачи практического содержания </vt:lpstr>
      <vt:lpstr> Решите задачи:  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Таня</cp:lastModifiedBy>
  <cp:revision>34</cp:revision>
  <dcterms:created xsi:type="dcterms:W3CDTF">2015-08-10T14:31:22Z</dcterms:created>
  <dcterms:modified xsi:type="dcterms:W3CDTF">2015-08-25T18:08:39Z</dcterms:modified>
</cp:coreProperties>
</file>