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67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145BD-13C7-493D-9800-5A23F248A5EE}" type="datetimeFigureOut">
              <a:rPr lang="ru-RU" smtClean="0"/>
              <a:t>25.08.2015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434DC5-C8B0-47D7-A1A6-4D18182DB8E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145BD-13C7-493D-9800-5A23F248A5EE}" type="datetimeFigureOut">
              <a:rPr lang="ru-RU" smtClean="0"/>
              <a:t>25.08.2015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34DC5-C8B0-47D7-A1A6-4D18182DB8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145BD-13C7-493D-9800-5A23F248A5EE}" type="datetimeFigureOut">
              <a:rPr lang="ru-RU" smtClean="0"/>
              <a:t>25.08.2015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34DC5-C8B0-47D7-A1A6-4D18182DB8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46145BD-13C7-493D-9800-5A23F248A5EE}" type="datetimeFigureOut">
              <a:rPr lang="ru-RU" smtClean="0"/>
              <a:t>25.08.2015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2A434DC5-C8B0-47D7-A1A6-4D18182DB8E9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145BD-13C7-493D-9800-5A23F248A5EE}" type="datetimeFigureOut">
              <a:rPr lang="ru-RU" smtClean="0"/>
              <a:t>25.08.2015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34DC5-C8B0-47D7-A1A6-4D18182DB8E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145BD-13C7-493D-9800-5A23F248A5EE}" type="datetimeFigureOut">
              <a:rPr lang="ru-RU" smtClean="0"/>
              <a:t>25.08.2015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34DC5-C8B0-47D7-A1A6-4D18182DB8E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34DC5-C8B0-47D7-A1A6-4D18182DB8E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145BD-13C7-493D-9800-5A23F248A5EE}" type="datetimeFigureOut">
              <a:rPr lang="ru-RU" smtClean="0"/>
              <a:t>25.08.2015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145BD-13C7-493D-9800-5A23F248A5EE}" type="datetimeFigureOut">
              <a:rPr lang="ru-RU" smtClean="0"/>
              <a:t>25.08.2015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34DC5-C8B0-47D7-A1A6-4D18182DB8E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145BD-13C7-493D-9800-5A23F248A5EE}" type="datetimeFigureOut">
              <a:rPr lang="ru-RU" smtClean="0"/>
              <a:t>25.08.2015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34DC5-C8B0-47D7-A1A6-4D18182DB8E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46145BD-13C7-493D-9800-5A23F248A5EE}" type="datetimeFigureOut">
              <a:rPr lang="ru-RU" smtClean="0"/>
              <a:t>25.08.2015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A434DC5-C8B0-47D7-A1A6-4D18182DB8E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145BD-13C7-493D-9800-5A23F248A5EE}" type="datetimeFigureOut">
              <a:rPr lang="ru-RU" smtClean="0"/>
              <a:t>25.08.2015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434DC5-C8B0-47D7-A1A6-4D18182DB8E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46145BD-13C7-493D-9800-5A23F248A5EE}" type="datetimeFigureOut">
              <a:rPr lang="ru-RU" smtClean="0"/>
              <a:t>25.08.2015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2A434DC5-C8B0-47D7-A1A6-4D18182DB8E9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4071942"/>
            <a:ext cx="8305800" cy="1785950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Подготовили учащиеся 8 класса МБОУ «</a:t>
            </a:r>
            <a:r>
              <a:rPr lang="ru-RU" dirty="0" err="1" smtClean="0">
                <a:solidFill>
                  <a:srgbClr val="FFC000"/>
                </a:solidFill>
              </a:rPr>
              <a:t>Судосевская</a:t>
            </a:r>
            <a:r>
              <a:rPr lang="ru-RU" dirty="0" smtClean="0">
                <a:solidFill>
                  <a:srgbClr val="FFC000"/>
                </a:solidFill>
              </a:rPr>
              <a:t> ООШ» </a:t>
            </a:r>
            <a:r>
              <a:rPr lang="ru-RU" dirty="0" err="1" smtClean="0">
                <a:solidFill>
                  <a:srgbClr val="FFC000"/>
                </a:solidFill>
              </a:rPr>
              <a:t>Ерочкина</a:t>
            </a:r>
            <a:r>
              <a:rPr lang="ru-RU" dirty="0" smtClean="0">
                <a:solidFill>
                  <a:srgbClr val="FFC000"/>
                </a:solidFill>
              </a:rPr>
              <a:t> Ангелина и Сергачёв Максим.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928670"/>
            <a:ext cx="8305800" cy="2286016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Линейные уравнения, методы их решения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73857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rgbClr val="FFC000"/>
                </a:solidFill>
              </a:rPr>
              <a:t>Уравнение вида </a:t>
            </a:r>
            <a:r>
              <a:rPr lang="en-US" sz="4000" dirty="0" smtClean="0">
                <a:solidFill>
                  <a:srgbClr val="FFC000"/>
                </a:solidFill>
              </a:rPr>
              <a:t>ax</a:t>
            </a:r>
            <a:r>
              <a:rPr lang="ru-RU" sz="4000" dirty="0" smtClean="0">
                <a:solidFill>
                  <a:srgbClr val="FFC000"/>
                </a:solidFill>
              </a:rPr>
              <a:t>+</a:t>
            </a:r>
            <a:r>
              <a:rPr lang="en-US" sz="4000" dirty="0" smtClean="0">
                <a:solidFill>
                  <a:srgbClr val="FFC000"/>
                </a:solidFill>
              </a:rPr>
              <a:t>b</a:t>
            </a:r>
            <a:r>
              <a:rPr lang="ru-RU" sz="4000" dirty="0" smtClean="0">
                <a:solidFill>
                  <a:srgbClr val="FFC000"/>
                </a:solidFill>
              </a:rPr>
              <a:t>=0,</a:t>
            </a:r>
          </a:p>
          <a:p>
            <a:pPr algn="ctr">
              <a:buNone/>
            </a:pPr>
            <a:r>
              <a:rPr lang="ru-RU" sz="4000" dirty="0" smtClean="0">
                <a:solidFill>
                  <a:srgbClr val="FFC000"/>
                </a:solidFill>
              </a:rPr>
              <a:t>г</a:t>
            </a:r>
            <a:r>
              <a:rPr lang="ru-RU" sz="4000" dirty="0" smtClean="0">
                <a:solidFill>
                  <a:srgbClr val="FFC000"/>
                </a:solidFill>
              </a:rPr>
              <a:t>де </a:t>
            </a:r>
            <a:r>
              <a:rPr lang="en-US" sz="4000" dirty="0" smtClean="0">
                <a:solidFill>
                  <a:srgbClr val="FFC000"/>
                </a:solidFill>
              </a:rPr>
              <a:t>a</a:t>
            </a:r>
            <a:r>
              <a:rPr lang="ru-RU" sz="4000" dirty="0" smtClean="0">
                <a:solidFill>
                  <a:srgbClr val="FFC000"/>
                </a:solidFill>
              </a:rPr>
              <a:t> и </a:t>
            </a:r>
            <a:r>
              <a:rPr lang="en-US" sz="4000" dirty="0" smtClean="0">
                <a:solidFill>
                  <a:srgbClr val="FFC000"/>
                </a:solidFill>
              </a:rPr>
              <a:t>b</a:t>
            </a:r>
            <a:r>
              <a:rPr lang="ru-RU" sz="4000" dirty="0" smtClean="0">
                <a:solidFill>
                  <a:srgbClr val="FFC000"/>
                </a:solidFill>
              </a:rPr>
              <a:t> – некоторые числа,</a:t>
            </a:r>
          </a:p>
          <a:p>
            <a:pPr algn="ctr">
              <a:buNone/>
            </a:pPr>
            <a:r>
              <a:rPr lang="en-US" sz="4000" dirty="0" smtClean="0">
                <a:solidFill>
                  <a:srgbClr val="FFC000"/>
                </a:solidFill>
              </a:rPr>
              <a:t>X</a:t>
            </a:r>
            <a:r>
              <a:rPr lang="ru-RU" sz="4000" dirty="0" smtClean="0">
                <a:solidFill>
                  <a:srgbClr val="FFC000"/>
                </a:solidFill>
              </a:rPr>
              <a:t> – переменная,</a:t>
            </a:r>
          </a:p>
          <a:p>
            <a:pPr algn="ctr">
              <a:buNone/>
            </a:pPr>
            <a:r>
              <a:rPr lang="ru-RU" sz="4000" dirty="0" smtClean="0">
                <a:solidFill>
                  <a:srgbClr val="FFC000"/>
                </a:solidFill>
              </a:rPr>
              <a:t>называется линейным уравнением</a:t>
            </a:r>
            <a:endParaRPr lang="ru-RU" sz="4000" dirty="0">
              <a:solidFill>
                <a:srgbClr val="FFC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Определение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3714776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Если</a:t>
            </a:r>
            <a:r>
              <a:rPr lang="ru-RU" dirty="0" smtClean="0"/>
              <a:t> </a:t>
            </a:r>
            <a:r>
              <a:rPr lang="en-US" sz="2800" dirty="0" smtClean="0">
                <a:solidFill>
                  <a:srgbClr val="FFC000"/>
                </a:solidFill>
              </a:rPr>
              <a:t>a</a:t>
            </a:r>
            <a:r>
              <a:rPr lang="ru-RU" sz="2800" dirty="0" smtClean="0">
                <a:solidFill>
                  <a:srgbClr val="FFC000"/>
                </a:solidFill>
              </a:rPr>
              <a:t> </a:t>
            </a:r>
            <a:r>
              <a:rPr lang="ru-RU" sz="2800" dirty="0" smtClean="0">
                <a:solidFill>
                  <a:srgbClr val="FFC000"/>
                </a:solidFill>
              </a:rPr>
              <a:t>≠ 0, то линейное уравнение имеет единственный корень </a:t>
            </a:r>
            <a:r>
              <a:rPr lang="en-US" sz="2800" dirty="0" smtClean="0">
                <a:solidFill>
                  <a:srgbClr val="FFC000"/>
                </a:solidFill>
              </a:rPr>
              <a:t>x</a:t>
            </a:r>
            <a:r>
              <a:rPr lang="ru-RU" sz="2800" dirty="0" smtClean="0">
                <a:solidFill>
                  <a:srgbClr val="FFC000"/>
                </a:solidFill>
              </a:rPr>
              <a:t> = - </a:t>
            </a:r>
            <a:r>
              <a:rPr lang="en-US" sz="2800" dirty="0" smtClean="0">
                <a:solidFill>
                  <a:srgbClr val="FFC000"/>
                </a:solidFill>
              </a:rPr>
              <a:t>b</a:t>
            </a:r>
            <a:r>
              <a:rPr lang="ru-RU" sz="2800" dirty="0" smtClean="0">
                <a:solidFill>
                  <a:srgbClr val="FFC000"/>
                </a:solidFill>
              </a:rPr>
              <a:t>/</a:t>
            </a:r>
            <a:r>
              <a:rPr lang="en-US" sz="2800" dirty="0" smtClean="0">
                <a:solidFill>
                  <a:srgbClr val="FFC000"/>
                </a:solidFill>
              </a:rPr>
              <a:t>a</a:t>
            </a:r>
            <a:r>
              <a:rPr lang="ru-RU" sz="2800" dirty="0" smtClean="0">
                <a:solidFill>
                  <a:srgbClr val="FFC000"/>
                </a:solidFill>
              </a:rPr>
              <a:t> </a:t>
            </a:r>
          </a:p>
          <a:p>
            <a:r>
              <a:rPr lang="ru-RU" sz="2800" dirty="0" smtClean="0">
                <a:solidFill>
                  <a:srgbClr val="FFC000"/>
                </a:solidFill>
              </a:rPr>
              <a:t> </a:t>
            </a:r>
            <a:r>
              <a:rPr lang="ru-RU" sz="2800" dirty="0" smtClean="0">
                <a:solidFill>
                  <a:srgbClr val="FFC000"/>
                </a:solidFill>
              </a:rPr>
              <a:t>Если </a:t>
            </a:r>
            <a:r>
              <a:rPr lang="en-US" sz="2800" dirty="0" smtClean="0">
                <a:solidFill>
                  <a:srgbClr val="FFC000"/>
                </a:solidFill>
              </a:rPr>
              <a:t>a</a:t>
            </a:r>
            <a:r>
              <a:rPr lang="ru-RU" sz="2800" dirty="0" smtClean="0">
                <a:solidFill>
                  <a:srgbClr val="FFC000"/>
                </a:solidFill>
              </a:rPr>
              <a:t> = 0; </a:t>
            </a:r>
            <a:r>
              <a:rPr lang="en-US" sz="2800" dirty="0" smtClean="0">
                <a:solidFill>
                  <a:srgbClr val="FFC000"/>
                </a:solidFill>
              </a:rPr>
              <a:t>b</a:t>
            </a:r>
            <a:r>
              <a:rPr lang="en-US" sz="2800" dirty="0" smtClean="0">
                <a:solidFill>
                  <a:srgbClr val="FFC000"/>
                </a:solidFill>
              </a:rPr>
              <a:t> </a:t>
            </a:r>
            <a:r>
              <a:rPr lang="ru-RU" sz="2800" dirty="0" smtClean="0">
                <a:solidFill>
                  <a:srgbClr val="FFC000"/>
                </a:solidFill>
              </a:rPr>
              <a:t>≠ 0, то линейное уравнение не имеет решений.</a:t>
            </a:r>
          </a:p>
          <a:p>
            <a:r>
              <a:rPr lang="ru-RU" sz="2800" dirty="0" smtClean="0">
                <a:solidFill>
                  <a:srgbClr val="FFC000"/>
                </a:solidFill>
              </a:rPr>
              <a:t> </a:t>
            </a:r>
            <a:r>
              <a:rPr lang="ru-RU" sz="2800" dirty="0" smtClean="0">
                <a:solidFill>
                  <a:srgbClr val="FFC000"/>
                </a:solidFill>
              </a:rPr>
              <a:t>Если </a:t>
            </a:r>
            <a:r>
              <a:rPr lang="en-US" sz="2800" dirty="0" smtClean="0">
                <a:solidFill>
                  <a:srgbClr val="FFC000"/>
                </a:solidFill>
              </a:rPr>
              <a:t>a</a:t>
            </a:r>
            <a:r>
              <a:rPr lang="ru-RU" sz="2800" dirty="0" smtClean="0">
                <a:solidFill>
                  <a:srgbClr val="FFC000"/>
                </a:solidFill>
              </a:rPr>
              <a:t> = </a:t>
            </a:r>
            <a:r>
              <a:rPr lang="ru-RU" sz="2800" dirty="0" smtClean="0">
                <a:solidFill>
                  <a:srgbClr val="FFC000"/>
                </a:solidFill>
              </a:rPr>
              <a:t>0; </a:t>
            </a:r>
            <a:r>
              <a:rPr lang="en-US" sz="2800" dirty="0" smtClean="0">
                <a:solidFill>
                  <a:srgbClr val="FFC000"/>
                </a:solidFill>
              </a:rPr>
              <a:t>b</a:t>
            </a:r>
            <a:r>
              <a:rPr lang="ru-RU" sz="2800" dirty="0" smtClean="0">
                <a:solidFill>
                  <a:srgbClr val="FFC000"/>
                </a:solidFill>
              </a:rPr>
              <a:t> = 0, то </a:t>
            </a:r>
            <a:r>
              <a:rPr lang="en-US" sz="2800" dirty="0" smtClean="0">
                <a:solidFill>
                  <a:srgbClr val="FFC000"/>
                </a:solidFill>
              </a:rPr>
              <a:t>x</a:t>
            </a:r>
            <a:r>
              <a:rPr lang="ru-RU" sz="2800" dirty="0" smtClean="0">
                <a:solidFill>
                  <a:srgbClr val="FFC000"/>
                </a:solidFill>
              </a:rPr>
              <a:t> – любое число.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Линейное уравнение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571604" y="1524000"/>
            <a:ext cx="6572296" cy="457200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Пример 1. </a:t>
            </a:r>
            <a:endParaRPr lang="en-US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Решим уравнение: 2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x – 3 + 4(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- 1) =5</a:t>
            </a:r>
            <a:endParaRPr lang="ru-RU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>
              <a:buNone/>
            </a:pP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-3 + 4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-4 = 5</a:t>
            </a:r>
          </a:p>
          <a:p>
            <a:pPr>
              <a:buNone/>
            </a:pP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5+4+3</a:t>
            </a:r>
          </a:p>
          <a:p>
            <a:pPr>
              <a:buNone/>
            </a:pP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12</a:t>
            </a:r>
          </a:p>
          <a:p>
            <a:pPr>
              <a:buNone/>
            </a:pP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12 : 6</a:t>
            </a:r>
          </a:p>
          <a:p>
            <a:pPr>
              <a:buNone/>
            </a:pP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=2</a:t>
            </a:r>
          </a:p>
          <a:p>
            <a:pPr>
              <a:buNone/>
            </a:pP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Ответ: 2</a:t>
            </a:r>
          </a:p>
          <a:p>
            <a:pPr>
              <a:buNone/>
            </a:pPr>
            <a:endParaRPr lang="ru-RU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57224" y="152400"/>
            <a:ext cx="7572428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Алгоритм решения линейного уравнения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C000"/>
                </a:solidFill>
              </a:rPr>
              <a:t>Пример 2.</a:t>
            </a:r>
            <a:endParaRPr lang="ru-RU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Решим уравнение: 2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– 8 – 2 (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– 2 ) = 0</a:t>
            </a:r>
          </a:p>
          <a:p>
            <a:pPr>
              <a:buNone/>
            </a:pP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>
              <a:buNone/>
            </a:pP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– 8 - 2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+ 4 = 0</a:t>
            </a:r>
          </a:p>
          <a:p>
            <a:pPr>
              <a:buNone/>
            </a:pP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-4 = 0</a:t>
            </a:r>
          </a:p>
          <a:p>
            <a:pPr>
              <a:buNone/>
            </a:pP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Ответ: решений нет.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Алгоритм решения линейного уравнения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Пример 3.</a:t>
            </a:r>
          </a:p>
          <a:p>
            <a:pPr>
              <a:buNone/>
            </a:pP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Решим уравнение: 3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+ 6 – 3 ( 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+2 ) = 0</a:t>
            </a:r>
          </a:p>
          <a:p>
            <a:pPr>
              <a:buNone/>
            </a:pP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>
              <a:buNone/>
            </a:pP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x + 6 – 3x</a:t>
            </a: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– 6 = 0</a:t>
            </a:r>
          </a:p>
          <a:p>
            <a:pPr>
              <a:buNone/>
            </a:pP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0 = 0</a:t>
            </a:r>
          </a:p>
          <a:p>
            <a:pPr>
              <a:buNone/>
            </a:pP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– любое число.</a:t>
            </a:r>
            <a:endParaRPr lang="ru-RU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Алгоритм решения линейного уравнения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– 12 = 5</a:t>
            </a:r>
            <a:r>
              <a:rPr lang="en-US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+ 4                - 9 а + 8 = - 10 а – 2                 7у +1 = 8 у + 9</a:t>
            </a:r>
          </a:p>
          <a:p>
            <a:pPr>
              <a:buNone/>
            </a:pP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6х – 5х = 12+4                   - 9 а + 10 а = -8 – 2                  7у – 8 у = 9 – 1</a:t>
            </a:r>
          </a:p>
          <a:p>
            <a:pPr>
              <a:buNone/>
            </a:pP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16                              1 а = - 10                                    - 1 у = 8</a:t>
            </a:r>
          </a:p>
          <a:p>
            <a:pPr>
              <a:buNone/>
            </a:pP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16 : 1                             а = - 10 : 1                                 у = 8 : (- 1)</a:t>
            </a:r>
          </a:p>
          <a:p>
            <a:pPr>
              <a:buNone/>
            </a:pP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16                                   а = - 10                                       у = - 8 </a:t>
            </a:r>
          </a:p>
          <a:p>
            <a:pPr>
              <a:buNone/>
            </a:pP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Ответ: 16                              Ответ: - 10                               Ответ: - 8</a:t>
            </a:r>
          </a:p>
          <a:p>
            <a:pPr>
              <a:buNone/>
            </a:pPr>
            <a:endParaRPr lang="ru-RU" sz="1800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4 + 25 у = 6 + 24 у               11 – 5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12 – 6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                   4</a:t>
            </a:r>
            <a:r>
              <a:rPr lang="en-US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k + 7 = - 3 + 5 k</a:t>
            </a:r>
          </a:p>
          <a:p>
            <a:pPr>
              <a:buNone/>
            </a:pPr>
            <a:r>
              <a:rPr lang="en-US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25 y – 24 y = 6 – 4                - 5 x + 6 x = 12- 11                    4 k – 5 k = - 3 – 7</a:t>
            </a:r>
          </a:p>
          <a:p>
            <a:pPr>
              <a:buNone/>
            </a:pPr>
            <a:r>
              <a:rPr lang="en-US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1 y = 2                                     1 x = 1                                      - 1 k = - 10</a:t>
            </a:r>
          </a:p>
          <a:p>
            <a:pPr>
              <a:buNone/>
            </a:pPr>
            <a:r>
              <a:rPr lang="en-US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y = 2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: 1                                   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1: 1                                     </a:t>
            </a:r>
            <a:r>
              <a:rPr lang="en-US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k = - 10 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: (- 1)</a:t>
            </a:r>
          </a:p>
          <a:p>
            <a:pPr>
              <a:buNone/>
            </a:pP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2                                        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1                                         </a:t>
            </a:r>
            <a:r>
              <a:rPr lang="en-US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k = 10</a:t>
            </a:r>
          </a:p>
          <a:p>
            <a:pPr>
              <a:buNone/>
            </a:pP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Ответ: 2                                 Ответ: 1                                     Ответ: 10</a:t>
            </a:r>
            <a:r>
              <a:rPr lang="en-US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Примеры и решения линейных уравнений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2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7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2" dur="1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7" dur="10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1500174"/>
            <a:ext cx="8229600" cy="500066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-40 (- 7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+ 5 ) = - 1600               ( - 20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-50 ) ∙2 = 100           2,1 ∙ (4 – 6 у ) =  - 42</a:t>
            </a:r>
          </a:p>
          <a:p>
            <a:pPr>
              <a:buNone/>
            </a:pP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280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– 200 = - 1600                    - 40х  – 100 = 100                   8,4 – 12, 6 у = - 42</a:t>
            </a:r>
          </a:p>
          <a:p>
            <a:pPr>
              <a:buNone/>
            </a:pP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280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- 1600 + 200                     - 40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100+100                   -12,6 у = - 42 – 8,4</a:t>
            </a:r>
          </a:p>
          <a:p>
            <a:pPr>
              <a:buNone/>
            </a:pP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280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- 1400                              -40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200                             -12, 6 у =  - 50,4</a:t>
            </a:r>
          </a:p>
          <a:p>
            <a:pPr>
              <a:buNone/>
            </a:pP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 - 1400 : 280                           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200 : (- 40 )                     у = - 50,4 : ( - 12,6)</a:t>
            </a:r>
          </a:p>
          <a:p>
            <a:pPr>
              <a:buNone/>
            </a:pP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- 5                                           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- 5                                     у = 4</a:t>
            </a:r>
          </a:p>
          <a:p>
            <a:pPr>
              <a:buNone/>
            </a:pP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Ответ: - 5                                      Ответ: - 5                               Ответ: 4</a:t>
            </a:r>
          </a:p>
          <a:p>
            <a:pPr>
              <a:buNone/>
            </a:pP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3 (2 – 15 а) = -6                           13 – 5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8 – 2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                5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+ (3х – 7 ) = 9</a:t>
            </a:r>
          </a:p>
          <a:p>
            <a:pPr>
              <a:buNone/>
            </a:pP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6 – 45 а = - 6                                - 5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+ 2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8 – 13                5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+3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– 7 = 9</a:t>
            </a:r>
          </a:p>
          <a:p>
            <a:pPr>
              <a:buNone/>
            </a:pP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45 а = - 6  - 6                              - 3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- 5                              8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9 + 7</a:t>
            </a:r>
          </a:p>
          <a:p>
            <a:pPr>
              <a:buNone/>
            </a:pP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45 а = 0                                       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- 5 : (- 3 )                         8х = 16</a:t>
            </a:r>
          </a:p>
          <a:p>
            <a:pPr>
              <a:buNone/>
            </a:pP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а = 0 : 45                                      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1                                     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16 : 8</a:t>
            </a:r>
          </a:p>
          <a:p>
            <a:pPr>
              <a:buNone/>
            </a:pP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а = 0                                                                                            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2</a:t>
            </a:r>
          </a:p>
          <a:p>
            <a:pPr>
              <a:buNone/>
            </a:pP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Ответ: 0                                         Ответ:  1</a:t>
            </a:r>
          </a:p>
          <a:p>
            <a:pPr>
              <a:buNone/>
            </a:pP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endParaRPr lang="ru-RU" sz="18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Примеры и решения линейных уравнений</a:t>
            </a:r>
            <a:endParaRPr lang="ru-RU" dirty="0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76200" cy="342900"/>
          </a:xfrm>
          <a:prstGeom prst="rect">
            <a:avLst/>
          </a:prstGeom>
          <a:noFill/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564348" flipH="1" flipV="1">
            <a:off x="4254285" y="5073607"/>
            <a:ext cx="171765" cy="280188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564348" flipH="1" flipV="1">
            <a:off x="4224204" y="5077627"/>
            <a:ext cx="171765" cy="280188"/>
          </a:xfrm>
          <a:prstGeom prst="rect">
            <a:avLst/>
          </a:prstGeom>
          <a:noFill/>
        </p:spPr>
      </p:pic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5715016"/>
            <a:ext cx="285752" cy="3571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7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2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7" dur="5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2" dur="5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4у + 15 = 6 у + 17                    3 у – ( 5 – у ) = 11              - 27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+ 220 = -5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endParaRPr lang="ru-RU" sz="1800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4 у – 6 у = 17 – 15                    3у – 5 + у = 11                    - 27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+ 5х = - 220</a:t>
            </a:r>
          </a:p>
          <a:p>
            <a:pPr>
              <a:buNone/>
            </a:pP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-2 у = 2                                      4 у = 11 + 5                         - 22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- 220</a:t>
            </a:r>
          </a:p>
          <a:p>
            <a:pPr>
              <a:buNone/>
            </a:pP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у = 2 :(- 2 )                                   4 у = 16                                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- 220 : ( - 22 )</a:t>
            </a:r>
          </a:p>
          <a:p>
            <a:pPr>
              <a:buNone/>
            </a:pP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у = -1                                          у = 16 : 4                             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10</a:t>
            </a:r>
          </a:p>
          <a:p>
            <a:pPr>
              <a:buNone/>
            </a:pP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Ответ: -1                                     Ответ: 4                               Ответ: 10</a:t>
            </a:r>
          </a:p>
          <a:p>
            <a:pPr>
              <a:buNone/>
            </a:pP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( 30 – 7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) ∙ 8 = 352                - 5 (0,8 а – 1,2 ) = - а + 7,2       (2,8 – 0,1х ) ∙ 3,7 = 7,4</a:t>
            </a:r>
          </a:p>
          <a:p>
            <a:pPr>
              <a:buNone/>
            </a:pP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240 – 56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352                      - 4 а + 6 = - а + 7,2                   10,36 – 0,37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7,4</a:t>
            </a:r>
          </a:p>
          <a:p>
            <a:pPr>
              <a:buNone/>
            </a:pP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-56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352- 240                      - 4 а +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7,2 – 6                     - 0,37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7,4 - 10,36</a:t>
            </a:r>
          </a:p>
          <a:p>
            <a:pPr>
              <a:buNone/>
            </a:pP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-56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112                                  - 3 а = 1,2                               - 0, 37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- 2,96</a:t>
            </a:r>
          </a:p>
          <a:p>
            <a:pPr>
              <a:buNone/>
            </a:pP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112 :(- 56)                               а = 1,2 : (- 3 )                           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- 2,96 : ( - 0,37 )</a:t>
            </a:r>
          </a:p>
          <a:p>
            <a:pPr>
              <a:buNone/>
            </a:pP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-2                                            а = - 0,4                                    </a:t>
            </a:r>
            <a:r>
              <a:rPr lang="ru-RU" sz="1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=  8</a:t>
            </a:r>
          </a:p>
          <a:p>
            <a:pPr>
              <a:buNone/>
            </a:pPr>
            <a:r>
              <a:rPr lang="ru-RU" sz="1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Ответ: - 2                                   Ответ : - 0,4                              Ответ: 8</a:t>
            </a:r>
          </a:p>
          <a:p>
            <a:pPr>
              <a:buFontTx/>
              <a:buChar char="-"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Примеры и решения линейных уравнений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7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2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167</TotalTime>
  <Words>968</Words>
  <Application>Microsoft Office PowerPoint</Application>
  <PresentationFormat>Экран (4:3)</PresentationFormat>
  <Paragraphs>79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Бумажная</vt:lpstr>
      <vt:lpstr>Линейные уравнения, методы их решения</vt:lpstr>
      <vt:lpstr>Определение</vt:lpstr>
      <vt:lpstr>Линейное уравнение</vt:lpstr>
      <vt:lpstr>Алгоритм решения линейного уравнения</vt:lpstr>
      <vt:lpstr>Алгоритм решения линейного уравнения</vt:lpstr>
      <vt:lpstr>Алгоритм решения линейного уравнения</vt:lpstr>
      <vt:lpstr>Примеры и решения линейных уравнений</vt:lpstr>
      <vt:lpstr>Примеры и решения линейных уравнений</vt:lpstr>
      <vt:lpstr>Примеры и решения линейных уравнений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Линейные уравнения, методы их решения</dc:title>
  <dc:creator>Валентина</dc:creator>
  <cp:lastModifiedBy>Валентина</cp:lastModifiedBy>
  <cp:revision>17</cp:revision>
  <dcterms:created xsi:type="dcterms:W3CDTF">2015-08-25T13:18:23Z</dcterms:created>
  <dcterms:modified xsi:type="dcterms:W3CDTF">2015-08-25T16:05:50Z</dcterms:modified>
</cp:coreProperties>
</file>