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76" r:id="rId2"/>
    <p:sldId id="292" r:id="rId3"/>
    <p:sldId id="286" r:id="rId4"/>
    <p:sldId id="287" r:id="rId5"/>
    <p:sldId id="279" r:id="rId6"/>
    <p:sldId id="280" r:id="rId7"/>
    <p:sldId id="281" r:id="rId8"/>
    <p:sldId id="285" r:id="rId9"/>
    <p:sldId id="290" r:id="rId10"/>
    <p:sldId id="283" r:id="rId11"/>
    <p:sldId id="293" r:id="rId12"/>
    <p:sldId id="284" r:id="rId13"/>
    <p:sldId id="289" r:id="rId14"/>
    <p:sldId id="28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1" autoAdjust="0"/>
    <p:restoredTop sz="94700" autoAdjust="0"/>
  </p:normalViewPr>
  <p:slideViewPr>
    <p:cSldViewPr>
      <p:cViewPr>
        <p:scale>
          <a:sx n="91" d="100"/>
          <a:sy n="91" d="100"/>
        </p:scale>
        <p:origin x="-121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2042-3159-4ABB-99F6-30D8D6D3B455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C7F1B5-2DEF-4F62-ABB8-C4FC4E5CB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2042-3159-4ABB-99F6-30D8D6D3B455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F1B5-2DEF-4F62-ABB8-C4FC4E5CB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2042-3159-4ABB-99F6-30D8D6D3B455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F1B5-2DEF-4F62-ABB8-C4FC4E5CB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2042-3159-4ABB-99F6-30D8D6D3B455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C7F1B5-2DEF-4F62-ABB8-C4FC4E5CB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2042-3159-4ABB-99F6-30D8D6D3B455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F1B5-2DEF-4F62-ABB8-C4FC4E5CB7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2042-3159-4ABB-99F6-30D8D6D3B455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F1B5-2DEF-4F62-ABB8-C4FC4E5CB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2042-3159-4ABB-99F6-30D8D6D3B455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DC7F1B5-2DEF-4F62-ABB8-C4FC4E5CB7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2042-3159-4ABB-99F6-30D8D6D3B455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F1B5-2DEF-4F62-ABB8-C4FC4E5CB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2042-3159-4ABB-99F6-30D8D6D3B455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F1B5-2DEF-4F62-ABB8-C4FC4E5CB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2042-3159-4ABB-99F6-30D8D6D3B455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F1B5-2DEF-4F62-ABB8-C4FC4E5CB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2042-3159-4ABB-99F6-30D8D6D3B455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F1B5-2DEF-4F62-ABB8-C4FC4E5CB7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512042-3159-4ABB-99F6-30D8D6D3B455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C7F1B5-2DEF-4F62-ABB8-C4FC4E5CB7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Documents%20and%20Settings\&#1040;&#1085;&#1076;&#1088;&#1077;&#1081;-&#1041;&#1077;&#1083;&#1099;&#1081;\&#1056;&#1072;&#1073;&#1086;&#1095;&#1080;&#1081;%20&#1089;&#1090;&#1086;&#1083;\&#1053;&#1045;&#1042;&#1040;&#1051;&#1071;&#1064;&#1050;&#1040;\&#1052;&#1099;%20&#1084;&#1080;&#1083;&#1072;&#1096;&#1082;&#1080;-&#1082;&#1091;&#1082;&#1083;&#1099;%20&#1053;&#1077;&#1074;&#1072;&#1083;&#1103;&#1096;&#1082;&#1080;-.mp3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35853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Кукла-скрутка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://www.rukukla.ru/image/rukuklapic/822ce1f7c4bf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2" t="7916" r="55468"/>
          <a:stretch>
            <a:fillRect/>
          </a:stretch>
        </p:blipFill>
        <p:spPr bwMode="auto">
          <a:xfrm>
            <a:off x="4714876" y="4000504"/>
            <a:ext cx="2071702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rukukla.ru/image/rukuklapic/822ce1f7c4bf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219" t="1979"/>
          <a:stretch>
            <a:fillRect/>
          </a:stretch>
        </p:blipFill>
        <p:spPr bwMode="auto">
          <a:xfrm>
            <a:off x="6786578" y="4000504"/>
            <a:ext cx="2166942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671691"/>
            <a:ext cx="44291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Кукла-скрутка, висящая в доме на стене, – наилучший оберег от порчи и сглаза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Она называется скруткой потому, что ни иголка, ни ножницы в ее изготовлении  участия не принимают: ни к чему железу касаться ткани, резать лоскутки, из которых вот-вот родится  почти живое существо - </a:t>
            </a:r>
            <a:r>
              <a:rPr lang="ru-RU" b="1" i="1" dirty="0" err="1" smtClean="0">
                <a:solidFill>
                  <a:srgbClr val="FF0000"/>
                </a:solidFill>
              </a:rPr>
              <a:t>обережная</a:t>
            </a:r>
            <a:r>
              <a:rPr lang="ru-RU" b="1" i="1" dirty="0" smtClean="0">
                <a:solidFill>
                  <a:srgbClr val="FF0000"/>
                </a:solidFill>
              </a:rPr>
              <a:t> кукла.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Удивительно то, что обереги, сделанные с любовью, с добрыми мыслями, пожеланиями, а некоторые  - по чудом сохранившимся древним традициям, способны брать заботу о "невидимых" событиях на  себя. И чем сильнее чувства, заключенные в изделие, тем большую силу оно имеет, тем надежнее  работает.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" name="Picture 5" descr="K:\Other files\SP_A00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5" t="4297" r="4687" b="4297"/>
          <a:stretch>
            <a:fillRect/>
          </a:stretch>
        </p:blipFill>
        <p:spPr bwMode="auto">
          <a:xfrm>
            <a:off x="5143504" y="285727"/>
            <a:ext cx="2786082" cy="3714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4968875" cy="287337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Ответь на </a:t>
            </a:r>
            <a:r>
              <a:rPr lang="ru-RU" sz="3200" b="1" i="1" dirty="0" smtClean="0">
                <a:solidFill>
                  <a:srgbClr val="FF0000"/>
                </a:solidFill>
              </a:rPr>
              <a:t>вопросы.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549275"/>
            <a:ext cx="4678364" cy="6308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/>
              <a:t>На какие 3 группы делятся куклы по своему назначению?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dirty="0" err="1">
                <a:solidFill>
                  <a:srgbClr val="FF0000"/>
                </a:solidFill>
              </a:rPr>
              <a:t>Обереговые</a:t>
            </a:r>
            <a:r>
              <a:rPr lang="ru-RU" sz="1600" b="1" dirty="0">
                <a:solidFill>
                  <a:srgbClr val="FF0000"/>
                </a:solidFill>
              </a:rPr>
              <a:t>, обрядовые, игровые.</a:t>
            </a:r>
          </a:p>
          <a:p>
            <a:pPr>
              <a:lnSpc>
                <a:spcPct val="80000"/>
              </a:lnSpc>
            </a:pPr>
            <a:r>
              <a:rPr lang="ru-RU" sz="1800" dirty="0" smtClean="0"/>
              <a:t>Назовите несколько кукол каждой группы.</a:t>
            </a:r>
            <a:endParaRPr lang="ru-RU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Обрядовые: Коляда, Масленица.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Игровые: </a:t>
            </a:r>
            <a:r>
              <a:rPr lang="ru-RU" sz="1600" b="1" dirty="0" err="1" smtClean="0">
                <a:solidFill>
                  <a:srgbClr val="FF0000"/>
                </a:solidFill>
              </a:rPr>
              <a:t>Малышок-Голышок</a:t>
            </a:r>
            <a:r>
              <a:rPr lang="ru-RU" sz="1600" b="1" dirty="0" smtClean="0">
                <a:solidFill>
                  <a:srgbClr val="FF0000"/>
                </a:solidFill>
              </a:rPr>
              <a:t>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		 Зайчик на пальчик.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 err="1" smtClean="0">
                <a:solidFill>
                  <a:srgbClr val="FF0000"/>
                </a:solidFill>
              </a:rPr>
              <a:t>Обереговые</a:t>
            </a:r>
            <a:r>
              <a:rPr lang="ru-RU" sz="1600" b="1" dirty="0" smtClean="0">
                <a:solidFill>
                  <a:srgbClr val="FF0000"/>
                </a:solidFill>
              </a:rPr>
              <a:t>: Зольная, вепсская.</a:t>
            </a:r>
          </a:p>
          <a:p>
            <a:pPr>
              <a:lnSpc>
                <a:spcPct val="80000"/>
              </a:lnSpc>
            </a:pPr>
            <a:r>
              <a:rPr lang="ru-RU" sz="1800" dirty="0" smtClean="0"/>
              <a:t>Что делала женщина, когда узнавала, что у нее будет ребенок?</a:t>
            </a:r>
            <a:endParaRPr lang="ru-RU" sz="18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Она начинала мастерить тряпичную куколку.</a:t>
            </a:r>
            <a:endParaRPr lang="ru-RU" sz="16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800" dirty="0" smtClean="0"/>
              <a:t>Почему кукле не рисовали лицо?</a:t>
            </a:r>
            <a:endParaRPr lang="ru-RU" sz="18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По поверьям, кукла без лица считалась неодушевленной, недоступной для вселения в нее злых духов, недобрых сил, а значит, безвредной для ребенка.</a:t>
            </a:r>
            <a:endParaRPr lang="ru-RU" sz="16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dirty="0"/>
              <a:t> </a:t>
            </a:r>
            <a:r>
              <a:rPr lang="ru-RU" sz="1800" dirty="0" smtClean="0"/>
              <a:t>Какие куклы жили в русских домах Воронежского края?</a:t>
            </a:r>
            <a:endParaRPr lang="ru-RU" sz="18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Зольные, Вепсские или </a:t>
            </a:r>
            <a:r>
              <a:rPr lang="ru-RU" sz="1600" b="1" dirty="0" err="1" smtClean="0">
                <a:solidFill>
                  <a:srgbClr val="FF0000"/>
                </a:solidFill>
              </a:rPr>
              <a:t>рванки</a:t>
            </a:r>
            <a:r>
              <a:rPr lang="ru-RU" sz="1600" b="1" dirty="0" smtClean="0">
                <a:solidFill>
                  <a:srgbClr val="FF0000"/>
                </a:solidFill>
              </a:rPr>
              <a:t>, скрутки, Лихорадки.</a:t>
            </a:r>
            <a:endParaRPr lang="ru-RU" sz="16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dirty="0"/>
              <a:t> </a:t>
            </a:r>
            <a:r>
              <a:rPr lang="ru-RU" sz="1800" dirty="0" smtClean="0"/>
              <a:t>Какая кукла, висящая в доме на стене, является наилучшим оберегом от порчи и сглаза?</a:t>
            </a:r>
            <a:endParaRPr lang="ru-RU" sz="1800" b="1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    Кукла-скрутка.</a:t>
            </a:r>
          </a:p>
          <a:p>
            <a:pPr>
              <a:lnSpc>
                <a:spcPct val="80000"/>
              </a:lnSpc>
            </a:pPr>
            <a:endParaRPr lang="ru-RU" sz="1600" dirty="0">
              <a:solidFill>
                <a:srgbClr val="FF0000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000628" y="0"/>
            <a:ext cx="4143372" cy="6858000"/>
            <a:chOff x="5000628" y="0"/>
            <a:chExt cx="4143372" cy="6858000"/>
          </a:xfrm>
        </p:grpSpPr>
        <p:pic>
          <p:nvPicPr>
            <p:cNvPr id="15" name="Picture 21" descr="Коляда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00628" y="0"/>
              <a:ext cx="2214578" cy="3360734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</p:spPr>
        </p:pic>
        <p:pic>
          <p:nvPicPr>
            <p:cNvPr id="16" name="Picture 7" descr="зщ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356" y="3476060"/>
              <a:ext cx="2714644" cy="3381940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</p:spPr>
        </p:pic>
      </p:grpSp>
      <p:grpSp>
        <p:nvGrpSpPr>
          <p:cNvPr id="20" name="Группа 19"/>
          <p:cNvGrpSpPr/>
          <p:nvPr/>
        </p:nvGrpSpPr>
        <p:grpSpPr>
          <a:xfrm>
            <a:off x="5143504" y="142852"/>
            <a:ext cx="3790946" cy="6594982"/>
            <a:chOff x="5143504" y="142852"/>
            <a:chExt cx="3790946" cy="6594982"/>
          </a:xfrm>
        </p:grpSpPr>
        <p:pic>
          <p:nvPicPr>
            <p:cNvPr id="18" name="Picture 4" descr="P3033526"/>
            <p:cNvPicPr>
              <a:picLocks noChangeAspect="1" noChangeArrowheads="1"/>
            </p:cNvPicPr>
            <p:nvPr/>
          </p:nvPicPr>
          <p:blipFill>
            <a:blip r:embed="rId4" cstate="email">
              <a:lum contras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522" t="10687" r="11472" b="7060"/>
            <a:stretch>
              <a:fillRect/>
            </a:stretch>
          </p:blipFill>
          <p:spPr>
            <a:xfrm>
              <a:off x="5143504" y="142852"/>
              <a:ext cx="2143140" cy="3052291"/>
            </a:xfrm>
            <a:prstGeom prst="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</a:ln>
          </p:spPr>
        </p:pic>
        <p:pic>
          <p:nvPicPr>
            <p:cNvPr id="19" name="Picture 18" descr="gift+souvenirs+amulets-10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86578" y="3429000"/>
              <a:ext cx="2147872" cy="3308834"/>
            </a:xfrm>
            <a:prstGeom prst="rect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/>
            </a:ln>
          </p:spPr>
        </p:pic>
      </p:grpSp>
      <p:grpSp>
        <p:nvGrpSpPr>
          <p:cNvPr id="23" name="Группа 22"/>
          <p:cNvGrpSpPr/>
          <p:nvPr/>
        </p:nvGrpSpPr>
        <p:grpSpPr>
          <a:xfrm>
            <a:off x="5286380" y="285728"/>
            <a:ext cx="3857620" cy="6572272"/>
            <a:chOff x="5286380" y="285728"/>
            <a:chExt cx="3857620" cy="6572272"/>
          </a:xfrm>
        </p:grpSpPr>
        <p:pic>
          <p:nvPicPr>
            <p:cNvPr id="22" name="Picture 4" descr="P3033527"/>
            <p:cNvPicPr>
              <a:picLocks noChangeAspect="1" noChangeArrowheads="1"/>
            </p:cNvPicPr>
            <p:nvPr/>
          </p:nvPicPr>
          <p:blipFill>
            <a:blip r:embed="rId6" cstate="email"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889" t="26427" r="16153" b="14082"/>
            <a:stretch>
              <a:fillRect/>
            </a:stretch>
          </p:blipFill>
          <p:spPr>
            <a:xfrm>
              <a:off x="6000760" y="3295037"/>
              <a:ext cx="3143240" cy="3562963"/>
            </a:xfrm>
            <a:prstGeom prst="rect">
              <a:avLst/>
            </a:prstGeom>
            <a:noFill/>
            <a:ln/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286380" y="285728"/>
              <a:ext cx="2124075" cy="333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4" name="Picture 5" descr="K:\Other files\SP_A006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5" t="4297" r="4687" b="4297"/>
          <a:stretch>
            <a:fillRect/>
          </a:stretch>
        </p:blipFill>
        <p:spPr bwMode="auto">
          <a:xfrm>
            <a:off x="5143504" y="2000240"/>
            <a:ext cx="2786082" cy="37147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1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1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14744" y="214290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Милашки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500098" y="428604"/>
            <a:ext cx="3714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Эх раз, еще раз,</a:t>
            </a: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Наклонимся мы сейчас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85784" y="10891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Начинаем перепляс,</a:t>
            </a: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Постараемся для вас.</a:t>
            </a:r>
            <a:endParaRPr lang="ru-RU" b="1" i="1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749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Мы – милашки,</a:t>
            </a: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Куклы – неваляшки.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241020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Взгляд туда и взгляд сюда,</a:t>
            </a: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Делай раз и делай два.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3070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Ой беда, беда, беда,</a:t>
            </a: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Закружилась голова.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86182" y="45005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Мы милашки,</a:t>
            </a: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Куклы – неваляшки.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43306" y="3786190"/>
            <a:ext cx="2273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Глазками похлопали,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86248" y="4143380"/>
            <a:ext cx="2161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Ножками потопали.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5158870"/>
            <a:ext cx="3127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Влево  - вправо наклонились,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29322" y="5542404"/>
            <a:ext cx="3257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Всем знакомым поклонились.</a:t>
            </a:r>
          </a:p>
        </p:txBody>
      </p:sp>
      <p:pic>
        <p:nvPicPr>
          <p:cNvPr id="18" name="Мы милашки-куклы Неваляшки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5600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001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Выводы.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50" y="785794"/>
            <a:ext cx="892975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CC0000"/>
                </a:solidFill>
              </a:rPr>
              <a:t>Изучив историю возникновения кукол, можно сделать следующие выводы:</a:t>
            </a:r>
          </a:p>
          <a:p>
            <a:endParaRPr lang="ru-RU" sz="1600" b="1" i="1" dirty="0" smtClean="0">
              <a:solidFill>
                <a:srgbClr val="CC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i="1" dirty="0" smtClean="0">
                <a:solidFill>
                  <a:srgbClr val="CC0000"/>
                </a:solidFill>
              </a:rPr>
              <a:t>Изготовление </a:t>
            </a:r>
            <a:r>
              <a:rPr lang="ru-RU" sz="1600" b="1" i="1" dirty="0" err="1" smtClean="0">
                <a:solidFill>
                  <a:srgbClr val="CC0000"/>
                </a:solidFill>
              </a:rPr>
              <a:t>обереговой</a:t>
            </a:r>
            <a:r>
              <a:rPr lang="ru-RU" sz="1600" b="1" i="1" dirty="0" smtClean="0">
                <a:solidFill>
                  <a:srgbClr val="CC0000"/>
                </a:solidFill>
              </a:rPr>
              <a:t> куклы – это ремесло, потому что в основе  ее изготовления лежит ручной труд, это рукотворная работа;</a:t>
            </a:r>
          </a:p>
          <a:p>
            <a:pPr>
              <a:buFont typeface="Wingdings" pitchFamily="2" charset="2"/>
              <a:buChar char="§"/>
            </a:pPr>
            <a:r>
              <a:rPr lang="ru-RU" sz="1600" b="1" i="1" dirty="0" smtClean="0">
                <a:solidFill>
                  <a:srgbClr val="CC0000"/>
                </a:solidFill>
              </a:rPr>
              <a:t>Каждая куколка создавалась с определенной целью, имела свое название, свою историю, свой обряд приготовления;</a:t>
            </a:r>
          </a:p>
          <a:p>
            <a:pPr>
              <a:buFont typeface="Wingdings" pitchFamily="2" charset="2"/>
              <a:buChar char="§"/>
            </a:pPr>
            <a:r>
              <a:rPr lang="ru-RU" sz="1600" b="1" i="1" dirty="0" smtClean="0">
                <a:solidFill>
                  <a:srgbClr val="CC0000"/>
                </a:solidFill>
              </a:rPr>
              <a:t>Куклы – обереги были самые разные, но одно у них было общее: у таких кукол не было лица;</a:t>
            </a:r>
          </a:p>
          <a:p>
            <a:pPr>
              <a:buFont typeface="Wingdings" pitchFamily="2" charset="2"/>
              <a:buChar char="§"/>
            </a:pPr>
            <a:r>
              <a:rPr lang="ru-RU" sz="1600" b="1" i="1" dirty="0" smtClean="0">
                <a:solidFill>
                  <a:srgbClr val="CC0000"/>
                </a:solidFill>
              </a:rPr>
              <a:t>Куклы – обереги изготавливают без иголки и ножниц. Ведь это подружка и </a:t>
            </a:r>
            <a:r>
              <a:rPr lang="ru-RU" sz="1600" b="1" i="1" dirty="0" err="1" smtClean="0">
                <a:solidFill>
                  <a:srgbClr val="CC0000"/>
                </a:solidFill>
              </a:rPr>
              <a:t>берегиня</a:t>
            </a:r>
            <a:r>
              <a:rPr lang="ru-RU" sz="1600" b="1" i="1" dirty="0" smtClean="0">
                <a:solidFill>
                  <a:srgbClr val="CC0000"/>
                </a:solidFill>
              </a:rPr>
              <a:t>, поэтому колоть ее тело иголкой нельзя.</a:t>
            </a:r>
          </a:p>
          <a:p>
            <a:pPr>
              <a:buFont typeface="Wingdings" pitchFamily="2" charset="2"/>
              <a:buChar char="§"/>
            </a:pPr>
            <a:r>
              <a:rPr lang="ru-RU" sz="1600" b="1" i="1" dirty="0" smtClean="0">
                <a:solidFill>
                  <a:srgbClr val="CC0000"/>
                </a:solidFill>
              </a:rPr>
              <a:t>Большое значение имела ткань для изготовления куклы (старая или новая, из чьей одежды, цвет, узор);</a:t>
            </a:r>
          </a:p>
          <a:p>
            <a:pPr>
              <a:buFont typeface="Wingdings" pitchFamily="2" charset="2"/>
              <a:buChar char="§"/>
            </a:pPr>
            <a:r>
              <a:rPr lang="ru-RU" sz="1600" b="1" i="1" dirty="0" smtClean="0">
                <a:solidFill>
                  <a:srgbClr val="CC0000"/>
                </a:solidFill>
              </a:rPr>
              <a:t>Часто, изготавливая такие куклы, читались молитвы, приговоры.</a:t>
            </a:r>
          </a:p>
          <a:p>
            <a:pPr>
              <a:buFont typeface="Wingdings" pitchFamily="2" charset="2"/>
              <a:buChar char="§"/>
            </a:pPr>
            <a:r>
              <a:rPr lang="ru-RU" sz="1600" b="1" i="1" dirty="0" smtClean="0">
                <a:solidFill>
                  <a:srgbClr val="CC0000"/>
                </a:solidFill>
              </a:rPr>
              <a:t>В настоящее время  мастерицы допускают применение ножниц в своей работе при создании костюма каждой кукле;</a:t>
            </a:r>
          </a:p>
          <a:p>
            <a:pPr>
              <a:buFont typeface="Wingdings" pitchFamily="2" charset="2"/>
              <a:buChar char="§"/>
            </a:pPr>
            <a:r>
              <a:rPr lang="ru-RU" sz="1600" b="1" i="1" dirty="0" smtClean="0">
                <a:solidFill>
                  <a:srgbClr val="CC0000"/>
                </a:solidFill>
              </a:rPr>
              <a:t>Мастерицы не только передают знания и мастерство, но и вкладывают свою душу, создавая новые куклы (кукла – </a:t>
            </a:r>
            <a:r>
              <a:rPr lang="ru-RU" sz="1600" b="1" i="1" dirty="0" err="1" smtClean="0">
                <a:solidFill>
                  <a:srgbClr val="CC0000"/>
                </a:solidFill>
              </a:rPr>
              <a:t>вятушка</a:t>
            </a:r>
            <a:r>
              <a:rPr lang="ru-RU" sz="1600" b="1" i="1" dirty="0" smtClean="0">
                <a:solidFill>
                  <a:srgbClr val="CC0000"/>
                </a:solidFill>
              </a:rPr>
              <a:t>, </a:t>
            </a:r>
            <a:r>
              <a:rPr lang="ru-RU" sz="1600" b="1" i="1" dirty="0" err="1" smtClean="0">
                <a:solidFill>
                  <a:srgbClr val="CC0000"/>
                </a:solidFill>
              </a:rPr>
              <a:t>кукла</a:t>
            </a:r>
            <a:r>
              <a:rPr lang="ru-RU" sz="1600" b="1" i="1" dirty="0" smtClean="0">
                <a:solidFill>
                  <a:srgbClr val="CC0000"/>
                </a:solidFill>
              </a:rPr>
              <a:t> – карамелька)</a:t>
            </a:r>
          </a:p>
          <a:p>
            <a:pPr>
              <a:buFont typeface="Wingdings" pitchFamily="2" charset="2"/>
              <a:buChar char="§"/>
            </a:pPr>
            <a:r>
              <a:rPr lang="ru-RU" sz="1600" b="1" i="1" dirty="0" smtClean="0">
                <a:solidFill>
                  <a:srgbClr val="CC0000"/>
                </a:solidFill>
              </a:rPr>
              <a:t>Кукла – оберег должна быть не больше 10 -12 см (размером с ладошку)</a:t>
            </a:r>
          </a:p>
          <a:p>
            <a:pPr>
              <a:buFont typeface="Wingdings" pitchFamily="2" charset="2"/>
              <a:buChar char="§"/>
            </a:pPr>
            <a:r>
              <a:rPr lang="ru-RU" sz="1600" b="1" i="1" dirty="0" smtClean="0">
                <a:solidFill>
                  <a:srgbClr val="CC0000"/>
                </a:solidFill>
              </a:rPr>
              <a:t>Красивая кукла, сделанная с любовью своими руками, является не только </a:t>
            </a:r>
            <a:r>
              <a:rPr lang="ru-RU" sz="1600" b="1" i="1" dirty="0" err="1" smtClean="0">
                <a:solidFill>
                  <a:srgbClr val="CC0000"/>
                </a:solidFill>
              </a:rPr>
              <a:t>берегиней</a:t>
            </a:r>
            <a:r>
              <a:rPr lang="ru-RU" sz="1600" b="1" i="1" dirty="0" smtClean="0">
                <a:solidFill>
                  <a:srgbClr val="CC0000"/>
                </a:solidFill>
              </a:rPr>
              <a:t>, но и гордостью девочки и ее верной подругой;</a:t>
            </a:r>
          </a:p>
          <a:p>
            <a:pPr>
              <a:buFont typeface="Wingdings" pitchFamily="2" charset="2"/>
              <a:buChar char="§"/>
            </a:pPr>
            <a:r>
              <a:rPr lang="ru-RU" sz="1600" b="1" i="1" dirty="0" smtClean="0">
                <a:solidFill>
                  <a:srgbClr val="CC0000"/>
                </a:solidFill>
              </a:rPr>
              <a:t>Кукла –оберег – распространенный экспонат на выставках – ярмарках Воронежского края.</a:t>
            </a:r>
          </a:p>
          <a:p>
            <a:pPr>
              <a:buFont typeface="Wingdings" pitchFamily="2" charset="2"/>
              <a:buChar char="§"/>
            </a:pPr>
            <a:endParaRPr lang="ru-RU" b="1" i="1" dirty="0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857232"/>
            <a:ext cx="58579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CC0000"/>
                </a:solidFill>
              </a:rPr>
              <a:t>Я представила только маленькую часть удивительного многообразия проявлений человеческого таланта  - </a:t>
            </a:r>
          </a:p>
          <a:p>
            <a:pPr algn="ctr"/>
            <a:r>
              <a:rPr lang="ru-RU" b="1" i="1" dirty="0" smtClean="0">
                <a:solidFill>
                  <a:srgbClr val="CC0000"/>
                </a:solidFill>
              </a:rPr>
              <a:t>искусство создания КУКОЛ. </a:t>
            </a:r>
          </a:p>
          <a:p>
            <a:pPr algn="just"/>
            <a:r>
              <a:rPr lang="ru-RU" b="1" i="1" dirty="0" smtClean="0">
                <a:solidFill>
                  <a:srgbClr val="CC0000"/>
                </a:solidFill>
              </a:rPr>
              <a:t> Кукла не рождается сама - её создает человек. Она обретает    жизнь с помощью воображения и воли своего создателя и, безусловно, несёт в себе его характерные черты, порой даже     внешние, - как отражение настроений автора. </a:t>
            </a:r>
            <a:endParaRPr lang="ru-RU" b="1" i="1" dirty="0">
              <a:solidFill>
                <a:srgbClr val="CC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3786190"/>
            <a:ext cx="7143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CC0000"/>
                </a:solidFill>
              </a:rPr>
              <a:t>“</a:t>
            </a:r>
            <a:r>
              <a:rPr lang="ru-RU" sz="3200" b="1" i="1" dirty="0" smtClean="0">
                <a:solidFill>
                  <a:srgbClr val="CC0000"/>
                </a:solidFill>
              </a:rPr>
              <a:t>К народным традициям  должно быть величайшее внимание, их надо изучать и воспринимать всей душой, их надо осваивать</a:t>
            </a:r>
            <a:r>
              <a:rPr lang="en-US" sz="3200" b="1" i="1" dirty="0" smtClean="0">
                <a:solidFill>
                  <a:srgbClr val="CC0000"/>
                </a:solidFill>
              </a:rPr>
              <a:t>”</a:t>
            </a:r>
          </a:p>
          <a:p>
            <a:endParaRPr lang="en-US" sz="2400" b="1" i="1" dirty="0" smtClean="0">
              <a:solidFill>
                <a:srgbClr val="CC0000"/>
              </a:solidFill>
            </a:endParaRPr>
          </a:p>
          <a:p>
            <a:pPr algn="r"/>
            <a:r>
              <a:rPr lang="ru-RU" sz="2400" b="1" i="1" dirty="0" smtClean="0">
                <a:solidFill>
                  <a:srgbClr val="CC0000"/>
                </a:solidFill>
              </a:rPr>
              <a:t>А. Б. Салтыков</a:t>
            </a:r>
            <a:endParaRPr lang="ru-RU" sz="2400" b="1" i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214422"/>
            <a:ext cx="878687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C0000"/>
                </a:solidFill>
              </a:rPr>
              <a:t>Рекомендуемая литература:</a:t>
            </a:r>
          </a:p>
          <a:p>
            <a:pPr algn="just"/>
            <a:endParaRPr lang="ru-RU" sz="2800" b="1" i="1" dirty="0" smtClean="0">
              <a:solidFill>
                <a:srgbClr val="CC0000"/>
              </a:solidFill>
            </a:endParaRPr>
          </a:p>
          <a:p>
            <a:pPr algn="just"/>
            <a:endParaRPr lang="ru-RU" dirty="0" smtClean="0">
              <a:solidFill>
                <a:srgbClr val="CC0000"/>
              </a:solidFill>
            </a:endParaRPr>
          </a:p>
          <a:p>
            <a:pPr algn="just"/>
            <a:r>
              <a:rPr lang="ru-RU" b="1" i="1" dirty="0" smtClean="0">
                <a:solidFill>
                  <a:srgbClr val="CC0000"/>
                </a:solidFill>
              </a:rPr>
              <a:t>     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1. Журнал «Народное творчество» № 2 2004г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+mj-lt"/>
              </a:rPr>
              <a:t>       2. Журнал «Народное творчество» № 3 2004г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+mj-lt"/>
              </a:rPr>
              <a:t>       3. Журнал «Народное творчество» № 4 2004г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+mj-lt"/>
              </a:rPr>
              <a:t>       4.  http://oberejie.ru/zakrutka.htm 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+mj-lt"/>
              </a:rPr>
              <a:t>       5. http://www.galinadolls.com/index.html 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+mj-lt"/>
              </a:rPr>
              <a:t>       6. http://www.mydolls.ru/index.php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+mj-lt"/>
              </a:rPr>
              <a:t>       7. http://dealine.tomsk.fio.ru/works/369/Tseplaeva/histore.htm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+mj-lt"/>
              </a:rPr>
              <a:t>       8. http://penza.fio.ru/personal/55/2/1/ist.htm 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+mj-lt"/>
              </a:rPr>
              <a:t>       9. http://cat.tmn.fio.ru/works/33x/308/kukla.htm</a:t>
            </a:r>
          </a:p>
          <a:p>
            <a:pPr algn="just" eaLnBrk="0" hangingPunct="0"/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rukukla.ru/image/rukuklapic/822ce1f7c4bf.jpg"/>
          <p:cNvPicPr/>
          <p:nvPr/>
        </p:nvPicPr>
        <p:blipFill>
          <a:blip r:embed="rId2"/>
          <a:srcRect l="1172" t="53958" r="83263"/>
          <a:stretch>
            <a:fillRect/>
          </a:stretch>
        </p:blipFill>
        <p:spPr bwMode="auto">
          <a:xfrm>
            <a:off x="1357290" y="1643050"/>
            <a:ext cx="128588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24"/>
          <p:cNvGrpSpPr/>
          <p:nvPr/>
        </p:nvGrpSpPr>
        <p:grpSpPr>
          <a:xfrm>
            <a:off x="0" y="71414"/>
            <a:ext cx="1714480" cy="1215986"/>
            <a:chOff x="285720" y="0"/>
            <a:chExt cx="1643074" cy="1073134"/>
          </a:xfrm>
        </p:grpSpPr>
        <p:pic>
          <p:nvPicPr>
            <p:cNvPr id="5" name="Рисунок 4" descr="http://www.rukukla.ru/image/rukuklapic/822ce1f7c4bf.jpg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27" t="7916" r="63352" b="57553"/>
            <a:stretch>
              <a:fillRect/>
            </a:stretch>
          </p:blipFill>
          <p:spPr bwMode="auto">
            <a:xfrm>
              <a:off x="285720" y="0"/>
              <a:ext cx="1643074" cy="107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604475" y="1071810"/>
              <a:ext cx="1027608" cy="1324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Прямоугольник 12"/>
          <p:cNvSpPr/>
          <p:nvPr/>
        </p:nvSpPr>
        <p:spPr>
          <a:xfrm>
            <a:off x="3500430" y="642918"/>
            <a:ext cx="5429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C0000"/>
                </a:solidFill>
              </a:rPr>
              <a:t>1.   Возьмите два прямоугольных лоскута белой ткани. Размер их должен быть разным.</a:t>
            </a:r>
          </a:p>
          <a:p>
            <a:r>
              <a:rPr lang="ru-RU" b="1" i="1" dirty="0" smtClean="0">
                <a:solidFill>
                  <a:srgbClr val="CC0000"/>
                </a:solidFill>
              </a:rPr>
              <a:t> </a:t>
            </a:r>
          </a:p>
          <a:p>
            <a:r>
              <a:rPr lang="ru-RU" b="1" i="1" dirty="0" smtClean="0">
                <a:solidFill>
                  <a:srgbClr val="CC0000"/>
                </a:solidFill>
              </a:rPr>
              <a:t>2.   Меньший лоскут скатайте жгутом и перевяжите нитками по краям. Это   руки куклы. </a:t>
            </a:r>
          </a:p>
          <a:p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00430" y="278605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CC0000"/>
                </a:solidFill>
              </a:rPr>
              <a:t>3.   Большой лоскут скатайте жгутом, сложите его пополам. Отступив от верхнего края 2 см, перевяжите нитками. Это будет голова и туловище куклы.</a:t>
            </a:r>
          </a:p>
          <a:p>
            <a:endParaRPr lang="ru-RU" b="1" i="1" dirty="0" smtClean="0">
              <a:solidFill>
                <a:srgbClr val="CC0000"/>
              </a:solidFill>
            </a:endParaRPr>
          </a:p>
          <a:p>
            <a:r>
              <a:rPr lang="ru-RU" b="1" i="1" dirty="0" smtClean="0">
                <a:solidFill>
                  <a:srgbClr val="CC0000"/>
                </a:solidFill>
              </a:rPr>
              <a:t>4.   Поместите руки под головой куклы, перевяжите куклу в поясе.</a:t>
            </a:r>
          </a:p>
          <a:p>
            <a:endParaRPr lang="ru-RU" b="1" i="1" dirty="0" smtClean="0">
              <a:solidFill>
                <a:srgbClr val="CC0000"/>
              </a:solidFill>
            </a:endParaRPr>
          </a:p>
          <a:p>
            <a:r>
              <a:rPr lang="ru-RU" b="1" i="1" dirty="0" smtClean="0">
                <a:solidFill>
                  <a:srgbClr val="CC0000"/>
                </a:solidFill>
              </a:rPr>
              <a:t>5.   Сделайте из ниток </a:t>
            </a:r>
            <a:r>
              <a:rPr lang="ru-RU" b="1" i="1" dirty="0" err="1" smtClean="0">
                <a:solidFill>
                  <a:srgbClr val="CC0000"/>
                </a:solidFill>
              </a:rPr>
              <a:t>обереговый</a:t>
            </a:r>
            <a:r>
              <a:rPr lang="ru-RU" b="1" i="1" dirty="0" smtClean="0">
                <a:solidFill>
                  <a:srgbClr val="CC0000"/>
                </a:solidFill>
              </a:rPr>
              <a:t> крест на груди.</a:t>
            </a:r>
          </a:p>
          <a:p>
            <a:endParaRPr lang="ru-RU" b="1" i="1" dirty="0" smtClean="0">
              <a:solidFill>
                <a:srgbClr val="CC0000"/>
              </a:solidFill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ru-RU" b="1" i="1" dirty="0" smtClean="0">
                <a:solidFill>
                  <a:srgbClr val="CC0000"/>
                </a:solidFill>
              </a:rPr>
              <a:t>Нарядите куклу.</a:t>
            </a:r>
            <a:endParaRPr lang="ru-RU" b="1" i="1" dirty="0">
              <a:solidFill>
                <a:srgbClr val="CC0000"/>
              </a:solidFill>
            </a:endParaRPr>
          </a:p>
        </p:txBody>
      </p:sp>
      <p:grpSp>
        <p:nvGrpSpPr>
          <p:cNvPr id="6" name="Группа 16"/>
          <p:cNvGrpSpPr/>
          <p:nvPr/>
        </p:nvGrpSpPr>
        <p:grpSpPr>
          <a:xfrm rot="16200000">
            <a:off x="-820755" y="2178053"/>
            <a:ext cx="2928958" cy="1287448"/>
            <a:chOff x="4082487" y="0"/>
            <a:chExt cx="1410239" cy="1287448"/>
          </a:xfrm>
        </p:grpSpPr>
        <p:pic>
          <p:nvPicPr>
            <p:cNvPr id="18" name="Рисунок 17" descr="http://www.rukukla.ru/image/rukuklapic/822ce1f7c4bf.jpg"/>
            <p:cNvPicPr/>
            <p:nvPr/>
          </p:nvPicPr>
          <p:blipFill>
            <a:blip r:embed="rId2"/>
            <a:srcRect l="10807" t="7916" r="67245" b="57553"/>
            <a:stretch>
              <a:fillRect/>
            </a:stretch>
          </p:blipFill>
          <p:spPr bwMode="auto">
            <a:xfrm>
              <a:off x="4082487" y="0"/>
              <a:ext cx="1410239" cy="1285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4143372" y="1285860"/>
              <a:ext cx="1214446" cy="1588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Рисунок 23" descr="http://www.rukukla.ru/image/rukuklapic/822ce1f7c4bf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08" t="53958" r="55468"/>
          <a:stretch>
            <a:fillRect/>
          </a:stretch>
        </p:blipFill>
        <p:spPr bwMode="auto">
          <a:xfrm>
            <a:off x="1714480" y="0"/>
            <a:ext cx="1214446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rukukla.ru/image/rukuklapic/822ce1f7c4bf.jpg"/>
          <p:cNvPicPr/>
          <p:nvPr/>
        </p:nvPicPr>
        <p:blipFill>
          <a:blip r:embed="rId2"/>
          <a:srcRect l="49219" t="1979" r="26042" b="40842"/>
          <a:stretch>
            <a:fillRect/>
          </a:stretch>
        </p:blipFill>
        <p:spPr bwMode="auto">
          <a:xfrm>
            <a:off x="0" y="4214818"/>
            <a:ext cx="1628771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://www.rukukla.ru/image/rukuklapic/822ce1f7c4bf.jpg"/>
          <p:cNvPicPr/>
          <p:nvPr/>
        </p:nvPicPr>
        <p:blipFill>
          <a:blip r:embed="rId2"/>
          <a:srcRect l="72656" t="42821"/>
          <a:stretch>
            <a:fillRect/>
          </a:stretch>
        </p:blipFill>
        <p:spPr bwMode="auto">
          <a:xfrm>
            <a:off x="1628771" y="4214818"/>
            <a:ext cx="1800221" cy="26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3571868" y="-24"/>
            <a:ext cx="44671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C0000"/>
                </a:solidFill>
              </a:rPr>
              <a:t>Порядок</a:t>
            </a:r>
            <a:r>
              <a:rPr lang="ru-RU" b="1" i="1" dirty="0" smtClean="0">
                <a:solidFill>
                  <a:srgbClr val="CC0000"/>
                </a:solidFill>
              </a:rPr>
              <a:t> </a:t>
            </a:r>
            <a:r>
              <a:rPr lang="ru-RU" sz="2800" b="1" i="1" dirty="0" smtClean="0">
                <a:solidFill>
                  <a:srgbClr val="CC0000"/>
                </a:solidFill>
              </a:rPr>
              <a:t>изготовления</a:t>
            </a:r>
            <a:r>
              <a:rPr lang="ru-RU" b="1" i="1" dirty="0" smtClean="0">
                <a:solidFill>
                  <a:srgbClr val="CC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1071546"/>
            <a:ext cx="42862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err="1" smtClean="0">
                <a:solidFill>
                  <a:srgbClr val="CC0000"/>
                </a:solidFill>
              </a:rPr>
              <a:t>Куватка</a:t>
            </a:r>
            <a:r>
              <a:rPr lang="ru-RU" b="1" i="1" dirty="0" smtClean="0">
                <a:solidFill>
                  <a:srgbClr val="CC0000"/>
                </a:solidFill>
              </a:rPr>
              <a:t> — игрушка, сделанная без шитья иголкой и без единой жесткой детали, она ни в каком случае не может повредить ребенку. А если над кроватью ребенка висит </a:t>
            </a:r>
            <a:r>
              <a:rPr lang="ru-RU" b="1" i="1" dirty="0" err="1" smtClean="0">
                <a:solidFill>
                  <a:srgbClr val="CC0000"/>
                </a:solidFill>
              </a:rPr>
              <a:t>Куватка</a:t>
            </a:r>
            <a:r>
              <a:rPr lang="ru-RU" b="1" i="1" dirty="0" smtClean="0">
                <a:solidFill>
                  <a:srgbClr val="CC0000"/>
                </a:solidFill>
              </a:rPr>
              <a:t>, то она отгоняет злую силу от младенца. Эти игрушки были небольшого размера и разных цветов, что развивало зрение ребенка. Верили, что кукла охраняет детский сон и оберегает ребенка, поэтому она всегда рядом с ним и в играх, и во сне.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14290"/>
            <a:ext cx="2625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C0000"/>
                </a:solidFill>
              </a:rPr>
              <a:t>КУКЛЫ «КУВАТКИ»</a:t>
            </a:r>
            <a:endParaRPr lang="ru-RU" sz="2000" b="1" i="1" dirty="0">
              <a:solidFill>
                <a:srgbClr val="CC0000"/>
              </a:solidFill>
            </a:endParaRPr>
          </a:p>
        </p:txBody>
      </p:sp>
      <p:pic>
        <p:nvPicPr>
          <p:cNvPr id="5" name="Picture 3" descr="колыбе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021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7290" y="0"/>
            <a:ext cx="2286016" cy="2649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уклы005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236" r="5227" b="19959"/>
          <a:stretch>
            <a:fillRect/>
          </a:stretch>
        </p:blipFill>
        <p:spPr>
          <a:xfrm>
            <a:off x="0" y="571480"/>
            <a:ext cx="2857520" cy="1357322"/>
          </a:xfrm>
          <a:prstGeom prst="rect">
            <a:avLst/>
          </a:prstGeom>
          <a:noFill/>
        </p:spPr>
      </p:pic>
      <p:pic>
        <p:nvPicPr>
          <p:cNvPr id="3" name="Picture 4" descr="Куклы005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652" r="4000" b="2988"/>
          <a:stretch>
            <a:fillRect/>
          </a:stretch>
        </p:blipFill>
        <p:spPr>
          <a:xfrm>
            <a:off x="0" y="1857364"/>
            <a:ext cx="2857488" cy="78581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6248" y="500042"/>
            <a:ext cx="4572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 smtClean="0">
              <a:solidFill>
                <a:srgbClr val="CC0000"/>
              </a:solidFill>
            </a:endParaRPr>
          </a:p>
          <a:p>
            <a:r>
              <a:rPr lang="ru-RU" b="1" i="1" dirty="0" smtClean="0">
                <a:solidFill>
                  <a:srgbClr val="CC0000"/>
                </a:solidFill>
              </a:rPr>
              <a:t>1. Возьмите два прямоугольных лоскута яркой ткани. Размер их должен быть разным.</a:t>
            </a:r>
          </a:p>
          <a:p>
            <a:r>
              <a:rPr lang="ru-RU" b="1" i="1" dirty="0" smtClean="0">
                <a:solidFill>
                  <a:srgbClr val="CC0000"/>
                </a:solidFill>
              </a:rPr>
              <a:t> </a:t>
            </a:r>
          </a:p>
          <a:p>
            <a:r>
              <a:rPr lang="ru-RU" b="1" i="1" dirty="0" smtClean="0">
                <a:solidFill>
                  <a:srgbClr val="CC0000"/>
                </a:solidFill>
              </a:rPr>
              <a:t>2. Меньший лоскут скатайте жгутом и перевяжите нитками по краям   и   в   середине.   Это   руки куклы. </a:t>
            </a:r>
          </a:p>
          <a:p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142852"/>
            <a:ext cx="4438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C0000"/>
                </a:solidFill>
              </a:rPr>
              <a:t>Порядок изготовления</a:t>
            </a:r>
          </a:p>
        </p:txBody>
      </p:sp>
      <p:pic>
        <p:nvPicPr>
          <p:cNvPr id="6" name="Picture 3" descr="Куклы005в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933" t="5588" b="49705"/>
          <a:stretch>
            <a:fillRect/>
          </a:stretch>
        </p:blipFill>
        <p:spPr>
          <a:xfrm>
            <a:off x="0" y="3857628"/>
            <a:ext cx="2012937" cy="2286016"/>
          </a:xfrm>
          <a:prstGeom prst="rect">
            <a:avLst/>
          </a:prstGeom>
          <a:noFill/>
        </p:spPr>
      </p:pic>
      <p:pic>
        <p:nvPicPr>
          <p:cNvPr id="7" name="Picture 3" descr="Куклы005в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281" r="56504" b="2204"/>
          <a:stretch>
            <a:fillRect/>
          </a:stretch>
        </p:blipFill>
        <p:spPr>
          <a:xfrm>
            <a:off x="2000232" y="3857628"/>
            <a:ext cx="1891875" cy="2286016"/>
          </a:xfrm>
          <a:prstGeom prst="rect">
            <a:avLst/>
          </a:prstGeom>
          <a:noFill/>
        </p:spPr>
      </p:pic>
      <p:pic>
        <p:nvPicPr>
          <p:cNvPr id="8" name="Picture 3" descr="Куклы005в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543" r="54692" b="44706"/>
          <a:stretch>
            <a:fillRect/>
          </a:stretch>
        </p:blipFill>
        <p:spPr>
          <a:xfrm>
            <a:off x="1714480" y="2643182"/>
            <a:ext cx="1785950" cy="1214446"/>
          </a:xfrm>
          <a:prstGeom prst="rect">
            <a:avLst/>
          </a:prstGeom>
          <a:noFill/>
        </p:spPr>
      </p:pic>
      <p:pic>
        <p:nvPicPr>
          <p:cNvPr id="9" name="Picture 3" descr="Куклы005в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88" r="56504" b="70661"/>
          <a:stretch>
            <a:fillRect/>
          </a:stretch>
        </p:blipFill>
        <p:spPr>
          <a:xfrm>
            <a:off x="0" y="2643182"/>
            <a:ext cx="1714512" cy="121444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14810" y="321468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CC0000"/>
                </a:solidFill>
              </a:rPr>
              <a:t>3. Большой лоскут посредине перекрутите жгутом.</a:t>
            </a:r>
          </a:p>
          <a:p>
            <a:endParaRPr lang="ru-RU" b="1" i="1" dirty="0" smtClean="0">
              <a:solidFill>
                <a:srgbClr val="CC0000"/>
              </a:solidFill>
            </a:endParaRPr>
          </a:p>
          <a:p>
            <a:r>
              <a:rPr lang="ru-RU" b="1" i="1" dirty="0" smtClean="0">
                <a:solidFill>
                  <a:srgbClr val="CC0000"/>
                </a:solidFill>
              </a:rPr>
              <a:t>4. Перевяжите ткань ниткой, чтобы жгутик образовывал петельку. Это будет голова куклы.</a:t>
            </a:r>
          </a:p>
          <a:p>
            <a:endParaRPr lang="ru-RU" b="1" i="1" dirty="0" smtClean="0">
              <a:solidFill>
                <a:srgbClr val="CC0000"/>
              </a:solidFill>
            </a:endParaRPr>
          </a:p>
          <a:p>
            <a:r>
              <a:rPr lang="ru-RU" b="1" i="1" dirty="0" smtClean="0">
                <a:solidFill>
                  <a:srgbClr val="CC0000"/>
                </a:solidFill>
              </a:rPr>
              <a:t>5. Поместите руки под головой куклы, перевяжите куклу в поясе, В голову-петельку проденьте нитку для подвешивания.</a:t>
            </a:r>
            <a:endParaRPr lang="ru-RU" b="1" i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35965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www.talantik.ru/about/01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0"/>
            <a:ext cx="1928826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14546" y="2714620"/>
            <a:ext cx="18573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Кукла - </a:t>
            </a:r>
            <a:r>
              <a:rPr lang="ru-RU" sz="1400" b="1" i="1" dirty="0" err="1" smtClean="0">
                <a:solidFill>
                  <a:srgbClr val="FF0000"/>
                </a:solidFill>
              </a:rPr>
              <a:t>московка</a:t>
            </a:r>
            <a:r>
              <a:rPr lang="ru-RU" sz="1400" b="1" i="1" dirty="0" smtClean="0">
                <a:solidFill>
                  <a:srgbClr val="FF0000"/>
                </a:solidFill>
              </a:rPr>
              <a:t>. </a:t>
            </a:r>
            <a:r>
              <a:rPr lang="ru-RU" sz="1200" b="1" i="1" dirty="0" smtClean="0">
                <a:solidFill>
                  <a:srgbClr val="FF0000"/>
                </a:solidFill>
              </a:rPr>
              <a:t>Эта кукла – символ материнской заботы и любви. Каждая  мать заботится о своих детях, сколько бы их не было.</a:t>
            </a:r>
            <a:endParaRPr lang="ru-RU" sz="1200" b="1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714620"/>
            <a:ext cx="207167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err="1" smtClean="0">
                <a:solidFill>
                  <a:srgbClr val="FF0000"/>
                </a:solidFill>
              </a:rPr>
              <a:t>Берегиня</a:t>
            </a:r>
            <a:r>
              <a:rPr lang="ru-RU" sz="1400" b="1" i="1" dirty="0" smtClean="0">
                <a:solidFill>
                  <a:srgbClr val="FF0000"/>
                </a:solidFill>
              </a:rPr>
              <a:t> дома.  </a:t>
            </a:r>
          </a:p>
          <a:p>
            <a:r>
              <a:rPr lang="ru-RU" sz="1200" b="1" i="1" dirty="0" smtClean="0">
                <a:solidFill>
                  <a:srgbClr val="FF0000"/>
                </a:solidFill>
              </a:rPr>
              <a:t>Вешалась над входом, выше головы, так, чтобы она могла видеть входящих в дом, народ считал, что она оберегает от плохого глаза и злых людей. </a:t>
            </a:r>
            <a:endParaRPr lang="ru-RU" sz="1200" b="1" i="1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65" t="5262" r="9399" b="7895"/>
          <a:stretch>
            <a:fillRect/>
          </a:stretch>
        </p:blipFill>
        <p:spPr bwMode="auto">
          <a:xfrm>
            <a:off x="6643670" y="0"/>
            <a:ext cx="250033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6643670" y="2714620"/>
            <a:ext cx="250033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FF0000"/>
                </a:solidFill>
              </a:rPr>
              <a:t>Кубышка-Травница.</a:t>
            </a:r>
          </a:p>
          <a:p>
            <a:r>
              <a:rPr lang="ru-RU" sz="1200" b="1" i="1" dirty="0" smtClean="0">
                <a:solidFill>
                  <a:srgbClr val="FF0000"/>
                </a:solidFill>
              </a:rPr>
              <a:t>Следит за тем, чтобы болезнь не проникла в дом. От нее исходит теплота, как от заботливой хозяйки. Она и защитница от злых духов болезни, и добрая </a:t>
            </a:r>
            <a:r>
              <a:rPr lang="ru-RU" sz="1200" b="1" i="1" dirty="0" err="1" smtClean="0">
                <a:solidFill>
                  <a:srgbClr val="FF0000"/>
                </a:solidFill>
              </a:rPr>
              <a:t>утешница</a:t>
            </a:r>
            <a:r>
              <a:rPr lang="ru-RU" sz="1200" b="1" i="1" dirty="0" smtClean="0">
                <a:solidFill>
                  <a:srgbClr val="FF0000"/>
                </a:solidFill>
              </a:rPr>
              <a:t>.  Ее подвешивали в доме над колыбелью ребенка. Куклу давали играть детям. Еще её ставили около кровати больному.</a:t>
            </a:r>
            <a:endParaRPr lang="ru-RU" sz="1200" b="1" i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3076" y="5842337"/>
            <a:ext cx="70009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 err="1" smtClean="0">
                <a:solidFill>
                  <a:srgbClr val="FF0000"/>
                </a:solidFill>
              </a:rPr>
              <a:t>Зернушка</a:t>
            </a:r>
            <a:r>
              <a:rPr lang="ru-RU" sz="1200" b="1" i="1" dirty="0" smtClean="0">
                <a:solidFill>
                  <a:srgbClr val="FF0000"/>
                </a:solidFill>
              </a:rPr>
              <a:t> (</a:t>
            </a:r>
            <a:r>
              <a:rPr lang="ru-RU" sz="1200" b="1" i="1" dirty="0" err="1" smtClean="0">
                <a:solidFill>
                  <a:srgbClr val="FF0000"/>
                </a:solidFill>
              </a:rPr>
              <a:t>Зерновушка</a:t>
            </a:r>
            <a:r>
              <a:rPr lang="ru-RU" sz="1200" b="1" i="1" dirty="0" smtClean="0">
                <a:solidFill>
                  <a:srgbClr val="FF0000"/>
                </a:solidFill>
              </a:rPr>
              <a:t>, </a:t>
            </a:r>
            <a:r>
              <a:rPr lang="ru-RU" sz="1200" b="1" i="1" dirty="0" err="1" smtClean="0">
                <a:solidFill>
                  <a:srgbClr val="FF0000"/>
                </a:solidFill>
              </a:rPr>
              <a:t>Крупеничка</a:t>
            </a:r>
            <a:r>
              <a:rPr lang="ru-RU" sz="1200" b="1" i="1" dirty="0" smtClean="0">
                <a:solidFill>
                  <a:srgbClr val="FF0000"/>
                </a:solidFill>
              </a:rPr>
              <a:t>) — кукла, которая символизировала достаток в доме и благополучие, была своего рода оберегом семьи. </a:t>
            </a:r>
          </a:p>
          <a:p>
            <a:pPr algn="just"/>
            <a:r>
              <a:rPr lang="ru-RU" sz="1200" b="1" i="1" dirty="0" smtClean="0">
                <a:solidFill>
                  <a:srgbClr val="FF0000"/>
                </a:solidFill>
              </a:rPr>
              <a:t>Делали эту куклу после сбора урожая. В основе этой куклы - мешочек, наполненный зерном. </a:t>
            </a:r>
          </a:p>
          <a:p>
            <a:r>
              <a:rPr lang="ru-RU" sz="1200" b="1" i="1" dirty="0" smtClean="0">
                <a:solidFill>
                  <a:srgbClr val="FF0000"/>
                </a:solidFill>
              </a:rPr>
              <a:t>Также эту куклу могла делать женщина, чтобы у неё были дети. </a:t>
            </a:r>
            <a:endParaRPr lang="ru-RU" sz="1200" b="1" i="1" dirty="0">
              <a:solidFill>
                <a:srgbClr val="FF0000"/>
              </a:solidFill>
            </a:endParaRPr>
          </a:p>
        </p:txBody>
      </p:sp>
      <p:pic>
        <p:nvPicPr>
          <p:cNvPr id="16" name="Рисунок 15" descr="http://www.talantik.ru/about/006.jpg"/>
          <p:cNvPicPr/>
          <p:nvPr/>
        </p:nvPicPr>
        <p:blipFill>
          <a:blip r:embed="rId5"/>
          <a:srcRect t="4495" b="5617"/>
          <a:stretch>
            <a:fillRect/>
          </a:stretch>
        </p:blipFill>
        <p:spPr bwMode="auto">
          <a:xfrm>
            <a:off x="0" y="4500570"/>
            <a:ext cx="207167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555"/>
          <a:stretch>
            <a:fillRect/>
          </a:stretch>
        </p:blipFill>
        <p:spPr bwMode="auto">
          <a:xfrm>
            <a:off x="4357686" y="0"/>
            <a:ext cx="207170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214810" y="2714620"/>
            <a:ext cx="235745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FF0000"/>
                </a:solidFill>
              </a:rPr>
              <a:t>Кукла Бессонница. </a:t>
            </a:r>
          </a:p>
          <a:p>
            <a:r>
              <a:rPr lang="ru-RU" sz="1200" b="1" i="1" dirty="0" smtClean="0">
                <a:solidFill>
                  <a:srgbClr val="FF0000"/>
                </a:solidFill>
              </a:rPr>
              <a:t>Защитить ребенка от злых духов и успокоить в колыбели была способна кукла Бессонница. Простенькую куклу-оберег мать быстро скручивала из 2-х лоскутков и подкладывала в люльку ребенка, приговаривая при этом: «</a:t>
            </a:r>
            <a:r>
              <a:rPr lang="ru-RU" sz="1200" b="1" i="1" dirty="0" err="1" smtClean="0">
                <a:solidFill>
                  <a:srgbClr val="FF0000"/>
                </a:solidFill>
              </a:rPr>
              <a:t>Сонница-бессонница</a:t>
            </a:r>
            <a:r>
              <a:rPr lang="ru-RU" sz="1200" b="1" i="1" dirty="0" smtClean="0">
                <a:solidFill>
                  <a:srgbClr val="FF0000"/>
                </a:solidFill>
              </a:rPr>
              <a:t>, не играй моим дитятком, а играй этой куколкой!» Такая кукла оставалась в доме навсегда.</a:t>
            </a:r>
          </a:p>
          <a:p>
            <a:pPr algn="just"/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5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428868"/>
            <a:ext cx="321467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err="1" smtClean="0">
                <a:solidFill>
                  <a:srgbClr val="FF0000"/>
                </a:solidFill>
              </a:rPr>
              <a:t>Утешница</a:t>
            </a:r>
            <a:r>
              <a:rPr lang="ru-RU" sz="1400" b="1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1200" b="1" i="1" dirty="0" smtClean="0">
                <a:solidFill>
                  <a:srgbClr val="FF0000"/>
                </a:solidFill>
              </a:rPr>
              <a:t> Была самым сильным и верным средством от детских слез: </a:t>
            </a:r>
            <a:br>
              <a:rPr lang="ru-RU" sz="1200" b="1" i="1" dirty="0" smtClean="0">
                <a:solidFill>
                  <a:srgbClr val="FF0000"/>
                </a:solidFill>
              </a:rPr>
            </a:br>
            <a:r>
              <a:rPr lang="ru-RU" sz="1200" b="1" i="1" dirty="0" smtClean="0">
                <a:solidFill>
                  <a:srgbClr val="FF0000"/>
                </a:solidFill>
              </a:rPr>
              <a:t>       "...  До поры до времени куколку прятали, и когда ребенок начинал плакать так, что его трудно было успокоить, ее доставали… Изумленное дитя в миг забывало про слезы и капризы. </a:t>
            </a:r>
            <a:br>
              <a:rPr lang="ru-RU" sz="1200" b="1" i="1" dirty="0" smtClean="0">
                <a:solidFill>
                  <a:srgbClr val="FF0000"/>
                </a:solidFill>
              </a:rPr>
            </a:br>
            <a:r>
              <a:rPr lang="ru-RU" sz="1200" b="1" i="1" dirty="0" smtClean="0">
                <a:solidFill>
                  <a:srgbClr val="FF0000"/>
                </a:solidFill>
              </a:rPr>
              <a:t>    Кукла была хороша: высокая, статная, богато наряженная, с сережками и украшениями из малюсеньких конфет…Восхищению ребенка не было предела… </a:t>
            </a:r>
            <a:br>
              <a:rPr lang="ru-RU" sz="1200" b="1" i="1" dirty="0" smtClean="0">
                <a:solidFill>
                  <a:srgbClr val="FF0000"/>
                </a:solidFill>
              </a:rPr>
            </a:br>
            <a:r>
              <a:rPr lang="ru-RU" sz="1200" b="1" i="1" dirty="0" smtClean="0">
                <a:solidFill>
                  <a:srgbClr val="FF0000"/>
                </a:solidFill>
              </a:rPr>
              <a:t>    Родители угощали его конфетами, а фантики на кукле оставляли (в них позже снова заворачивали конфеты). Незаметно </a:t>
            </a:r>
            <a:r>
              <a:rPr lang="ru-RU" sz="1200" b="1" i="1" dirty="0" err="1" smtClean="0">
                <a:solidFill>
                  <a:srgbClr val="FF0000"/>
                </a:solidFill>
              </a:rPr>
              <a:t>Утешницу</a:t>
            </a:r>
            <a:r>
              <a:rPr lang="ru-RU" sz="1200" b="1" i="1" dirty="0" smtClean="0">
                <a:solidFill>
                  <a:srgbClr val="FF0000"/>
                </a:solidFill>
              </a:rPr>
              <a:t> прятали на прежнее место, чтобы ребенок забыл о ней. </a:t>
            </a:r>
            <a:br>
              <a:rPr lang="ru-RU" sz="1200" b="1" i="1" dirty="0" smtClean="0">
                <a:solidFill>
                  <a:srgbClr val="FF0000"/>
                </a:solidFill>
              </a:rPr>
            </a:br>
            <a:r>
              <a:rPr lang="ru-RU" sz="1200" b="1" i="1" dirty="0" smtClean="0">
                <a:solidFill>
                  <a:srgbClr val="FF0000"/>
                </a:solidFill>
              </a:rPr>
              <a:t>    При необходимости все действия повторялись…"  </a:t>
            </a:r>
            <a:endParaRPr lang="ru-RU" sz="1200" b="1" i="1" dirty="0">
              <a:solidFill>
                <a:srgbClr val="FF0000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0"/>
            <a:ext cx="155047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 descr="C:\Documents and Settings\Андрей-Белый\Мои документы\Мама\колокольчик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92" t="15179" r="11272"/>
          <a:stretch>
            <a:fillRect/>
          </a:stretch>
        </p:blipFill>
        <p:spPr bwMode="auto">
          <a:xfrm>
            <a:off x="3214678" y="0"/>
            <a:ext cx="2940206" cy="2428844"/>
          </a:xfrm>
          <a:prstGeom prst="rect">
            <a:avLst/>
          </a:prstGeom>
          <a:noFill/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286116" y="2428868"/>
            <a:ext cx="2714644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Колокольчик.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 куколки три юбки. У человека тоже три царства. Медное, серебряное, золотое. И счастье складывается тоже из трех частей. Если телу хорошо, душе радостно, дух спокоен, то человек вполне счастлив.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Эта куколка - веселая, задорная, приносит в дом радость и веселье. Это оберег хорошего настроения.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Даря Колокольчик, человек желает своему другу получать только хорошие известия и поддерживает в нем радостное и веселое настроение. 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286512" y="-1"/>
            <a:ext cx="1785950" cy="4643447"/>
            <a:chOff x="6286512" y="-1"/>
            <a:chExt cx="1785950" cy="464344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86512" y="-1"/>
              <a:ext cx="1785950" cy="2381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86512" y="2357430"/>
              <a:ext cx="1785950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Прямоугольник 7"/>
          <p:cNvSpPr/>
          <p:nvPr/>
        </p:nvSpPr>
        <p:spPr>
          <a:xfrm>
            <a:off x="6215074" y="4714884"/>
            <a:ext cx="250033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</a:rPr>
              <a:t>День и ночь.</a:t>
            </a:r>
          </a:p>
          <a:p>
            <a:r>
              <a:rPr lang="ru-RU" sz="1400" b="1" i="1" dirty="0" smtClean="0">
                <a:solidFill>
                  <a:srgbClr val="FF0000"/>
                </a:solidFill>
              </a:rPr>
              <a:t>Куклы-обереги жилища. Берегут порядок в доме. Днём куклу поворачивали на светлую сторону.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647" y="142852"/>
            <a:ext cx="8968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err="1" smtClean="0">
                <a:solidFill>
                  <a:srgbClr val="FF0000"/>
                </a:solidFill>
              </a:rPr>
              <a:t>Богучарский</a:t>
            </a:r>
            <a:r>
              <a:rPr lang="ru-RU" sz="2000" b="1" i="1" dirty="0" smtClean="0">
                <a:solidFill>
                  <a:srgbClr val="FF0000"/>
                </a:solidFill>
              </a:rPr>
              <a:t> частный музей русского народного костюма и кукол.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571480"/>
            <a:ext cx="32147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CC0000"/>
                </a:solidFill>
              </a:rPr>
              <a:t>Достопримечательностью города с 1993 года стал частный музей </a:t>
            </a:r>
            <a:r>
              <a:rPr lang="ru-RU" sz="1400" b="1" i="1" dirty="0" smtClean="0">
                <a:solidFill>
                  <a:srgbClr val="FF0000"/>
                </a:solidFill>
              </a:rPr>
              <a:t>русского народного костюма и кукол, принадлежащий сестрам Горбачевой Валентине Яковлевне, Ткачевой Зое Яковлевне и Сысоевой Галине Яковлевне.</a:t>
            </a:r>
            <a:endParaRPr lang="ru-RU" sz="1400" dirty="0"/>
          </a:p>
        </p:txBody>
      </p:sp>
      <p:pic>
        <p:nvPicPr>
          <p:cNvPr id="1026" name="Picture 2" descr="E:\Documents and Settings\Андрей-Белый\Рабочий стол\Для Саши\сканирование документов\Image0007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500042"/>
            <a:ext cx="3567062" cy="2349156"/>
          </a:xfrm>
          <a:prstGeom prst="rect">
            <a:avLst/>
          </a:prstGeom>
          <a:noFill/>
        </p:spPr>
      </p:pic>
      <p:pic>
        <p:nvPicPr>
          <p:cNvPr id="8" name="Picture 3" descr="E:\Documents and Settings\Андрей-Белый\Рабочий стол\Для Саши\сканирование документов\Image0008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4760" y="2941173"/>
            <a:ext cx="6273297" cy="377397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2844" y="3143248"/>
            <a:ext cx="20002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CC0000"/>
                </a:solidFill>
              </a:rPr>
              <a:t>Выставка тряпичных кукол ручной работы, изготовленных из современных </a:t>
            </a:r>
            <a:r>
              <a:rPr lang="ru-RU" sz="1400" b="1" i="1" dirty="0" err="1" smtClean="0">
                <a:solidFill>
                  <a:srgbClr val="CC0000"/>
                </a:solidFill>
              </a:rPr>
              <a:t>иатериалов</a:t>
            </a:r>
            <a:r>
              <a:rPr lang="ru-RU" sz="1400" b="1" i="1" dirty="0" smtClean="0">
                <a:solidFill>
                  <a:srgbClr val="CC0000"/>
                </a:solidFill>
              </a:rPr>
              <a:t> по образцам старинной одежды различных районов Воронежской, Белгородской областей. Здесь есть куклы из соломы, лыка, травы, куклы-малютки, обереги.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ocuments and Settings\Андрей-Белый\Рабочий стол\Для Саши\сканирование документов\Копия Image0008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859682" cy="2643182"/>
          </a:xfrm>
          <a:prstGeom prst="rect">
            <a:avLst/>
          </a:prstGeom>
          <a:noFill/>
        </p:spPr>
      </p:pic>
      <p:pic>
        <p:nvPicPr>
          <p:cNvPr id="3" name="Picture 4" descr="Тряпичные куклы богуч"/>
          <p:cNvPicPr>
            <a:picLocks noChangeAspect="1" noChangeArrowheads="1"/>
          </p:cNvPicPr>
          <p:nvPr/>
        </p:nvPicPr>
        <p:blipFill>
          <a:blip r:embed="rId3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49" t="4866" r="6843" b="7532"/>
          <a:stretch>
            <a:fillRect/>
          </a:stretch>
        </p:blipFill>
        <p:spPr bwMode="auto">
          <a:xfrm>
            <a:off x="5766601" y="0"/>
            <a:ext cx="3377399" cy="2643182"/>
          </a:xfrm>
          <a:prstGeom prst="rect">
            <a:avLst/>
          </a:prstGeom>
          <a:noFill/>
        </p:spPr>
      </p:pic>
      <p:pic>
        <p:nvPicPr>
          <p:cNvPr id="2051" name="Picture 3" descr="E:\Documents and Settings\Андрей-Белый\Рабочий стол\Для Саши\сканирование документов\Image0009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15"/>
          <a:stretch>
            <a:fillRect/>
          </a:stretch>
        </p:blipFill>
        <p:spPr bwMode="auto">
          <a:xfrm>
            <a:off x="3857620" y="0"/>
            <a:ext cx="1980085" cy="2643182"/>
          </a:xfrm>
          <a:prstGeom prst="rect">
            <a:avLst/>
          </a:prstGeom>
          <a:noFill/>
        </p:spPr>
      </p:pic>
      <p:pic>
        <p:nvPicPr>
          <p:cNvPr id="2053" name="Picture 5" descr="E:\Documents and Settings\Андрей-Белый\Рабочий стол\Для Саши\сканирование документов\Image0011.bm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0616" y="2643182"/>
            <a:ext cx="3133384" cy="4214818"/>
          </a:xfrm>
          <a:prstGeom prst="rect">
            <a:avLst/>
          </a:prstGeom>
          <a:noFill/>
        </p:spPr>
      </p:pic>
      <p:pic>
        <p:nvPicPr>
          <p:cNvPr id="2054" name="Picture 6" descr="E:\Documents and Settings\Андрей-Белый\Рабочий стол\Для Саши\сканирование документов\Копия Копия Image0014.BMP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90793"/>
            <a:ext cx="2643174" cy="4167207"/>
          </a:xfrm>
          <a:prstGeom prst="rect">
            <a:avLst/>
          </a:prstGeom>
          <a:noFill/>
        </p:spPr>
      </p:pic>
      <p:pic>
        <p:nvPicPr>
          <p:cNvPr id="2055" name="Picture 7" descr="E:\Documents and Settings\Андрей-Белый\Рабочий стол\Для Саши\сканирование документов\Image0014.bmp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3272" cy="2767171"/>
          </a:xfrm>
          <a:prstGeom prst="rect">
            <a:avLst/>
          </a:prstGeom>
          <a:noFill/>
        </p:spPr>
      </p:pic>
      <p:pic>
        <p:nvPicPr>
          <p:cNvPr id="2058" name="Picture 10" descr="E:\Documents and Settings\Андрей-Белый\Рабочий стол\Для Саши\сканирование документов\Image0012.bmp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82" y="2619441"/>
            <a:ext cx="3071802" cy="4238559"/>
          </a:xfrm>
          <a:prstGeom prst="rect">
            <a:avLst/>
          </a:prstGeom>
          <a:noFill/>
        </p:spPr>
      </p:pic>
      <p:pic>
        <p:nvPicPr>
          <p:cNvPr id="2059" name="Picture 11" descr="E:\Documents and Settings\Андрей-Белый\Рабочий стол\Для Саши\сканирование документов\Image0015.bmp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642918"/>
            <a:ext cx="3429024" cy="5932576"/>
          </a:xfrm>
          <a:prstGeom prst="rect">
            <a:avLst/>
          </a:prstGeom>
          <a:noFill/>
        </p:spPr>
      </p:pic>
      <p:pic>
        <p:nvPicPr>
          <p:cNvPr id="2057" name="Picture 9" descr="E:\Documents and Settings\Андрей-Белый\Рабочий стол\Для Саши\сканирование документов\Image0013.bmp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72" y="1571612"/>
            <a:ext cx="2428860" cy="3672148"/>
          </a:xfrm>
          <a:prstGeom prst="rect">
            <a:avLst/>
          </a:prstGeom>
          <a:noFill/>
        </p:spPr>
      </p:pic>
      <p:pic>
        <p:nvPicPr>
          <p:cNvPr id="2052" name="Picture 4" descr="E:\Documents and Settings\Андрей-Белый\Рабочий стол\Для Саши\сканирование документов\Image0010.bmp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93605"/>
            <a:ext cx="3143240" cy="3778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K:\Other files\SP_A0073.jpg"/>
          <p:cNvPicPr>
            <a:picLocks noChangeAspect="1" noChangeArrowheads="1"/>
          </p:cNvPicPr>
          <p:nvPr/>
        </p:nvPicPr>
        <p:blipFill>
          <a:blip r:embed="rId2"/>
          <a:srcRect t="20117" b="7812"/>
          <a:stretch>
            <a:fillRect/>
          </a:stretch>
        </p:blipFill>
        <p:spPr bwMode="auto">
          <a:xfrm>
            <a:off x="6786578" y="142852"/>
            <a:ext cx="2357422" cy="2265352"/>
          </a:xfrm>
          <a:prstGeom prst="rect">
            <a:avLst/>
          </a:prstGeom>
          <a:noFill/>
        </p:spPr>
      </p:pic>
      <p:pic>
        <p:nvPicPr>
          <p:cNvPr id="1026" name="Picture 2" descr="K:\Other files\SP_A0057.jpg"/>
          <p:cNvPicPr>
            <a:picLocks noChangeAspect="1" noChangeArrowheads="1"/>
          </p:cNvPicPr>
          <p:nvPr/>
        </p:nvPicPr>
        <p:blipFill>
          <a:blip r:embed="rId3"/>
          <a:srcRect l="31250" t="27148" r="21875" b="14844"/>
          <a:stretch>
            <a:fillRect/>
          </a:stretch>
        </p:blipFill>
        <p:spPr bwMode="auto">
          <a:xfrm>
            <a:off x="5331841" y="500042"/>
            <a:ext cx="1168985" cy="1928826"/>
          </a:xfrm>
          <a:prstGeom prst="rect">
            <a:avLst/>
          </a:prstGeom>
          <a:noFill/>
        </p:spPr>
      </p:pic>
      <p:pic>
        <p:nvPicPr>
          <p:cNvPr id="1027" name="Picture 3" descr="K:\Other files\SP_A0058.jpg"/>
          <p:cNvPicPr>
            <a:picLocks noChangeAspect="1" noChangeArrowheads="1"/>
          </p:cNvPicPr>
          <p:nvPr/>
        </p:nvPicPr>
        <p:blipFill>
          <a:blip r:embed="rId4"/>
          <a:srcRect l="5468" t="37695" r="19531" b="18359"/>
          <a:stretch>
            <a:fillRect/>
          </a:stretch>
        </p:blipFill>
        <p:spPr bwMode="auto">
          <a:xfrm>
            <a:off x="2786050" y="500042"/>
            <a:ext cx="2286016" cy="1928826"/>
          </a:xfrm>
          <a:prstGeom prst="rect">
            <a:avLst/>
          </a:prstGeom>
          <a:noFill/>
        </p:spPr>
      </p:pic>
      <p:pic>
        <p:nvPicPr>
          <p:cNvPr id="1031" name="Picture 7" descr="K:\Other files\SP_A006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0" t="11328" r="21875" b="8984"/>
          <a:stretch>
            <a:fillRect/>
          </a:stretch>
        </p:blipFill>
        <p:spPr bwMode="auto">
          <a:xfrm>
            <a:off x="0" y="2928934"/>
            <a:ext cx="1857356" cy="3571876"/>
          </a:xfrm>
          <a:prstGeom prst="rect">
            <a:avLst/>
          </a:prstGeom>
          <a:noFill/>
        </p:spPr>
      </p:pic>
      <p:pic>
        <p:nvPicPr>
          <p:cNvPr id="1030" name="Picture 6" descr="K:\Other files\SP_A006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87" t="5468" r="15625"/>
          <a:stretch>
            <a:fillRect/>
          </a:stretch>
        </p:blipFill>
        <p:spPr bwMode="auto">
          <a:xfrm>
            <a:off x="2071671" y="2928934"/>
            <a:ext cx="2000263" cy="3571876"/>
          </a:xfrm>
          <a:prstGeom prst="rect">
            <a:avLst/>
          </a:prstGeom>
          <a:noFill/>
        </p:spPr>
      </p:pic>
      <p:pic>
        <p:nvPicPr>
          <p:cNvPr id="1034" name="Picture 10" descr="K:\Other files\SP_A0076.jpg"/>
          <p:cNvPicPr>
            <a:picLocks noChangeAspect="1" noChangeArrowheads="1"/>
          </p:cNvPicPr>
          <p:nvPr/>
        </p:nvPicPr>
        <p:blipFill>
          <a:blip r:embed="rId7"/>
          <a:srcRect t="3516" b="6835"/>
          <a:stretch>
            <a:fillRect/>
          </a:stretch>
        </p:blipFill>
        <p:spPr bwMode="auto">
          <a:xfrm>
            <a:off x="4300749" y="2928934"/>
            <a:ext cx="2128639" cy="35445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00298" y="0"/>
            <a:ext cx="42669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Куклы воронежских  мастеров.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2500306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Колокольчик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57554" y="2500306"/>
            <a:ext cx="105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Ангелочек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29190" y="2500306"/>
            <a:ext cx="1846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Зайчик-на-пальчик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00892" y="2357430"/>
            <a:ext cx="2016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Вепсская,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кормилка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, </a:t>
            </a:r>
          </a:p>
          <a:p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рванка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6488668"/>
            <a:ext cx="1276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Подорожная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71670" y="6488668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Детская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Утешница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14876" y="6488668"/>
            <a:ext cx="1128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Утешница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86644" y="6488668"/>
            <a:ext cx="1103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Благодать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32" name="Picture 8" descr="K:\Other files\SP_A007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00" t="7812" r="7812" b="6640"/>
          <a:stretch>
            <a:fillRect/>
          </a:stretch>
        </p:blipFill>
        <p:spPr bwMode="auto">
          <a:xfrm>
            <a:off x="6648580" y="2928958"/>
            <a:ext cx="2495420" cy="3571876"/>
          </a:xfrm>
          <a:prstGeom prst="rect">
            <a:avLst/>
          </a:prstGeom>
          <a:noFill/>
        </p:spPr>
      </p:pic>
      <p:pic>
        <p:nvPicPr>
          <p:cNvPr id="1028" name="Picture 4" descr="K:\Other files\SP_A0059.jpg"/>
          <p:cNvPicPr>
            <a:picLocks noChangeAspect="1" noChangeArrowheads="1"/>
          </p:cNvPicPr>
          <p:nvPr/>
        </p:nvPicPr>
        <p:blipFill>
          <a:blip r:embed="rId9"/>
          <a:srcRect l="7812" t="46484" r="17187" b="6054"/>
          <a:stretch>
            <a:fillRect/>
          </a:stretch>
        </p:blipFill>
        <p:spPr bwMode="auto">
          <a:xfrm>
            <a:off x="0" y="285728"/>
            <a:ext cx="2540018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1333</TotalTime>
  <Words>1138</Words>
  <Application>Microsoft Office PowerPoint</Application>
  <PresentationFormat>Экран (4:3)</PresentationFormat>
  <Paragraphs>124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Ответь на вопросы.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Андрей-Белый</dc:creator>
  <cp:lastModifiedBy>Хозяин</cp:lastModifiedBy>
  <cp:revision>824</cp:revision>
  <dcterms:created xsi:type="dcterms:W3CDTF">2010-01-31T12:47:26Z</dcterms:created>
  <dcterms:modified xsi:type="dcterms:W3CDTF">2015-10-10T07:36:08Z</dcterms:modified>
</cp:coreProperties>
</file>