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69" r:id="rId2"/>
    <p:sldId id="270" r:id="rId3"/>
    <p:sldId id="271" r:id="rId4"/>
    <p:sldId id="274" r:id="rId5"/>
    <p:sldId id="275" r:id="rId6"/>
    <p:sldId id="27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1" autoAdjust="0"/>
    <p:restoredTop sz="94700" autoAdjust="0"/>
  </p:normalViewPr>
  <p:slideViewPr>
    <p:cSldViewPr>
      <p:cViewPr>
        <p:scale>
          <a:sx n="91" d="100"/>
          <a:sy n="91" d="100"/>
        </p:scale>
        <p:origin x="-121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2042-3159-4ABB-99F6-30D8D6D3B455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C7F1B5-2DEF-4F62-ABB8-C4FC4E5CB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2042-3159-4ABB-99F6-30D8D6D3B455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F1B5-2DEF-4F62-ABB8-C4FC4E5CB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2042-3159-4ABB-99F6-30D8D6D3B455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F1B5-2DEF-4F62-ABB8-C4FC4E5CB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2042-3159-4ABB-99F6-30D8D6D3B455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C7F1B5-2DEF-4F62-ABB8-C4FC4E5CB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2042-3159-4ABB-99F6-30D8D6D3B455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F1B5-2DEF-4F62-ABB8-C4FC4E5CB7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2042-3159-4ABB-99F6-30D8D6D3B455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F1B5-2DEF-4F62-ABB8-C4FC4E5CB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2042-3159-4ABB-99F6-30D8D6D3B455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DC7F1B5-2DEF-4F62-ABB8-C4FC4E5CB7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2042-3159-4ABB-99F6-30D8D6D3B455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F1B5-2DEF-4F62-ABB8-C4FC4E5CB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2042-3159-4ABB-99F6-30D8D6D3B455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F1B5-2DEF-4F62-ABB8-C4FC4E5CB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2042-3159-4ABB-99F6-30D8D6D3B455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F1B5-2DEF-4F62-ABB8-C4FC4E5CB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2042-3159-4ABB-99F6-30D8D6D3B455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F1B5-2DEF-4F62-ABB8-C4FC4E5CB7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512042-3159-4ABB-99F6-30D8D6D3B455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C7F1B5-2DEF-4F62-ABB8-C4FC4E5CB7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000240"/>
            <a:ext cx="21240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85918" y="285728"/>
            <a:ext cx="61104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+mn-lt"/>
                <a:ea typeface="+mn-ea"/>
                <a:cs typeface="Times New Roman"/>
              </a:rPr>
              <a:t>Обереговые</a:t>
            </a:r>
            <a:r>
              <a:rPr lang="ru-RU" sz="48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+mn-lt"/>
                <a:ea typeface="+mn-ea"/>
                <a:cs typeface="Times New Roman"/>
              </a:rPr>
              <a:t> куклы</a:t>
            </a:r>
            <a:endParaRPr lang="ru-RU" sz="4800" b="1" i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+mn-lt"/>
              <a:ea typeface="+mn-ea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1142984"/>
            <a:ext cx="242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+mn-lt"/>
                <a:ea typeface="+mn-ea"/>
                <a:cs typeface="Times New Roman"/>
              </a:rPr>
              <a:t>Зольная кукла</a:t>
            </a:r>
            <a:endParaRPr lang="ru-RU" sz="2400" b="1" i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+mn-lt"/>
              <a:ea typeface="+mn-ea"/>
              <a:cs typeface="Times New Roman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42844" y="1571612"/>
            <a:ext cx="671517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Это очень древняя кукла, хранительница домашнего очага. Единственная кукла, которая без головного убора, без волос. Голова делается из золы, а тело тряпичное. Еще она считается свадебной, потому что ее дарила мать своей дочери (невесте), передавая вместе с куклой силу родного огня. И невеста в дом к жениху уносила этот огонь и благословение своего рода, своих предков. Таким образом, на огненном уровне соединялись два рода. А так же ее делали при переезде в новый дом, чтобы забрать с собой не только домового, но и силу огня из очага. Делала женщина ее как оберег своему любимому, когда он отправлялся в дальний путь по делам или военные походы. Она силой родного огня оберегала его в пути.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Зольная кукла - мощный оберег, делается только для себя, и только для своих родных по крови людей. Зольная кукла - посредник между существующей жизнью и сгоревшей, отошедшей прошлое, символизирует преумножение рода, достаток, мудрость.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FF0000"/>
                </a:solidFill>
              </a:rPr>
              <a:t>Куклы из золы выполнялись Пелагеей Ильиничной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Щербининой</a:t>
            </a:r>
            <a:r>
              <a:rPr lang="ru-RU" sz="2000" b="1" i="1" dirty="0" smtClean="0">
                <a:solidFill>
                  <a:srgbClr val="FF0000"/>
                </a:solidFill>
              </a:rPr>
              <a:t> из села Шубное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Острогожского</a:t>
            </a:r>
            <a:r>
              <a:rPr lang="ru-RU" sz="2000" b="1" i="1" dirty="0" smtClean="0">
                <a:solidFill>
                  <a:srgbClr val="FF0000"/>
                </a:solidFill>
              </a:rPr>
              <a:t> района Воронежской области.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26628" name="Picture 4" descr="E:\Documents and Settings\Андрей-Белый\Рабочий стол\Для Саши\Image0007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0758" y="2071678"/>
            <a:ext cx="4793242" cy="3552069"/>
          </a:xfrm>
          <a:prstGeom prst="rect">
            <a:avLst/>
          </a:prstGeom>
          <a:noFill/>
        </p:spPr>
      </p:pic>
      <p:pic>
        <p:nvPicPr>
          <p:cNvPr id="26629" name="Picture 5" descr="E:\Documents and Settings\Андрей-Белый\Рабочий стол\Для Саши\Image0009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3" y="925444"/>
            <a:ext cx="4008818" cy="5648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Documents and Settings\Андрей-Белый\Рабочий стол\Для Саши\Image00010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0"/>
            <a:ext cx="6272039" cy="6858000"/>
          </a:xfrm>
          <a:prstGeom prst="rect">
            <a:avLst/>
          </a:prstGeom>
          <a:noFill/>
        </p:spPr>
      </p:pic>
      <p:pic>
        <p:nvPicPr>
          <p:cNvPr id="3" name="Picture 2" descr="E:\Documents and Settings\Андрей-Белый\Рабочий стол\Для Саши\Image0011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0"/>
            <a:ext cx="7529716" cy="6762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2857488" y="214290"/>
            <a:ext cx="6143668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CC0000"/>
                </a:solidFill>
              </a:rPr>
              <a:t>Пеленашки</a:t>
            </a:r>
            <a:r>
              <a:rPr lang="ru-RU" sz="2400" b="1" i="1" dirty="0">
                <a:solidFill>
                  <a:srgbClr val="CC0000"/>
                </a:solidFill>
              </a:rPr>
              <a:t>.</a:t>
            </a:r>
            <a:r>
              <a:rPr lang="ru-RU" i="1" dirty="0"/>
              <a:t> </a:t>
            </a:r>
          </a:p>
          <a:p>
            <a:r>
              <a:rPr lang="ru-RU" b="1" i="1" dirty="0" smtClean="0">
                <a:solidFill>
                  <a:srgbClr val="CC0000"/>
                </a:solidFill>
              </a:rPr>
              <a:t>В </a:t>
            </a:r>
            <a:r>
              <a:rPr lang="ru-RU" b="1" i="1" dirty="0">
                <a:solidFill>
                  <a:srgbClr val="CC0000"/>
                </a:solidFill>
              </a:rPr>
              <a:t>старину люди были лишены элементарной медицинской помощи. Рождение ребенка было опасным как для него самого, так и для матери. Чтобы обмануть нечистую силу, совершали многочисленные родильные обряды. </a:t>
            </a:r>
          </a:p>
          <a:p>
            <a:r>
              <a:rPr lang="ru-RU" b="1" i="1" dirty="0" smtClean="0">
                <a:solidFill>
                  <a:srgbClr val="CC0000"/>
                </a:solidFill>
              </a:rPr>
              <a:t>Сразу </a:t>
            </a:r>
            <a:r>
              <a:rPr lang="ru-RU" b="1" i="1" dirty="0">
                <a:solidFill>
                  <a:srgbClr val="CC0000"/>
                </a:solidFill>
              </a:rPr>
              <a:t>после рождения мальчиков заворачивали в нестиранные рубахи отцов, девочек — в поневы матери. Со старыми вещами старались передать младенцам часть жизненных сил родителей. Затем ребенка прятали в хлеву или в чулане. </a:t>
            </a:r>
          </a:p>
          <a:p>
            <a:r>
              <a:rPr lang="ru-RU" b="1" i="1" dirty="0" smtClean="0">
                <a:solidFill>
                  <a:srgbClr val="CC0000"/>
                </a:solidFill>
              </a:rPr>
              <a:t>А </a:t>
            </a:r>
            <a:r>
              <a:rPr lang="ru-RU" b="1" i="1" dirty="0">
                <a:solidFill>
                  <a:srgbClr val="CC0000"/>
                </a:solidFill>
              </a:rPr>
              <a:t>муж переодевался в платье жены и занимал ее место в постели. К стонущему мужу подкладывали спеленатую куклу. Считалось, что так можно отвести опасность от роженицы и новорожденного.</a:t>
            </a:r>
          </a:p>
          <a:p>
            <a:r>
              <a:rPr lang="ru-RU" b="1" i="1" dirty="0" smtClean="0">
                <a:solidFill>
                  <a:srgbClr val="CC0000"/>
                </a:solidFill>
              </a:rPr>
              <a:t>Чтобы </a:t>
            </a:r>
            <a:r>
              <a:rPr lang="ru-RU" b="1" i="1" dirty="0">
                <a:solidFill>
                  <a:srgbClr val="CC0000"/>
                </a:solidFill>
              </a:rPr>
              <a:t>сбить злых духов с толку, спеленатую куклу подкладывали к младенцу в колыбель, где она находилась до крещения ребенка. Куклу хранили в доме наравне с крестильной рубахой ребенка.</a:t>
            </a:r>
          </a:p>
        </p:txBody>
      </p:sp>
      <p:pic>
        <p:nvPicPr>
          <p:cNvPr id="84996" name="Picture 4" descr="i0338rp 6п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4FCFE"/>
              </a:clrFrom>
              <a:clrTo>
                <a:srgbClr val="F4FC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42910" y="214290"/>
            <a:ext cx="1741487" cy="2663825"/>
          </a:xfr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357562"/>
            <a:ext cx="2457582" cy="167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3" y="5143512"/>
            <a:ext cx="2481213" cy="157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3000372"/>
            <a:ext cx="2932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Технология изготовления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5315" t="10204" r="16294"/>
          <a:stretch>
            <a:fillRect/>
          </a:stretch>
        </p:blipFill>
        <p:spPr bwMode="auto">
          <a:xfrm>
            <a:off x="4786314" y="0"/>
            <a:ext cx="421481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44" y="948690"/>
            <a:ext cx="435771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srgbClr val="FF0000"/>
                </a:solidFill>
              </a:rPr>
              <a:t>В Воронежском крае существовало 9 лихорадок основных и их старшая сестра </a:t>
            </a:r>
            <a:r>
              <a:rPr lang="ru-RU" b="1" i="1" dirty="0" err="1">
                <a:solidFill>
                  <a:srgbClr val="FF0000"/>
                </a:solidFill>
              </a:rPr>
              <a:t>Кумаха</a:t>
            </a:r>
            <a:r>
              <a:rPr lang="ru-RU" b="1" i="1" dirty="0">
                <a:solidFill>
                  <a:srgbClr val="FF0000"/>
                </a:solidFill>
              </a:rPr>
              <a:t>. Она и </a:t>
            </a:r>
            <a:r>
              <a:rPr lang="ru-RU" b="1" i="1" dirty="0" smtClean="0">
                <a:solidFill>
                  <a:srgbClr val="FF0000"/>
                </a:solidFill>
              </a:rPr>
              <a:t>посылала эти нечистые силы мучить людей. Люди приглашали в дом к больному бабку-знахарку. Она брала одежду больного и изготовляла куклу, читая при этом заговор, называя каждую по именам, и обязательно последний завязанный узел должен совпасть с последним словом наговора. Вера в заговоры, вера в куклы помогала больным исцеляться, не болеть. </a:t>
            </a:r>
          </a:p>
          <a:p>
            <a:pPr lvl="0"/>
            <a:r>
              <a:rPr lang="ru-RU" b="1" i="1" dirty="0" smtClean="0">
                <a:solidFill>
                  <a:srgbClr val="FF0000"/>
                </a:solidFill>
              </a:rPr>
              <a:t>Во время эпидемии вязались куклы из старой одежды человека и вешались над дверью, чтобы болезнь не входила в дом, а вселялась в эту куклу и начинала ее мучить.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3626346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Лихорадки в своих названиях описывают те муки, которыми каждая из них терзает больного.</a:t>
            </a:r>
          </a:p>
          <a:p>
            <a:r>
              <a:rPr lang="ru-RU" sz="1400" b="1" i="1" dirty="0" smtClean="0">
                <a:solidFill>
                  <a:srgbClr val="FF0000"/>
                </a:solidFill>
              </a:rPr>
              <a:t>Вот эти названия: </a:t>
            </a:r>
          </a:p>
          <a:p>
            <a:r>
              <a:rPr lang="ru-RU" sz="1400" b="1" i="1" dirty="0" smtClean="0">
                <a:solidFill>
                  <a:srgbClr val="FF0000"/>
                </a:solidFill>
              </a:rPr>
              <a:t>1. Трясся (Трясавица) </a:t>
            </a:r>
            <a:br>
              <a:rPr lang="ru-RU" sz="1400" b="1" i="1" dirty="0" smtClean="0">
                <a:solidFill>
                  <a:srgbClr val="FF0000"/>
                </a:solidFill>
              </a:rPr>
            </a:br>
            <a:r>
              <a:rPr lang="ru-RU" sz="1400" b="1" i="1" dirty="0" smtClean="0">
                <a:solidFill>
                  <a:srgbClr val="FF0000"/>
                </a:solidFill>
              </a:rPr>
              <a:t>2. </a:t>
            </a:r>
            <a:r>
              <a:rPr lang="ru-RU" sz="1400" b="1" i="1" dirty="0" err="1" smtClean="0">
                <a:solidFill>
                  <a:srgbClr val="FF0000"/>
                </a:solidFill>
              </a:rPr>
              <a:t>Огнея</a:t>
            </a:r>
            <a:r>
              <a:rPr lang="ru-RU" sz="1400" b="1" i="1" dirty="0" smtClean="0">
                <a:solidFill>
                  <a:srgbClr val="FF0000"/>
                </a:solidFill>
              </a:rPr>
              <a:t>, или Огненная</a:t>
            </a:r>
            <a:br>
              <a:rPr lang="ru-RU" sz="1400" b="1" i="1" dirty="0" smtClean="0">
                <a:solidFill>
                  <a:srgbClr val="FF0000"/>
                </a:solidFill>
              </a:rPr>
            </a:br>
            <a:r>
              <a:rPr lang="ru-RU" sz="1400" b="1" i="1" dirty="0" smtClean="0">
                <a:solidFill>
                  <a:srgbClr val="FF0000"/>
                </a:solidFill>
              </a:rPr>
              <a:t>3. </a:t>
            </a:r>
            <a:r>
              <a:rPr lang="ru-RU" sz="1400" b="1" i="1" dirty="0" err="1" smtClean="0">
                <a:solidFill>
                  <a:srgbClr val="FF0000"/>
                </a:solidFill>
              </a:rPr>
              <a:t>Ледея</a:t>
            </a:r>
            <a:r>
              <a:rPr lang="ru-RU" sz="1400" b="1" i="1" dirty="0" smtClean="0">
                <a:solidFill>
                  <a:srgbClr val="FF0000"/>
                </a:solidFill>
              </a:rPr>
              <a:t>, или Озноба </a:t>
            </a:r>
            <a:br>
              <a:rPr lang="ru-RU" sz="1400" b="1" i="1" dirty="0" smtClean="0">
                <a:solidFill>
                  <a:srgbClr val="FF0000"/>
                </a:solidFill>
              </a:rPr>
            </a:br>
            <a:r>
              <a:rPr lang="ru-RU" sz="1400" b="1" i="1" dirty="0" smtClean="0">
                <a:solidFill>
                  <a:srgbClr val="FF0000"/>
                </a:solidFill>
              </a:rPr>
              <a:t>4. </a:t>
            </a:r>
            <a:r>
              <a:rPr lang="ru-RU" sz="1400" b="1" i="1" dirty="0" err="1" smtClean="0">
                <a:solidFill>
                  <a:srgbClr val="FF0000"/>
                </a:solidFill>
              </a:rPr>
              <a:t>Гнетея</a:t>
            </a:r>
            <a:r>
              <a:rPr lang="ru-RU" sz="1400" b="1" i="1" dirty="0" smtClean="0">
                <a:solidFill>
                  <a:srgbClr val="FF0000"/>
                </a:solidFill>
              </a:rPr>
              <a:t> </a:t>
            </a:r>
            <a:br>
              <a:rPr lang="ru-RU" sz="1400" b="1" i="1" dirty="0" smtClean="0">
                <a:solidFill>
                  <a:srgbClr val="FF0000"/>
                </a:solidFill>
              </a:rPr>
            </a:br>
            <a:r>
              <a:rPr lang="ru-RU" sz="1400" b="1" i="1" dirty="0" smtClean="0">
                <a:solidFill>
                  <a:srgbClr val="FF0000"/>
                </a:solidFill>
              </a:rPr>
              <a:t>5. </a:t>
            </a:r>
            <a:r>
              <a:rPr lang="ru-RU" sz="1400" b="1" i="1" dirty="0" err="1" smtClean="0">
                <a:solidFill>
                  <a:srgbClr val="FF0000"/>
                </a:solidFill>
              </a:rPr>
              <a:t>Глухея</a:t>
            </a:r>
            <a:r>
              <a:rPr lang="ru-RU" sz="1400" b="1" i="1" dirty="0" smtClean="0">
                <a:solidFill>
                  <a:srgbClr val="FF0000"/>
                </a:solidFill>
              </a:rPr>
              <a:t> или </a:t>
            </a:r>
            <a:r>
              <a:rPr lang="ru-RU" sz="1400" b="1" i="1" dirty="0" err="1" smtClean="0">
                <a:solidFill>
                  <a:srgbClr val="FF0000"/>
                </a:solidFill>
              </a:rPr>
              <a:t>Глохня</a:t>
            </a:r>
            <a:r>
              <a:rPr lang="ru-RU" sz="1400" b="1" i="1" dirty="0" smtClean="0">
                <a:solidFill>
                  <a:srgbClr val="FF0000"/>
                </a:solidFill>
              </a:rPr>
              <a:t> </a:t>
            </a:r>
            <a:br>
              <a:rPr lang="ru-RU" sz="1400" b="1" i="1" dirty="0" smtClean="0">
                <a:solidFill>
                  <a:srgbClr val="FF0000"/>
                </a:solidFill>
              </a:rPr>
            </a:br>
            <a:r>
              <a:rPr lang="ru-RU" sz="1400" b="1" i="1" dirty="0" smtClean="0">
                <a:solidFill>
                  <a:srgbClr val="FF0000"/>
                </a:solidFill>
              </a:rPr>
              <a:t>6. </a:t>
            </a:r>
            <a:r>
              <a:rPr lang="ru-RU" sz="1400" b="1" i="1" dirty="0" err="1" smtClean="0">
                <a:solidFill>
                  <a:srgbClr val="FF0000"/>
                </a:solidFill>
              </a:rPr>
              <a:t>Ломея</a:t>
            </a:r>
            <a:r>
              <a:rPr lang="ru-RU" sz="1400" b="1" i="1" dirty="0" smtClean="0">
                <a:solidFill>
                  <a:srgbClr val="FF0000"/>
                </a:solidFill>
              </a:rPr>
              <a:t>, или Костоломка</a:t>
            </a:r>
            <a:br>
              <a:rPr lang="ru-RU" sz="1400" b="1" i="1" dirty="0" smtClean="0">
                <a:solidFill>
                  <a:srgbClr val="FF0000"/>
                </a:solidFill>
              </a:rPr>
            </a:br>
            <a:r>
              <a:rPr lang="ru-RU" sz="1400" b="1" i="1" dirty="0" smtClean="0">
                <a:solidFill>
                  <a:srgbClr val="FF0000"/>
                </a:solidFill>
              </a:rPr>
              <a:t>7. </a:t>
            </a:r>
            <a:r>
              <a:rPr lang="ru-RU" sz="1400" b="1" i="1" dirty="0" err="1" smtClean="0">
                <a:solidFill>
                  <a:srgbClr val="FF0000"/>
                </a:solidFill>
              </a:rPr>
              <a:t>Пухнея</a:t>
            </a:r>
            <a:r>
              <a:rPr lang="ru-RU" sz="1400" b="1" i="1" dirty="0" smtClean="0">
                <a:solidFill>
                  <a:srgbClr val="FF0000"/>
                </a:solidFill>
              </a:rPr>
              <a:t> </a:t>
            </a:r>
            <a:br>
              <a:rPr lang="ru-RU" sz="1400" b="1" i="1" dirty="0" smtClean="0">
                <a:solidFill>
                  <a:srgbClr val="FF0000"/>
                </a:solidFill>
              </a:rPr>
            </a:br>
            <a:r>
              <a:rPr lang="ru-RU" sz="1400" b="1" i="1" dirty="0" smtClean="0">
                <a:solidFill>
                  <a:srgbClr val="FF0000"/>
                </a:solidFill>
              </a:rPr>
              <a:t>8. Желтея, </a:t>
            </a:r>
            <a:br>
              <a:rPr lang="ru-RU" sz="1400" b="1" i="1" dirty="0" smtClean="0">
                <a:solidFill>
                  <a:srgbClr val="FF0000"/>
                </a:solidFill>
              </a:rPr>
            </a:br>
            <a:r>
              <a:rPr lang="ru-RU" sz="1400" b="1" i="1" dirty="0" smtClean="0">
                <a:solidFill>
                  <a:srgbClr val="FF0000"/>
                </a:solidFill>
              </a:rPr>
              <a:t>9. </a:t>
            </a:r>
            <a:r>
              <a:rPr lang="ru-RU" sz="1400" b="1" i="1" dirty="0" err="1" smtClean="0">
                <a:solidFill>
                  <a:srgbClr val="FF0000"/>
                </a:solidFill>
              </a:rPr>
              <a:t>Глядея</a:t>
            </a:r>
            <a:r>
              <a:rPr lang="ru-RU" sz="1400" b="1" i="1" dirty="0" smtClean="0">
                <a:solidFill>
                  <a:srgbClr val="FF0000"/>
                </a:solidFill>
              </a:rPr>
              <a:t/>
            </a:r>
            <a:br>
              <a:rPr lang="ru-RU" sz="1400" b="1" i="1" dirty="0" smtClean="0">
                <a:solidFill>
                  <a:srgbClr val="FF0000"/>
                </a:solidFill>
              </a:rPr>
            </a:br>
            <a:r>
              <a:rPr lang="ru-RU" sz="1400" b="1" i="1" dirty="0" smtClean="0">
                <a:solidFill>
                  <a:srgbClr val="FF0000"/>
                </a:solidFill>
              </a:rPr>
              <a:t>Для защиты от </a:t>
            </a:r>
            <a:r>
              <a:rPr lang="ru-RU" sz="1400" b="1" i="1" dirty="0" err="1" smtClean="0">
                <a:solidFill>
                  <a:srgbClr val="FF0000"/>
                </a:solidFill>
              </a:rPr>
              <a:t>сестриц-трясовиц</a:t>
            </a:r>
            <a:r>
              <a:rPr lang="ru-RU" sz="1400" b="1" i="1" dirty="0" smtClean="0">
                <a:solidFill>
                  <a:srgbClr val="FF0000"/>
                </a:solidFill>
              </a:rPr>
              <a:t>, злых лихорадок делали одноименных куколок.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52"/>
            <a:ext cx="47868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Лихорадки (Лихоманки,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Трясовицы</a:t>
            </a:r>
            <a:r>
              <a:rPr lang="ru-RU" b="1" i="1" dirty="0" smtClean="0">
                <a:solidFill>
                  <a:srgbClr val="FF0000"/>
                </a:solidFill>
              </a:rPr>
              <a:t>)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6557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</a:rPr>
              <a:t>Вепская</a:t>
            </a:r>
            <a:r>
              <a:rPr lang="ru-RU" sz="2800" b="1" i="1" dirty="0" smtClean="0">
                <a:solidFill>
                  <a:srgbClr val="FF0000"/>
                </a:solidFill>
              </a:rPr>
              <a:t> кукла (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Рванка</a:t>
            </a:r>
            <a:r>
              <a:rPr lang="ru-RU" sz="2800" b="1" i="1" dirty="0" smtClean="0">
                <a:solidFill>
                  <a:srgbClr val="FF0000"/>
                </a:solidFill>
              </a:rPr>
              <a:t>, Кормилица)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500569"/>
            <a:ext cx="1643074" cy="212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4572008"/>
            <a:ext cx="1781635" cy="204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4572008"/>
            <a:ext cx="1785950" cy="20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4572008"/>
            <a:ext cx="1863103" cy="202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000496" y="714356"/>
            <a:ext cx="50006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Вепсская кукла, даже по внешнему виду напоминающая  матушку-кормилицу, является олицетворением материнской заботы, женской защиты и любви. Часто  такие куколки сопровождали ребенка с самого рождения, пока не изнашивались, ну а взрослым  людям вепсская кукла помогала поверить в себя, успокоиться, почувствовать себя защищенным, как  в детстве под маминым крылом.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Кукла Воронежского края.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8" name="Picture 4" descr="P3033527"/>
          <p:cNvPicPr>
            <a:picLocks noChangeAspect="1" noChangeArrowheads="1"/>
          </p:cNvPicPr>
          <p:nvPr/>
        </p:nvPicPr>
        <p:blipFill>
          <a:blip r:embed="rId6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89" t="26427" r="16153" b="14082"/>
          <a:stretch>
            <a:fillRect/>
          </a:stretch>
        </p:blipFill>
        <p:spPr>
          <a:xfrm>
            <a:off x="357158" y="642918"/>
            <a:ext cx="3357554" cy="380589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1333</TotalTime>
  <Words>483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Андрей-Белый</dc:creator>
  <cp:lastModifiedBy>Хозяин</cp:lastModifiedBy>
  <cp:revision>824</cp:revision>
  <dcterms:created xsi:type="dcterms:W3CDTF">2010-01-31T12:47:26Z</dcterms:created>
  <dcterms:modified xsi:type="dcterms:W3CDTF">2015-10-10T07:35:32Z</dcterms:modified>
</cp:coreProperties>
</file>