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7"/>
  </p:notesMasterIdLst>
  <p:sldIdLst>
    <p:sldId id="258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8" r:id="rId10"/>
    <p:sldId id="269" r:id="rId11"/>
    <p:sldId id="276" r:id="rId12"/>
    <p:sldId id="272" r:id="rId13"/>
    <p:sldId id="273" r:id="rId14"/>
    <p:sldId id="275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90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92E733-AF20-423C-8C80-11281AE2331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1D97FA-B5BB-4AFD-A9F3-1D761C39F166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BF0A7B92-CC15-4E1A-9EC3-8EF7D0605133}" type="parTrans" cxnId="{EE27F7AA-2417-45CF-8172-4F4D9874C0CC}">
      <dgm:prSet/>
      <dgm:spPr/>
      <dgm:t>
        <a:bodyPr/>
        <a:lstStyle/>
        <a:p>
          <a:endParaRPr lang="ru-RU"/>
        </a:p>
      </dgm:t>
    </dgm:pt>
    <dgm:pt modelId="{034C1DB8-8D5B-40DE-970E-1FB5841896E4}" type="sibTrans" cxnId="{EE27F7AA-2417-45CF-8172-4F4D9874C0CC}">
      <dgm:prSet/>
      <dgm:spPr/>
      <dgm:t>
        <a:bodyPr/>
        <a:lstStyle/>
        <a:p>
          <a:endParaRPr lang="ru-RU"/>
        </a:p>
      </dgm:t>
    </dgm:pt>
    <dgm:pt modelId="{51598EDC-C073-4750-92B2-66E011C8B139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EFB1277F-66B7-45B6-8CDC-CA01D40F1F3B}" type="parTrans" cxnId="{B2A603AF-88FB-4FA8-ACB4-6F90327419CD}">
      <dgm:prSet/>
      <dgm:spPr/>
      <dgm:t>
        <a:bodyPr/>
        <a:lstStyle/>
        <a:p>
          <a:endParaRPr lang="ru-RU"/>
        </a:p>
      </dgm:t>
    </dgm:pt>
    <dgm:pt modelId="{80B8D0AE-142F-403A-BAD8-C5EFE506F0C8}" type="sibTrans" cxnId="{B2A603AF-88FB-4FA8-ACB4-6F90327419CD}">
      <dgm:prSet/>
      <dgm:spPr/>
      <dgm:t>
        <a:bodyPr/>
        <a:lstStyle/>
        <a:p>
          <a:endParaRPr lang="ru-RU"/>
        </a:p>
      </dgm:t>
    </dgm:pt>
    <dgm:pt modelId="{A4B35678-5940-413E-8C69-24EC07D84BB1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318FE883-FD15-4EB3-889D-E862E4AA559B}" type="parTrans" cxnId="{D1A02908-F8C9-4673-A201-EFA82A4FF9F2}">
      <dgm:prSet/>
      <dgm:spPr/>
      <dgm:t>
        <a:bodyPr/>
        <a:lstStyle/>
        <a:p>
          <a:endParaRPr lang="ru-RU"/>
        </a:p>
      </dgm:t>
    </dgm:pt>
    <dgm:pt modelId="{41EA4817-2D74-4D98-860D-61099C71728B}" type="sibTrans" cxnId="{D1A02908-F8C9-4673-A201-EFA82A4FF9F2}">
      <dgm:prSet/>
      <dgm:spPr/>
      <dgm:t>
        <a:bodyPr/>
        <a:lstStyle/>
        <a:p>
          <a:endParaRPr lang="ru-RU"/>
        </a:p>
      </dgm:t>
    </dgm:pt>
    <dgm:pt modelId="{D01BCDCD-B17E-4913-96DB-FCA0DB9F71B8}">
      <dgm:prSet custT="1"/>
      <dgm:spPr/>
      <dgm:t>
        <a:bodyPr/>
        <a:lstStyle/>
        <a:p>
          <a:r>
            <a:rPr lang="en-US" sz="3200" dirty="0" smtClean="0">
              <a:latin typeface="+mj-lt"/>
            </a:rPr>
            <a:t>1 – 5/</a:t>
          </a:r>
          <a:r>
            <a:rPr lang="ru-RU" sz="3200" dirty="0" smtClean="0">
              <a:latin typeface="+mj-lt"/>
            </a:rPr>
            <a:t>7 = 2</a:t>
          </a:r>
          <a:r>
            <a:rPr lang="en-US" sz="3200" dirty="0" smtClean="0">
              <a:latin typeface="+mj-lt"/>
            </a:rPr>
            <a:t>/7 – </a:t>
          </a:r>
          <a:r>
            <a:rPr lang="ru-RU" sz="3200" dirty="0" smtClean="0">
              <a:latin typeface="+mj-lt"/>
            </a:rPr>
            <a:t>собрали учителя</a:t>
          </a:r>
          <a:endParaRPr lang="ru-RU" sz="3200" dirty="0">
            <a:latin typeface="+mj-lt"/>
          </a:endParaRPr>
        </a:p>
      </dgm:t>
    </dgm:pt>
    <dgm:pt modelId="{3044C605-9041-449B-94F4-ED327CA67AFE}" type="parTrans" cxnId="{17395723-7ED5-493A-B9DB-66F2105A3419}">
      <dgm:prSet/>
      <dgm:spPr/>
      <dgm:t>
        <a:bodyPr/>
        <a:lstStyle/>
        <a:p>
          <a:endParaRPr lang="ru-RU"/>
        </a:p>
      </dgm:t>
    </dgm:pt>
    <dgm:pt modelId="{6DADF710-BA7C-499C-8920-E2A2C864E91B}" type="sibTrans" cxnId="{17395723-7ED5-493A-B9DB-66F2105A3419}">
      <dgm:prSet/>
      <dgm:spPr/>
      <dgm:t>
        <a:bodyPr/>
        <a:lstStyle/>
        <a:p>
          <a:endParaRPr lang="ru-RU"/>
        </a:p>
      </dgm:t>
    </dgm:pt>
    <dgm:pt modelId="{6EA2B969-B424-40D7-9282-1CB578B8DE35}">
      <dgm:prSet/>
      <dgm:spPr/>
      <dgm:t>
        <a:bodyPr/>
        <a:lstStyle/>
        <a:p>
          <a:r>
            <a:rPr lang="ru-RU" dirty="0" smtClean="0">
              <a:latin typeface="+mj-lt"/>
            </a:rPr>
            <a:t>18</a:t>
          </a:r>
          <a:r>
            <a:rPr lang="ru-RU" baseline="0" dirty="0" smtClean="0">
              <a:latin typeface="+mj-lt"/>
            </a:rPr>
            <a:t> : 2</a:t>
          </a:r>
          <a:r>
            <a:rPr lang="en-US" baseline="0" dirty="0" smtClean="0">
              <a:latin typeface="+mj-lt"/>
            </a:rPr>
            <a:t>/7 = 63 (</a:t>
          </a:r>
          <a:r>
            <a:rPr lang="ru-RU" baseline="0" dirty="0" smtClean="0">
              <a:latin typeface="+mj-lt"/>
            </a:rPr>
            <a:t>т) –собрали учителя и 6 «Б» класс </a:t>
          </a:r>
          <a:endParaRPr lang="ru-RU" dirty="0">
            <a:latin typeface="+mj-lt"/>
          </a:endParaRPr>
        </a:p>
      </dgm:t>
    </dgm:pt>
    <dgm:pt modelId="{37897EA2-F7FD-46EF-87C3-D4D9768A8722}" type="parTrans" cxnId="{4CB564BA-4BE6-45A3-86E0-78189408FDF1}">
      <dgm:prSet/>
      <dgm:spPr/>
      <dgm:t>
        <a:bodyPr/>
        <a:lstStyle/>
        <a:p>
          <a:endParaRPr lang="ru-RU"/>
        </a:p>
      </dgm:t>
    </dgm:pt>
    <dgm:pt modelId="{920005FA-5EE1-440C-951A-54FD54DE6A4B}" type="sibTrans" cxnId="{4CB564BA-4BE6-45A3-86E0-78189408FDF1}">
      <dgm:prSet/>
      <dgm:spPr/>
      <dgm:t>
        <a:bodyPr/>
        <a:lstStyle/>
        <a:p>
          <a:endParaRPr lang="ru-RU"/>
        </a:p>
      </dgm:t>
    </dgm:pt>
    <dgm:pt modelId="{B231DA8A-D746-4A8B-8CAB-00F0015550A1}">
      <dgm:prSet custT="1"/>
      <dgm:spPr/>
      <dgm:t>
        <a:bodyPr/>
        <a:lstStyle/>
        <a:p>
          <a:r>
            <a:rPr lang="ru-RU" sz="3200" dirty="0" smtClean="0">
              <a:latin typeface="+mj-lt"/>
            </a:rPr>
            <a:t>1 – 3</a:t>
          </a:r>
          <a:r>
            <a:rPr lang="en-US" sz="3200" dirty="0" smtClean="0">
              <a:latin typeface="+mj-lt"/>
            </a:rPr>
            <a:t>/5 </a:t>
          </a:r>
          <a:r>
            <a:rPr lang="ru-RU" sz="3200" dirty="0" smtClean="0">
              <a:latin typeface="+mj-lt"/>
            </a:rPr>
            <a:t>= </a:t>
          </a:r>
          <a:r>
            <a:rPr lang="en-US" sz="3200" dirty="0" smtClean="0">
              <a:latin typeface="+mj-lt"/>
            </a:rPr>
            <a:t>2/5</a:t>
          </a:r>
          <a:r>
            <a:rPr lang="ru-RU" sz="3200" dirty="0" smtClean="0">
              <a:latin typeface="+mj-lt"/>
            </a:rPr>
            <a:t> - собрали учителя и </a:t>
          </a:r>
          <a:r>
            <a:rPr lang="en-US" sz="3200" dirty="0" smtClean="0">
              <a:latin typeface="+mj-lt"/>
            </a:rPr>
            <a:t> </a:t>
          </a:r>
          <a:r>
            <a:rPr lang="ru-RU" sz="3200" dirty="0" smtClean="0">
              <a:latin typeface="+mj-lt"/>
            </a:rPr>
            <a:t>6 «Б» класс</a:t>
          </a:r>
          <a:endParaRPr lang="ru-RU" sz="3200" dirty="0">
            <a:latin typeface="+mj-lt"/>
          </a:endParaRPr>
        </a:p>
      </dgm:t>
    </dgm:pt>
    <dgm:pt modelId="{430C6C17-C482-4B9E-A86C-33B9F0892A57}" type="parTrans" cxnId="{95028DEA-9EDD-496B-AEA8-ED326E876675}">
      <dgm:prSet/>
      <dgm:spPr/>
      <dgm:t>
        <a:bodyPr/>
        <a:lstStyle/>
        <a:p>
          <a:endParaRPr lang="ru-RU"/>
        </a:p>
      </dgm:t>
    </dgm:pt>
    <dgm:pt modelId="{446ED13C-5E24-4DB4-BDF8-48395314FC62}" type="sibTrans" cxnId="{95028DEA-9EDD-496B-AEA8-ED326E876675}">
      <dgm:prSet/>
      <dgm:spPr/>
      <dgm:t>
        <a:bodyPr/>
        <a:lstStyle/>
        <a:p>
          <a:endParaRPr lang="ru-RU"/>
        </a:p>
      </dgm:t>
    </dgm:pt>
    <dgm:pt modelId="{602C53D2-4C1A-44C0-8C53-DE77C32AC327}" type="pres">
      <dgm:prSet presAssocID="{4192E733-AF20-423C-8C80-11281AE2331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FD0EF8-A1A7-457A-B327-06B54D5BCA98}" type="pres">
      <dgm:prSet presAssocID="{441D97FA-B5BB-4AFD-A9F3-1D761C39F166}" presName="composite" presStyleCnt="0"/>
      <dgm:spPr/>
    </dgm:pt>
    <dgm:pt modelId="{F3812962-13E4-422C-A125-CF81DFCD2C7A}" type="pres">
      <dgm:prSet presAssocID="{441D97FA-B5BB-4AFD-A9F3-1D761C39F166}" presName="parentText" presStyleLbl="alignNode1" presStyleIdx="0" presStyleCnt="3" custLinFactNeighborY="-374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97288A-520C-42FF-8A6E-DA266041F92E}" type="pres">
      <dgm:prSet presAssocID="{441D97FA-B5BB-4AFD-A9F3-1D761C39F166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9B3CD8-A058-46D9-9CD0-935484BD6BAE}" type="pres">
      <dgm:prSet presAssocID="{034C1DB8-8D5B-40DE-970E-1FB5841896E4}" presName="sp" presStyleCnt="0"/>
      <dgm:spPr/>
    </dgm:pt>
    <dgm:pt modelId="{77EECE66-7B14-4208-A7AA-581B7E6802F9}" type="pres">
      <dgm:prSet presAssocID="{51598EDC-C073-4750-92B2-66E011C8B139}" presName="composite" presStyleCnt="0"/>
      <dgm:spPr/>
    </dgm:pt>
    <dgm:pt modelId="{34785B9F-0DCC-4543-A86A-E393F48E7900}" type="pres">
      <dgm:prSet presAssocID="{51598EDC-C073-4750-92B2-66E011C8B13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FBCAD4-431C-4E52-AB32-2037C4D70CBD}" type="pres">
      <dgm:prSet presAssocID="{51598EDC-C073-4750-92B2-66E011C8B139}" presName="descendantText" presStyleLbl="alignAcc1" presStyleIdx="1" presStyleCnt="3" custScaleX="100518" custLinFactNeighborX="1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C2F8AE-3C71-4F1B-82F2-70082E5D060D}" type="pres">
      <dgm:prSet presAssocID="{80B8D0AE-142F-403A-BAD8-C5EFE506F0C8}" presName="sp" presStyleCnt="0"/>
      <dgm:spPr/>
    </dgm:pt>
    <dgm:pt modelId="{126B4360-F80E-4D43-80AE-60E7B443260E}" type="pres">
      <dgm:prSet presAssocID="{A4B35678-5940-413E-8C69-24EC07D84BB1}" presName="composite" presStyleCnt="0"/>
      <dgm:spPr/>
    </dgm:pt>
    <dgm:pt modelId="{1B8233F2-4DD7-4378-BBE3-5478D7126F3F}" type="pres">
      <dgm:prSet presAssocID="{A4B35678-5940-413E-8C69-24EC07D84BB1}" presName="parentText" presStyleLbl="alignNode1" presStyleIdx="2" presStyleCnt="3" custScaleY="100543" custLinFactNeighborY="15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6C4933-F30A-42C8-9BFC-73F435711864}" type="pres">
      <dgm:prSet presAssocID="{A4B35678-5940-413E-8C69-24EC07D84BB1}" presName="descendantText" presStyleLbl="alignAcc1" presStyleIdx="2" presStyleCnt="3" custScaleX="100446" custLinFactNeighborX="-36" custLinFactNeighborY="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A02908-F8C9-4673-A201-EFA82A4FF9F2}" srcId="{4192E733-AF20-423C-8C80-11281AE2331E}" destId="{A4B35678-5940-413E-8C69-24EC07D84BB1}" srcOrd="2" destOrd="0" parTransId="{318FE883-FD15-4EB3-889D-E862E4AA559B}" sibTransId="{41EA4817-2D74-4D98-860D-61099C71728B}"/>
    <dgm:cxn modelId="{4CB564BA-4BE6-45A3-86E0-78189408FDF1}" srcId="{51598EDC-C073-4750-92B2-66E011C8B139}" destId="{6EA2B969-B424-40D7-9282-1CB578B8DE35}" srcOrd="0" destOrd="0" parTransId="{37897EA2-F7FD-46EF-87C3-D4D9768A8722}" sibTransId="{920005FA-5EE1-440C-951A-54FD54DE6A4B}"/>
    <dgm:cxn modelId="{17395723-7ED5-493A-B9DB-66F2105A3419}" srcId="{441D97FA-B5BB-4AFD-A9F3-1D761C39F166}" destId="{D01BCDCD-B17E-4913-96DB-FCA0DB9F71B8}" srcOrd="0" destOrd="0" parTransId="{3044C605-9041-449B-94F4-ED327CA67AFE}" sibTransId="{6DADF710-BA7C-499C-8920-E2A2C864E91B}"/>
    <dgm:cxn modelId="{11451B93-E84A-4AF3-AF7B-EEBE235EC36A}" type="presOf" srcId="{4192E733-AF20-423C-8C80-11281AE2331E}" destId="{602C53D2-4C1A-44C0-8C53-DE77C32AC327}" srcOrd="0" destOrd="0" presId="urn:microsoft.com/office/officeart/2005/8/layout/chevron2"/>
    <dgm:cxn modelId="{95028DEA-9EDD-496B-AEA8-ED326E876675}" srcId="{A4B35678-5940-413E-8C69-24EC07D84BB1}" destId="{B231DA8A-D746-4A8B-8CAB-00F0015550A1}" srcOrd="0" destOrd="0" parTransId="{430C6C17-C482-4B9E-A86C-33B9F0892A57}" sibTransId="{446ED13C-5E24-4DB4-BDF8-48395314FC62}"/>
    <dgm:cxn modelId="{B29F7324-F1F7-4543-BA83-C195B77B1A63}" type="presOf" srcId="{A4B35678-5940-413E-8C69-24EC07D84BB1}" destId="{1B8233F2-4DD7-4378-BBE3-5478D7126F3F}" srcOrd="0" destOrd="0" presId="urn:microsoft.com/office/officeart/2005/8/layout/chevron2"/>
    <dgm:cxn modelId="{B2A603AF-88FB-4FA8-ACB4-6F90327419CD}" srcId="{4192E733-AF20-423C-8C80-11281AE2331E}" destId="{51598EDC-C073-4750-92B2-66E011C8B139}" srcOrd="1" destOrd="0" parTransId="{EFB1277F-66B7-45B6-8CDC-CA01D40F1F3B}" sibTransId="{80B8D0AE-142F-403A-BAD8-C5EFE506F0C8}"/>
    <dgm:cxn modelId="{EE27F7AA-2417-45CF-8172-4F4D9874C0CC}" srcId="{4192E733-AF20-423C-8C80-11281AE2331E}" destId="{441D97FA-B5BB-4AFD-A9F3-1D761C39F166}" srcOrd="0" destOrd="0" parTransId="{BF0A7B92-CC15-4E1A-9EC3-8EF7D0605133}" sibTransId="{034C1DB8-8D5B-40DE-970E-1FB5841896E4}"/>
    <dgm:cxn modelId="{BBF79F5A-6D77-4057-8198-A04852FE0196}" type="presOf" srcId="{D01BCDCD-B17E-4913-96DB-FCA0DB9F71B8}" destId="{AF97288A-520C-42FF-8A6E-DA266041F92E}" srcOrd="0" destOrd="0" presId="urn:microsoft.com/office/officeart/2005/8/layout/chevron2"/>
    <dgm:cxn modelId="{61B47AED-1B1C-4EE4-B2FD-EBDF4C45D251}" type="presOf" srcId="{B231DA8A-D746-4A8B-8CAB-00F0015550A1}" destId="{CE6C4933-F30A-42C8-9BFC-73F435711864}" srcOrd="0" destOrd="0" presId="urn:microsoft.com/office/officeart/2005/8/layout/chevron2"/>
    <dgm:cxn modelId="{4715BB7A-72F2-420B-AB89-44BAA207B6C0}" type="presOf" srcId="{51598EDC-C073-4750-92B2-66E011C8B139}" destId="{34785B9F-0DCC-4543-A86A-E393F48E7900}" srcOrd="0" destOrd="0" presId="urn:microsoft.com/office/officeart/2005/8/layout/chevron2"/>
    <dgm:cxn modelId="{F773757F-FDFF-4F1E-B98B-C001638F561A}" type="presOf" srcId="{6EA2B969-B424-40D7-9282-1CB578B8DE35}" destId="{92FBCAD4-431C-4E52-AB32-2037C4D70CBD}" srcOrd="0" destOrd="0" presId="urn:microsoft.com/office/officeart/2005/8/layout/chevron2"/>
    <dgm:cxn modelId="{24480C2F-890D-4715-8E26-7E05E67E00EB}" type="presOf" srcId="{441D97FA-B5BB-4AFD-A9F3-1D761C39F166}" destId="{F3812962-13E4-422C-A125-CF81DFCD2C7A}" srcOrd="0" destOrd="0" presId="urn:microsoft.com/office/officeart/2005/8/layout/chevron2"/>
    <dgm:cxn modelId="{25D87159-CD31-4502-9165-AE224B05C507}" type="presParOf" srcId="{602C53D2-4C1A-44C0-8C53-DE77C32AC327}" destId="{58FD0EF8-A1A7-457A-B327-06B54D5BCA98}" srcOrd="0" destOrd="0" presId="urn:microsoft.com/office/officeart/2005/8/layout/chevron2"/>
    <dgm:cxn modelId="{2132A210-5D2C-4B67-95D9-AC885E70E223}" type="presParOf" srcId="{58FD0EF8-A1A7-457A-B327-06B54D5BCA98}" destId="{F3812962-13E4-422C-A125-CF81DFCD2C7A}" srcOrd="0" destOrd="0" presId="urn:microsoft.com/office/officeart/2005/8/layout/chevron2"/>
    <dgm:cxn modelId="{8A32806B-6D44-4D99-88A2-72051EF52E2E}" type="presParOf" srcId="{58FD0EF8-A1A7-457A-B327-06B54D5BCA98}" destId="{AF97288A-520C-42FF-8A6E-DA266041F92E}" srcOrd="1" destOrd="0" presId="urn:microsoft.com/office/officeart/2005/8/layout/chevron2"/>
    <dgm:cxn modelId="{6F6799FF-691F-45EC-A392-36F332072BB3}" type="presParOf" srcId="{602C53D2-4C1A-44C0-8C53-DE77C32AC327}" destId="{6B9B3CD8-A058-46D9-9CD0-935484BD6BAE}" srcOrd="1" destOrd="0" presId="urn:microsoft.com/office/officeart/2005/8/layout/chevron2"/>
    <dgm:cxn modelId="{71D2C2AB-59C4-4321-B2E2-7B3F4FC08BFF}" type="presParOf" srcId="{602C53D2-4C1A-44C0-8C53-DE77C32AC327}" destId="{77EECE66-7B14-4208-A7AA-581B7E6802F9}" srcOrd="2" destOrd="0" presId="urn:microsoft.com/office/officeart/2005/8/layout/chevron2"/>
    <dgm:cxn modelId="{5294E383-2C5A-4836-8FEE-BE4E5E386AAC}" type="presParOf" srcId="{77EECE66-7B14-4208-A7AA-581B7E6802F9}" destId="{34785B9F-0DCC-4543-A86A-E393F48E7900}" srcOrd="0" destOrd="0" presId="urn:microsoft.com/office/officeart/2005/8/layout/chevron2"/>
    <dgm:cxn modelId="{9AF602BB-6BC2-4016-8898-55379C6C213F}" type="presParOf" srcId="{77EECE66-7B14-4208-A7AA-581B7E6802F9}" destId="{92FBCAD4-431C-4E52-AB32-2037C4D70CBD}" srcOrd="1" destOrd="0" presId="urn:microsoft.com/office/officeart/2005/8/layout/chevron2"/>
    <dgm:cxn modelId="{65113F27-F908-46AF-A816-57A1EE83E149}" type="presParOf" srcId="{602C53D2-4C1A-44C0-8C53-DE77C32AC327}" destId="{52C2F8AE-3C71-4F1B-82F2-70082E5D060D}" srcOrd="3" destOrd="0" presId="urn:microsoft.com/office/officeart/2005/8/layout/chevron2"/>
    <dgm:cxn modelId="{75A67A96-9114-4C62-8F52-14C3CECB66C7}" type="presParOf" srcId="{602C53D2-4C1A-44C0-8C53-DE77C32AC327}" destId="{126B4360-F80E-4D43-80AE-60E7B443260E}" srcOrd="4" destOrd="0" presId="urn:microsoft.com/office/officeart/2005/8/layout/chevron2"/>
    <dgm:cxn modelId="{C3749229-EA55-485A-B8FA-7429102D9254}" type="presParOf" srcId="{126B4360-F80E-4D43-80AE-60E7B443260E}" destId="{1B8233F2-4DD7-4378-BBE3-5478D7126F3F}" srcOrd="0" destOrd="0" presId="urn:microsoft.com/office/officeart/2005/8/layout/chevron2"/>
    <dgm:cxn modelId="{E4C2B1D3-D0D0-4353-8918-25DE81D49600}" type="presParOf" srcId="{126B4360-F80E-4D43-80AE-60E7B443260E}" destId="{CE6C4933-F30A-42C8-9BFC-73F43571186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3812962-13E4-422C-A125-CF81DFCD2C7A}">
      <dsp:nvSpPr>
        <dsp:cNvPr id="0" name=""/>
        <dsp:cNvSpPr/>
      </dsp:nvSpPr>
      <dsp:spPr>
        <a:xfrm rot="5400000">
          <a:off x="-250991" y="242590"/>
          <a:ext cx="1617267" cy="113208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1</a:t>
          </a:r>
          <a:endParaRPr lang="ru-RU" sz="3400" kern="1200" dirty="0"/>
        </a:p>
      </dsp:txBody>
      <dsp:txXfrm rot="5400000">
        <a:off x="-250991" y="242590"/>
        <a:ext cx="1617267" cy="1132087"/>
      </dsp:txXfrm>
    </dsp:sp>
    <dsp:sp modelId="{AF97288A-520C-42FF-8A6E-DA266041F92E}">
      <dsp:nvSpPr>
        <dsp:cNvPr id="0" name=""/>
        <dsp:cNvSpPr/>
      </dsp:nvSpPr>
      <dsp:spPr>
        <a:xfrm rot="5400000">
          <a:off x="3842029" y="-2715133"/>
          <a:ext cx="1051223" cy="64879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>
              <a:latin typeface="+mj-lt"/>
            </a:rPr>
            <a:t>1 – 5/</a:t>
          </a:r>
          <a:r>
            <a:rPr lang="ru-RU" sz="3200" kern="1200" dirty="0" smtClean="0">
              <a:latin typeface="+mj-lt"/>
            </a:rPr>
            <a:t>7 = 2</a:t>
          </a:r>
          <a:r>
            <a:rPr lang="en-US" sz="3200" kern="1200" dirty="0" smtClean="0">
              <a:latin typeface="+mj-lt"/>
            </a:rPr>
            <a:t>/7 – </a:t>
          </a:r>
          <a:r>
            <a:rPr lang="ru-RU" sz="3200" kern="1200" dirty="0" smtClean="0">
              <a:latin typeface="+mj-lt"/>
            </a:rPr>
            <a:t>собрали учителя</a:t>
          </a:r>
          <a:endParaRPr lang="ru-RU" sz="3200" kern="1200" dirty="0">
            <a:latin typeface="+mj-lt"/>
          </a:endParaRPr>
        </a:p>
      </dsp:txBody>
      <dsp:txXfrm rot="5400000">
        <a:off x="3842029" y="-2715133"/>
        <a:ext cx="1051223" cy="6487912"/>
      </dsp:txXfrm>
    </dsp:sp>
    <dsp:sp modelId="{34785B9F-0DCC-4543-A86A-E393F48E7900}">
      <dsp:nvSpPr>
        <dsp:cNvPr id="0" name=""/>
        <dsp:cNvSpPr/>
      </dsp:nvSpPr>
      <dsp:spPr>
        <a:xfrm rot="5400000">
          <a:off x="-250991" y="1669701"/>
          <a:ext cx="1617267" cy="113208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2</a:t>
          </a:r>
          <a:endParaRPr lang="ru-RU" sz="3400" kern="1200" dirty="0"/>
        </a:p>
      </dsp:txBody>
      <dsp:txXfrm rot="5400000">
        <a:off x="-250991" y="1669701"/>
        <a:ext cx="1617267" cy="1132087"/>
      </dsp:txXfrm>
    </dsp:sp>
    <dsp:sp modelId="{92FBCAD4-431C-4E52-AB32-2037C4D70CBD}">
      <dsp:nvSpPr>
        <dsp:cNvPr id="0" name=""/>
        <dsp:cNvSpPr/>
      </dsp:nvSpPr>
      <dsp:spPr>
        <a:xfrm rot="5400000">
          <a:off x="3842029" y="-1308036"/>
          <a:ext cx="1051223" cy="652152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+mj-lt"/>
            </a:rPr>
            <a:t>18</a:t>
          </a:r>
          <a:r>
            <a:rPr lang="ru-RU" sz="3400" kern="1200" baseline="0" dirty="0" smtClean="0">
              <a:latin typeface="+mj-lt"/>
            </a:rPr>
            <a:t> : 2</a:t>
          </a:r>
          <a:r>
            <a:rPr lang="en-US" sz="3400" kern="1200" baseline="0" dirty="0" smtClean="0">
              <a:latin typeface="+mj-lt"/>
            </a:rPr>
            <a:t>/7 = 63 (</a:t>
          </a:r>
          <a:r>
            <a:rPr lang="ru-RU" sz="3400" kern="1200" baseline="0" dirty="0" smtClean="0">
              <a:latin typeface="+mj-lt"/>
            </a:rPr>
            <a:t>т) –собрали учителя и 6 «Б» класс </a:t>
          </a:r>
          <a:endParaRPr lang="ru-RU" sz="3400" kern="1200" dirty="0">
            <a:latin typeface="+mj-lt"/>
          </a:endParaRPr>
        </a:p>
      </dsp:txBody>
      <dsp:txXfrm rot="5400000">
        <a:off x="3842029" y="-1308036"/>
        <a:ext cx="1051223" cy="6521520"/>
      </dsp:txXfrm>
    </dsp:sp>
    <dsp:sp modelId="{1B8233F2-4DD7-4378-BBE3-5478D7126F3F}">
      <dsp:nvSpPr>
        <dsp:cNvPr id="0" name=""/>
        <dsp:cNvSpPr/>
      </dsp:nvSpPr>
      <dsp:spPr>
        <a:xfrm rot="5400000">
          <a:off x="-255382" y="3101203"/>
          <a:ext cx="1626049" cy="113208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3</a:t>
          </a:r>
          <a:endParaRPr lang="ru-RU" sz="3400" kern="1200" dirty="0"/>
        </a:p>
      </dsp:txBody>
      <dsp:txXfrm rot="5400000">
        <a:off x="-255382" y="3101203"/>
        <a:ext cx="1626049" cy="1132087"/>
      </dsp:txXfrm>
    </dsp:sp>
    <dsp:sp modelId="{CE6C4933-F30A-42C8-9BFC-73F435711864}">
      <dsp:nvSpPr>
        <dsp:cNvPr id="0" name=""/>
        <dsp:cNvSpPr/>
      </dsp:nvSpPr>
      <dsp:spPr>
        <a:xfrm rot="5400000">
          <a:off x="3839694" y="123872"/>
          <a:ext cx="1051223" cy="65168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>
              <a:latin typeface="+mj-lt"/>
            </a:rPr>
            <a:t>1 – 3</a:t>
          </a:r>
          <a:r>
            <a:rPr lang="en-US" sz="3200" kern="1200" dirty="0" smtClean="0">
              <a:latin typeface="+mj-lt"/>
            </a:rPr>
            <a:t>/5 </a:t>
          </a:r>
          <a:r>
            <a:rPr lang="ru-RU" sz="3200" kern="1200" dirty="0" smtClean="0">
              <a:latin typeface="+mj-lt"/>
            </a:rPr>
            <a:t>= </a:t>
          </a:r>
          <a:r>
            <a:rPr lang="en-US" sz="3200" kern="1200" dirty="0" smtClean="0">
              <a:latin typeface="+mj-lt"/>
            </a:rPr>
            <a:t>2/5</a:t>
          </a:r>
          <a:r>
            <a:rPr lang="ru-RU" sz="3200" kern="1200" dirty="0" smtClean="0">
              <a:latin typeface="+mj-lt"/>
            </a:rPr>
            <a:t> - собрали учителя и </a:t>
          </a:r>
          <a:r>
            <a:rPr lang="en-US" sz="3200" kern="1200" dirty="0" smtClean="0">
              <a:latin typeface="+mj-lt"/>
            </a:rPr>
            <a:t> </a:t>
          </a:r>
          <a:r>
            <a:rPr lang="ru-RU" sz="3200" kern="1200" dirty="0" smtClean="0">
              <a:latin typeface="+mj-lt"/>
            </a:rPr>
            <a:t>6 «Б» класс</a:t>
          </a:r>
          <a:endParaRPr lang="ru-RU" sz="3200" kern="1200" dirty="0">
            <a:latin typeface="+mj-lt"/>
          </a:endParaRPr>
        </a:p>
      </dsp:txBody>
      <dsp:txXfrm rot="5400000">
        <a:off x="3839694" y="123872"/>
        <a:ext cx="1051223" cy="65168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4F760-9187-4CFD-8A12-7069A951F778}" type="datetimeFigureOut">
              <a:rPr lang="ru-RU" smtClean="0"/>
              <a:t>05.10.2015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88F02-704C-4DE0-88DC-5680DDAB578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91377-033E-497A-AE01-164CDEF50FFD}" type="datetimeFigureOut">
              <a:rPr lang="ru-RU" smtClean="0"/>
              <a:t>05.10.2015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F680E21-65CB-45EA-88BC-287495853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91377-033E-497A-AE01-164CDEF50FFD}" type="datetimeFigureOut">
              <a:rPr lang="ru-RU" smtClean="0"/>
              <a:t>05.10.2015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80E21-65CB-45EA-88BC-287495853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91377-033E-497A-AE01-164CDEF50FFD}" type="datetimeFigureOut">
              <a:rPr lang="ru-RU" smtClean="0"/>
              <a:t>05.10.2015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80E21-65CB-45EA-88BC-287495853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75C27E6-1381-498A-A44D-0381134196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91377-033E-497A-AE01-164CDEF50FFD}" type="datetimeFigureOut">
              <a:rPr lang="ru-RU" smtClean="0"/>
              <a:t>05.10.2015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F680E21-65CB-45EA-88BC-287495853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91377-033E-497A-AE01-164CDEF50FFD}" type="datetimeFigureOut">
              <a:rPr lang="ru-RU" smtClean="0"/>
              <a:t>05.10.2015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80E21-65CB-45EA-88BC-287495853F5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91377-033E-497A-AE01-164CDEF50FFD}" type="datetimeFigureOut">
              <a:rPr lang="ru-RU" smtClean="0"/>
              <a:t>05.10.2015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80E21-65CB-45EA-88BC-287495853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91377-033E-497A-AE01-164CDEF50FFD}" type="datetimeFigureOut">
              <a:rPr lang="ru-RU" smtClean="0"/>
              <a:t>05.10.2015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F680E21-65CB-45EA-88BC-287495853F5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91377-033E-497A-AE01-164CDEF50FFD}" type="datetimeFigureOut">
              <a:rPr lang="ru-RU" smtClean="0"/>
              <a:t>05.10.2015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80E21-65CB-45EA-88BC-287495853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91377-033E-497A-AE01-164CDEF50FFD}" type="datetimeFigureOut">
              <a:rPr lang="ru-RU" smtClean="0"/>
              <a:t>05.10.2015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80E21-65CB-45EA-88BC-287495853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91377-033E-497A-AE01-164CDEF50FFD}" type="datetimeFigureOut">
              <a:rPr lang="ru-RU" smtClean="0"/>
              <a:t>05.10.2015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80E21-65CB-45EA-88BC-287495853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91377-033E-497A-AE01-164CDEF50FFD}" type="datetimeFigureOut">
              <a:rPr lang="ru-RU" smtClean="0"/>
              <a:t>05.10.2015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80E21-65CB-45EA-88BC-287495853F5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191377-033E-497A-AE01-164CDEF50FFD}" type="datetimeFigureOut">
              <a:rPr lang="ru-RU" smtClean="0"/>
              <a:t>05.10.2015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F680E21-65CB-45EA-88BC-287495853F5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214313"/>
            <a:ext cx="7772400" cy="78581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marL="0" indent="484188" eaLnBrk="1" hangingPunct="1">
              <a:defRPr/>
            </a:pPr>
            <a:endParaRPr lang="ru-RU" smtClean="0">
              <a:ln>
                <a:noFill/>
              </a:ln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3" y="590897"/>
            <a:ext cx="8786812" cy="5718423"/>
          </a:xfrm>
        </p:spPr>
        <p:txBody>
          <a:bodyPr>
            <a:normAutofit/>
          </a:bodyPr>
          <a:lstStyle/>
          <a:p>
            <a:pPr marL="514350" indent="-514350" algn="l" eaLnBrk="1" fontAlgn="auto" hangingPunct="1">
              <a:spcAft>
                <a:spcPts val="0"/>
              </a:spcAft>
              <a:defRPr/>
            </a:pPr>
            <a:r>
              <a:rPr lang="ru-RU" sz="2800" b="1" dirty="0" smtClean="0"/>
              <a:t>1. Найти</a:t>
            </a:r>
            <a:r>
              <a:rPr lang="ru-RU" sz="2800" b="1" dirty="0" smtClean="0"/>
              <a:t>, от какой величины ¼ составляет 10 грамм</a:t>
            </a:r>
          </a:p>
          <a:p>
            <a:pPr marL="514350" indent="-514350"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dirty="0" smtClean="0"/>
              <a:t>     Решение: 10 : ¼</a:t>
            </a:r>
            <a:r>
              <a:rPr lang="en-US" sz="2800" b="1" dirty="0" smtClean="0"/>
              <a:t> = 40 (</a:t>
            </a:r>
            <a:r>
              <a:rPr lang="ru-RU" sz="2800" b="1" dirty="0" smtClean="0"/>
              <a:t>г)</a:t>
            </a:r>
          </a:p>
          <a:p>
            <a:pPr marL="514350" indent="-514350"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dirty="0" smtClean="0"/>
              <a:t>2. Найти, от какой величины 50% составляет 15 тыс.км</a:t>
            </a:r>
          </a:p>
          <a:p>
            <a:pPr marL="514350" indent="-514350"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dirty="0" smtClean="0"/>
              <a:t>    Решение: 15 : 0,5</a:t>
            </a:r>
            <a:r>
              <a:rPr lang="en-US" sz="2800" b="1" dirty="0" smtClean="0"/>
              <a:t> = </a:t>
            </a:r>
            <a:r>
              <a:rPr lang="ru-RU" sz="2800" b="1" dirty="0" smtClean="0"/>
              <a:t>7,5</a:t>
            </a:r>
            <a:r>
              <a:rPr lang="en-US" sz="2800" b="1" dirty="0" smtClean="0"/>
              <a:t> (</a:t>
            </a:r>
            <a:r>
              <a:rPr lang="ru-RU" sz="2800" b="1" dirty="0" smtClean="0"/>
              <a:t>тыс.км)</a:t>
            </a:r>
          </a:p>
          <a:p>
            <a:pPr marL="514350" indent="-514350"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dirty="0" smtClean="0"/>
              <a:t>3. Найти, от какой величины 7% составляет 7 рублей</a:t>
            </a:r>
          </a:p>
          <a:p>
            <a:pPr marL="514350" indent="-514350"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dirty="0" smtClean="0"/>
              <a:t>    Решение: 7 : 0,07</a:t>
            </a:r>
            <a:r>
              <a:rPr lang="en-US" sz="2800" b="1" dirty="0" smtClean="0"/>
              <a:t> = </a:t>
            </a:r>
            <a:r>
              <a:rPr lang="ru-RU" sz="2800" b="1" dirty="0" smtClean="0"/>
              <a:t>100</a:t>
            </a:r>
            <a:r>
              <a:rPr lang="en-US" sz="2800" b="1" dirty="0" smtClean="0"/>
              <a:t> (</a:t>
            </a:r>
            <a:r>
              <a:rPr lang="ru-RU" sz="2800" b="1" dirty="0" smtClean="0"/>
              <a:t>руб.)</a:t>
            </a:r>
          </a:p>
          <a:p>
            <a:pPr marL="514350" indent="-514350"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dirty="0" smtClean="0"/>
              <a:t>4. Найти, от какой величины 1</a:t>
            </a:r>
            <a:r>
              <a:rPr lang="en-US" sz="2800" b="1" dirty="0" smtClean="0"/>
              <a:t>/</a:t>
            </a:r>
            <a:r>
              <a:rPr lang="ru-RU" sz="2800" b="1" dirty="0" smtClean="0"/>
              <a:t>5 составляет а часов</a:t>
            </a:r>
          </a:p>
          <a:p>
            <a:pPr marL="514350" indent="-514350"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dirty="0" smtClean="0"/>
              <a:t>    Решение: а : 1</a:t>
            </a:r>
            <a:r>
              <a:rPr lang="en-US" sz="2800" b="1" dirty="0" smtClean="0"/>
              <a:t>/5 = 5a (</a:t>
            </a:r>
            <a:r>
              <a:rPr lang="ru-RU" sz="2800" b="1" dirty="0" smtClean="0"/>
              <a:t>ч)</a:t>
            </a:r>
          </a:p>
          <a:p>
            <a:pPr marL="514350" indent="-514350"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dirty="0" smtClean="0"/>
              <a:t>5. Найти, от какой величины 300% составляет </a:t>
            </a:r>
            <a:r>
              <a:rPr lang="en-US" sz="2800" b="1" dirty="0" smtClean="0"/>
              <a:t>b</a:t>
            </a:r>
            <a:r>
              <a:rPr lang="ru-RU" sz="2800" b="1" dirty="0" smtClean="0"/>
              <a:t> метров</a:t>
            </a:r>
          </a:p>
          <a:p>
            <a:pPr marL="514350" indent="-514350"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dirty="0" smtClean="0"/>
              <a:t>    Решение: </a:t>
            </a:r>
            <a:r>
              <a:rPr lang="en-US" sz="2800" b="1" dirty="0" smtClean="0"/>
              <a:t>b</a:t>
            </a:r>
            <a:r>
              <a:rPr lang="ru-RU" sz="2800" b="1" dirty="0" smtClean="0"/>
              <a:t> : </a:t>
            </a:r>
            <a:r>
              <a:rPr lang="en-US" sz="2800" b="1" dirty="0" smtClean="0"/>
              <a:t>3 = b/3 (</a:t>
            </a:r>
            <a:r>
              <a:rPr lang="ru-RU" sz="2800" b="1" dirty="0" smtClean="0"/>
              <a:t>м)</a:t>
            </a:r>
          </a:p>
          <a:p>
            <a:pPr marL="514350" indent="-514350"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539750" y="476250"/>
            <a:ext cx="7777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                                 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214438" y="332656"/>
            <a:ext cx="64897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/>
              <a:t>                 </a:t>
            </a:r>
            <a:r>
              <a:rPr lang="ru-RU" sz="4000" dirty="0" smtClean="0"/>
              <a:t>Ответ:</a:t>
            </a:r>
            <a:endParaRPr lang="ru-RU" sz="4000" dirty="0"/>
          </a:p>
          <a:p>
            <a:pPr>
              <a:spcBef>
                <a:spcPct val="50000"/>
              </a:spcBef>
            </a:pPr>
            <a:r>
              <a:rPr lang="ru-RU" sz="4000" dirty="0"/>
              <a:t>в загрязненном воздухе</a:t>
            </a:r>
            <a:r>
              <a:rPr lang="en-US" sz="4000" dirty="0"/>
              <a:t> </a:t>
            </a:r>
            <a:r>
              <a:rPr lang="en-US" sz="4000" dirty="0" smtClean="0"/>
              <a:t>16% </a:t>
            </a:r>
            <a:r>
              <a:rPr lang="ru-RU" sz="4000" dirty="0"/>
              <a:t>углекислого газа.</a:t>
            </a:r>
          </a:p>
        </p:txBody>
      </p:sp>
      <p:pic>
        <p:nvPicPr>
          <p:cNvPr id="5" name="Picture 6" descr="origin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2699" y="2564904"/>
            <a:ext cx="3695805" cy="41764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323404" y="4149080"/>
            <a:ext cx="5112692" cy="1439862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600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Не загрязняйте  </a:t>
            </a:r>
            <a:endParaRPr lang="ru-RU" sz="3600" i="1" kern="10" dirty="0" smtClean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Monotype Corsiva"/>
            </a:endParaRPr>
          </a:p>
          <a:p>
            <a:pPr algn="ctr"/>
            <a:r>
              <a:rPr lang="ru-RU" sz="3600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окружающую  </a:t>
            </a:r>
            <a:r>
              <a:rPr lang="ru-RU" sz="3600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среду!!!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4861" y="303039"/>
            <a:ext cx="4825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Задача №4 (автор Моргунова М.)</a:t>
            </a:r>
            <a:endParaRPr lang="ru-RU" sz="2400" b="1" i="1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67544" y="918410"/>
            <a:ext cx="8229600" cy="121444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all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Спасение леса-дело рук каждого учащегося  в 631 гимназии!</a:t>
            </a:r>
            <a:endParaRPr kumimoji="0" lang="ru-RU" sz="2800" b="1" i="1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0" y="2101912"/>
            <a:ext cx="9144000" cy="4711464"/>
          </a:xfrm>
          <a:prstGeom prst="rect">
            <a:avLst/>
          </a:prstGeom>
          <a:gradFill>
            <a:gsLst>
              <a:gs pos="77000">
                <a:schemeClr val="accent1">
                  <a:tint val="66000"/>
                  <a:satMod val="160000"/>
                  <a:alpha val="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 cap="sq" cmpd="sng">
            <a:solidFill>
              <a:schemeClr val="tx1">
                <a:alpha val="0"/>
              </a:schemeClr>
            </a:solidFill>
            <a:bevel/>
          </a:ln>
        </p:spPr>
        <p:txBody>
          <a:bodyPr>
            <a:normAutofit fontScale="775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Задача.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Ученики </a:t>
            </a: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 «А» и 6 «Б» классов  гимназии глобального образования №631</a:t>
            </a: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решили принять участие в акции «Спаси дерево!» и собрать макулатуру для спасения 1 дерева. Ученики 6 «А» класса принесли 2</a:t>
            </a: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/5 </a:t>
            </a: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необходимого количества макулатуры, ученики 6 «Б» класса 5</a:t>
            </a: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 оставшегося количества, а учителя гимназии собрали последние необходимые </a:t>
            </a: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18</a:t>
            </a: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кг. Сколько нужно было собрать макулатуры , чтобы  не дать погибнуть 1 дереву?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0" y="1000108"/>
          <a:ext cx="7620000" cy="4480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2"/>
          <p:cNvGrpSpPr/>
          <p:nvPr/>
        </p:nvGrpSpPr>
        <p:grpSpPr>
          <a:xfrm>
            <a:off x="-32" y="5177795"/>
            <a:ext cx="1226168" cy="1751667"/>
            <a:chOff x="0" y="113957"/>
            <a:chExt cx="1226168" cy="1751667"/>
          </a:xfrm>
        </p:grpSpPr>
        <p:sp>
          <p:nvSpPr>
            <p:cNvPr id="4" name="Нашивка 3"/>
            <p:cNvSpPr/>
            <p:nvPr/>
          </p:nvSpPr>
          <p:spPr>
            <a:xfrm rot="5400000">
              <a:off x="-262750" y="376707"/>
              <a:ext cx="1751667" cy="1226167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Нашивка 4"/>
            <p:cNvSpPr/>
            <p:nvPr/>
          </p:nvSpPr>
          <p:spPr>
            <a:xfrm>
              <a:off x="1" y="727041"/>
              <a:ext cx="1226167" cy="5255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1590" tIns="21590" rIns="21590" bIns="2159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400" dirty="0" smtClean="0"/>
                <a:t>4</a:t>
              </a:r>
              <a:endParaRPr lang="ru-RU" sz="3400" kern="1200" dirty="0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214415" y="4841902"/>
            <a:ext cx="7586841" cy="102742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62280" tIns="41275" rIns="41275" bIns="41275" numCol="1" spcCol="1270" anchor="ctr" anchorCtr="0">
            <a:noAutofit/>
          </a:bodyPr>
          <a:lstStyle/>
          <a:p>
            <a:pPr marL="285750" lvl="1" indent="-285750" algn="l" defTabSz="28892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6500" kern="1200" dirty="0" smtClean="0">
                <a:latin typeface="Times New Roman" pitchFamily="18" charset="0"/>
              </a:rPr>
              <a:t> </a:t>
            </a:r>
            <a:endParaRPr lang="ru-RU" sz="6500" kern="1200" dirty="0"/>
          </a:p>
        </p:txBody>
      </p:sp>
      <p:sp>
        <p:nvSpPr>
          <p:cNvPr id="10" name="Прямоугольник с двумя скругленными соседними углами 9"/>
          <p:cNvSpPr/>
          <p:nvPr/>
        </p:nvSpPr>
        <p:spPr>
          <a:xfrm>
            <a:off x="1214414" y="5214950"/>
            <a:ext cx="6429420" cy="1071570"/>
          </a:xfrm>
          <a:prstGeom prst="round2SameRect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3200" dirty="0" smtClean="0">
                <a:latin typeface="+mj-lt"/>
              </a:rPr>
              <a:t>63 : </a:t>
            </a:r>
            <a:r>
              <a:rPr lang="en-US" sz="3200" dirty="0" smtClean="0">
                <a:latin typeface="+mj-lt"/>
              </a:rPr>
              <a:t>3/5</a:t>
            </a:r>
            <a:r>
              <a:rPr lang="ru-RU" sz="3200" dirty="0" smtClean="0">
                <a:latin typeface="+mj-lt"/>
              </a:rPr>
              <a:t> = 105 (т)</a:t>
            </a:r>
            <a:endParaRPr lang="ru-RU" sz="3200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214290"/>
            <a:ext cx="55721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Решение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104628"/>
            <a:ext cx="4038600" cy="24765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/>
              <a:t>  </a:t>
            </a:r>
            <a:r>
              <a:rPr lang="ru-RU" sz="2800" dirty="0" smtClean="0"/>
              <a:t>Чтобы спасти одно дерево нужно собрать примерно 105 кг макулатуры</a:t>
            </a:r>
            <a:endParaRPr lang="ru-RU" sz="2800" dirty="0"/>
          </a:p>
        </p:txBody>
      </p:sp>
      <p:pic>
        <p:nvPicPr>
          <p:cNvPr id="7172" name="Picture 4" descr="19_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4008" y="1772816"/>
            <a:ext cx="4038600" cy="31339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259632" y="921494"/>
            <a:ext cx="20842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Ответ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800" dirty="0"/>
              <a:t> </a:t>
            </a:r>
          </a:p>
        </p:txBody>
      </p:sp>
      <p:pic>
        <p:nvPicPr>
          <p:cNvPr id="6148" name="Picture 4" descr="Himki-fores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1556792"/>
            <a:ext cx="7632848" cy="50226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-129383" y="188640"/>
            <a:ext cx="873383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Сдай макулатуру – спаси лес!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samshit.jpg"/>
          <p:cNvPicPr>
            <a:picLocks noChangeAspect="1"/>
          </p:cNvPicPr>
          <p:nvPr/>
        </p:nvPicPr>
        <p:blipFill>
          <a:blip r:embed="rId2" cstate="print">
            <a:lum bright="4000" contrast="5000"/>
          </a:blip>
          <a:stretch>
            <a:fillRect/>
          </a:stretch>
        </p:blipFill>
        <p:spPr>
          <a:xfrm>
            <a:off x="1476008" y="1196752"/>
            <a:ext cx="6120328" cy="46083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827584" y="-27384"/>
            <a:ext cx="7344816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ерегите природу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8973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БОЛЬШЕ 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85813"/>
            <a:ext cx="8462144" cy="5715000"/>
          </a:xfrm>
        </p:spPr>
        <p:txBody>
          <a:bodyPr rtlCol="0">
            <a:normAutofit fontScale="92500" lnSpcReduction="10000"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marL="420624" indent="-384048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Сравните </a:t>
            </a:r>
            <a:r>
              <a:rPr lang="ru-RU" dirty="0" smtClean="0"/>
              <a:t>величины , если</a:t>
            </a:r>
          </a:p>
          <a:p>
            <a:pPr marL="420624" indent="-384048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dirty="0" smtClean="0"/>
              <a:t> 40</a:t>
            </a:r>
            <a:r>
              <a:rPr lang="ru-RU" dirty="0" smtClean="0"/>
              <a:t>% первой величины составляет 300 рублей, а 30 % второй составляет 400 рублей.</a:t>
            </a:r>
            <a:endParaRPr lang="ru-RU" dirty="0" smtClean="0"/>
          </a:p>
          <a:p>
            <a:pPr marL="420624" indent="-384048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Решение:</a:t>
            </a:r>
          </a:p>
          <a:p>
            <a:pPr marL="420624" indent="-384048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1) 40% = 0,4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300 : 0,4 = 750 (руб.)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1) 30% = 0,3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400 : 0,3 = 1333, (3) (руб.)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3) 750 </a:t>
            </a:r>
            <a:r>
              <a:rPr lang="en-US" dirty="0" smtClean="0"/>
              <a:t>&lt;</a:t>
            </a:r>
            <a:r>
              <a:rPr lang="ru-RU" dirty="0" smtClean="0"/>
              <a:t> 1333, (3)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Ответ: первая величина меньше второй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6" name="AutoShape 20"/>
          <p:cNvSpPr>
            <a:spLocks noChangeArrowheads="1"/>
          </p:cNvSpPr>
          <p:nvPr/>
        </p:nvSpPr>
        <p:spPr bwMode="auto">
          <a:xfrm>
            <a:off x="6858000" y="0"/>
            <a:ext cx="1785938" cy="1357313"/>
          </a:xfrm>
          <a:prstGeom prst="irregularSeal1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800" b="1" dirty="0">
                <a:solidFill>
                  <a:srgbClr val="800000"/>
                </a:solidFill>
              </a:rPr>
              <a:t>&gt;</a:t>
            </a:r>
            <a:endParaRPr lang="ru-RU" sz="88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Байкал\байкал из космос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6857999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786182" y="714356"/>
            <a:ext cx="5357818" cy="5929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chemeClr val="bg1"/>
                </a:solidFill>
              </a:rPr>
              <a:t>                          </a:t>
            </a:r>
            <a:r>
              <a:rPr lang="ru-RU" sz="2500" dirty="0" smtClean="0">
                <a:solidFill>
                  <a:schemeClr val="bg1"/>
                </a:solidFill>
              </a:rPr>
              <a:t>Байкальский ЦБК до            2008 года    являлся одним из основных загрязнителей воды озера Байкал, ежегодно сбрасывая в озеро порядка 100тыс.кубометров сточных вод. В конце 2008 года была начата эксплуатация новой системы очистки воды, которая позволила очищать сбросы   на 98%, однако  ежегодно не менее 328 тонн загрязняющих веществ все равно будет поступать в воды озера. Сколько загрязняющих веществ  ежегодно поступало в озеро Байкал до применения  системы очищения воды?                         </a:t>
            </a:r>
            <a:endParaRPr lang="ru-RU" sz="25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116632"/>
            <a:ext cx="18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Задача №1 (автор</a:t>
            </a:r>
            <a:r>
              <a:rPr lang="ru-RU" sz="2400" b="1" i="1" dirty="0" smtClean="0"/>
              <a:t>  </a:t>
            </a:r>
            <a:r>
              <a:rPr lang="ru-RU" sz="2400" b="1" i="1" dirty="0" smtClean="0">
                <a:solidFill>
                  <a:schemeClr val="bg1"/>
                </a:solidFill>
              </a:rPr>
              <a:t>Фалунин В.</a:t>
            </a:r>
            <a:endParaRPr lang="ru-RU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Байкал\байкал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0"/>
            <a:ext cx="5940152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44" y="188640"/>
            <a:ext cx="298899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Решение:</a:t>
            </a:r>
          </a:p>
          <a:p>
            <a:pPr marL="342900" indent="-342900">
              <a:buAutoNum type="arabicParenR"/>
            </a:pPr>
            <a:r>
              <a:rPr lang="ru-RU" sz="2800" dirty="0" smtClean="0"/>
              <a:t>100% - 98% = 2%   - не очищенные сбросы</a:t>
            </a:r>
          </a:p>
          <a:p>
            <a:pPr marL="342900" indent="-342900"/>
            <a:r>
              <a:rPr lang="ru-RU" sz="2800" dirty="0" smtClean="0"/>
              <a:t>2) 2% = 0,02</a:t>
            </a:r>
          </a:p>
          <a:p>
            <a:r>
              <a:rPr lang="ru-RU" sz="2800" dirty="0" smtClean="0"/>
              <a:t> 328 : 0,02 = 16400 ( т)     </a:t>
            </a:r>
            <a:endParaRPr lang="ru-RU" sz="2800" dirty="0"/>
          </a:p>
        </p:txBody>
      </p:sp>
      <p:sp>
        <p:nvSpPr>
          <p:cNvPr id="29" name="TextBox 28"/>
          <p:cNvSpPr txBox="1"/>
          <p:nvPr/>
        </p:nvSpPr>
        <p:spPr>
          <a:xfrm>
            <a:off x="288032" y="4365104"/>
            <a:ext cx="2843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Ответ: </a:t>
            </a:r>
            <a:r>
              <a:rPr lang="ru-RU" sz="2400" dirty="0" smtClean="0">
                <a:solidFill>
                  <a:srgbClr val="FF0000"/>
                </a:solidFill>
              </a:rPr>
              <a:t>16400 тонн </a:t>
            </a:r>
          </a:p>
          <a:p>
            <a:r>
              <a:rPr lang="ru-RU" sz="2400" dirty="0"/>
              <a:t>з</a:t>
            </a:r>
            <a:r>
              <a:rPr lang="ru-RU" sz="2400" dirty="0" smtClean="0"/>
              <a:t>агрязняющих </a:t>
            </a:r>
            <a:r>
              <a:rPr lang="ru-RU" sz="2400" dirty="0" smtClean="0"/>
              <a:t>веществ.</a:t>
            </a:r>
            <a:endParaRPr lang="ru-RU" sz="2400" dirty="0"/>
          </a:p>
        </p:txBody>
      </p:sp>
      <p:sp>
        <p:nvSpPr>
          <p:cNvPr id="30" name="Цилиндр 29"/>
          <p:cNvSpPr/>
          <p:nvPr/>
        </p:nvSpPr>
        <p:spPr>
          <a:xfrm>
            <a:off x="4932040" y="1628800"/>
            <a:ext cx="1080120" cy="1872208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4929190" y="2420888"/>
            <a:ext cx="1010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16400 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Блок-схема: память с прямым доступом 31"/>
          <p:cNvSpPr/>
          <p:nvPr/>
        </p:nvSpPr>
        <p:spPr>
          <a:xfrm>
            <a:off x="5868144" y="2564904"/>
            <a:ext cx="1728192" cy="936104"/>
          </a:xfrm>
          <a:prstGeom prst="flowChartMagneticDru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6000760" y="2643182"/>
            <a:ext cx="875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16400т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5" name="Капля 34"/>
          <p:cNvSpPr/>
          <p:nvPr/>
        </p:nvSpPr>
        <p:spPr>
          <a:xfrm rot="16894016">
            <a:off x="7288444" y="3402605"/>
            <a:ext cx="870483" cy="653190"/>
          </a:xfrm>
          <a:prstGeom prst="teardrop">
            <a:avLst>
              <a:gd name="adj" fmla="val 148163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~PP3875.WAV">
            <a:hlinkClick r:id="" action="ppaction://media"/>
          </p:cNvPr>
          <p:cNvPicPr>
            <a:picLocks noRot="1" noChangeAspect="1"/>
          </p:cNvPicPr>
          <p:nvPr>
            <a:wavAudioFile r:embed="rId2" name="~PP3875.WAV"/>
          </p:nvPr>
        </p:nvPicPr>
        <p:blipFill>
          <a:blip r:embed="rId5" cstate="print"/>
          <a:stretch>
            <a:fillRect/>
          </a:stretch>
        </p:blipFill>
        <p:spPr>
          <a:xfrm>
            <a:off x="8691563" y="6405563"/>
            <a:ext cx="244475" cy="2444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24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500"/>
                            </p:stCondLst>
                            <p:childTnLst>
                              <p:par>
                                <p:cTn id="29" presetID="5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155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155" decel="100000"/>
                                        <p:tgtEl>
                                          <p:spTgt spid="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1155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1155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500"/>
                            </p:stCondLst>
                            <p:childTnLst>
                              <p:par>
                                <p:cTn id="42" presetID="5" presetClass="exit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43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0"/>
                            </p:stCondLst>
                            <p:childTnLst>
                              <p:par>
                                <p:cTn id="4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0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0"/>
                            </p:stCondLst>
                            <p:childTnLst>
                              <p:par>
                                <p:cTn id="6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2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63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0" grpId="0" animBg="1"/>
      <p:bldP spid="30" grpId="1" animBg="1"/>
      <p:bldP spid="31" grpId="0"/>
      <p:bldP spid="31" grpId="1"/>
      <p:bldP spid="32" grpId="0" animBg="1"/>
      <p:bldP spid="32" grpId="1" animBg="1"/>
      <p:bldP spid="33" grpId="0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3" descr="MC900438993[2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9"/>
          <p:cNvSpPr>
            <a:spLocks noChangeArrowheads="1"/>
          </p:cNvSpPr>
          <p:nvPr/>
        </p:nvSpPr>
        <p:spPr bwMode="auto">
          <a:xfrm>
            <a:off x="395536" y="1802140"/>
            <a:ext cx="468052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342900" algn="just"/>
            <a:r>
              <a:rPr lang="ru-RU" sz="2400" dirty="0">
                <a:latin typeface="Monotype Corsiva" pitchFamily="66" charset="0"/>
                <a:cs typeface="Times New Roman" pitchFamily="18" charset="0"/>
              </a:rPr>
              <a:t>Белые журавли устраивают свои гнезда только в Якутии и на Оби. В Якутии их на 60 особей больше, чем на Оби, что составляет 20% от общего числа белых журавлей, сохранившихся в природе. Сколько белых журавлей сохранилось в природе?</a:t>
            </a:r>
            <a:endParaRPr lang="ru-RU" sz="2400" dirty="0">
              <a:latin typeface="Monotype Corsiva" pitchFamily="66" charset="0"/>
            </a:endParaRPr>
          </a:p>
        </p:txBody>
      </p:sp>
      <p:sp>
        <p:nvSpPr>
          <p:cNvPr id="4100" name="WordArt 14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331640" y="908720"/>
            <a:ext cx="6192688" cy="6480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Условие задачи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8712" y="5715"/>
            <a:ext cx="2915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        Задача №2        (автор Абрамов Г.)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7"/>
          <p:cNvSpPr txBox="1">
            <a:spLocks noChangeArrowheads="1"/>
          </p:cNvSpPr>
          <p:nvPr/>
        </p:nvSpPr>
        <p:spPr bwMode="auto">
          <a:xfrm>
            <a:off x="609600" y="2573337"/>
            <a:ext cx="60198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>
                <a:latin typeface="Monotype Corsiva" pitchFamily="66" charset="0"/>
              </a:rPr>
              <a:t>20%=0,2</a:t>
            </a:r>
          </a:p>
          <a:p>
            <a:pPr>
              <a:spcBef>
                <a:spcPct val="50000"/>
              </a:spcBef>
            </a:pPr>
            <a:endParaRPr lang="ru-RU" sz="3600" dirty="0">
              <a:latin typeface="Monotype Corsiva" pitchFamily="66" charset="0"/>
            </a:endParaRPr>
          </a:p>
        </p:txBody>
      </p:sp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533400" y="339725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>
                <a:latin typeface="Monotype Corsiva" pitchFamily="66" charset="0"/>
              </a:rPr>
              <a:t>60 : </a:t>
            </a:r>
            <a:r>
              <a:rPr lang="ru-RU" sz="3600" dirty="0" smtClean="0">
                <a:latin typeface="Monotype Corsiva" pitchFamily="66" charset="0"/>
              </a:rPr>
              <a:t>0,2 = 300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5125" name="Text Box 10"/>
          <p:cNvSpPr txBox="1">
            <a:spLocks noChangeArrowheads="1"/>
          </p:cNvSpPr>
          <p:nvPr/>
        </p:nvSpPr>
        <p:spPr bwMode="auto">
          <a:xfrm>
            <a:off x="2819400" y="3371671"/>
            <a:ext cx="2133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>
                <a:latin typeface="Monotype Corsiva" pitchFamily="66" charset="0"/>
              </a:rPr>
              <a:t>(</a:t>
            </a:r>
            <a:r>
              <a:rPr lang="ru-RU" sz="3600" dirty="0" smtClean="0">
                <a:latin typeface="Monotype Corsiva" pitchFamily="66" charset="0"/>
              </a:rPr>
              <a:t>журавлей)</a:t>
            </a:r>
            <a:endParaRPr lang="ru-RU" sz="3600" dirty="0">
              <a:latin typeface="Monotype Corsiva" pitchFamily="66" charset="0"/>
            </a:endParaRPr>
          </a:p>
        </p:txBody>
      </p:sp>
      <p:pic>
        <p:nvPicPr>
          <p:cNvPr id="5127" name="Picture 12" descr="dglxasset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362200"/>
            <a:ext cx="40735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WordArt 13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66800" y="533400"/>
            <a:ext cx="27432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Bookman Old Style"/>
              </a:rPr>
              <a:t>Решение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CBCBCB"/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5400000" scaled="1"/>
              </a:gradFill>
              <a:latin typeface="Bookman Old Sty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9" descr="MP900428005[2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18"/>
          <p:cNvSpPr txBox="1">
            <a:spLocks noChangeArrowheads="1"/>
          </p:cNvSpPr>
          <p:nvPr/>
        </p:nvSpPr>
        <p:spPr bwMode="auto">
          <a:xfrm>
            <a:off x="1676400" y="4267200"/>
            <a:ext cx="5334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  <a:t>ОТВЕТ: 300 белых журавлей сохранилось в природе.</a:t>
            </a:r>
          </a:p>
        </p:txBody>
      </p:sp>
      <p:sp>
        <p:nvSpPr>
          <p:cNvPr id="6148" name="WordArt 20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53200" y="5638800"/>
            <a:ext cx="2209800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foto-00-189x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5600" y="3763963"/>
            <a:ext cx="3708400" cy="3094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85750" y="1304751"/>
            <a:ext cx="5357813" cy="55086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solidFill>
                  <a:schemeClr val="hlink"/>
                </a:solidFill>
              </a:rPr>
              <a:t>В чистом воздухе углекислого газа содержится 0,4%, это составляет 1</a:t>
            </a:r>
            <a:r>
              <a:rPr lang="en-US" sz="3200" dirty="0">
                <a:solidFill>
                  <a:schemeClr val="hlink"/>
                </a:solidFill>
              </a:rPr>
              <a:t>/40 </a:t>
            </a:r>
            <a:r>
              <a:rPr lang="ru-RU" sz="3200" dirty="0">
                <a:solidFill>
                  <a:schemeClr val="hlink"/>
                </a:solidFill>
              </a:rPr>
              <a:t>часть углекислого газа в воздухе, загрязненном выхлопными газами автомобилей. Сколько процентов углекислого газа содержится в загрязненном воздухе?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76081" y="548680"/>
            <a:ext cx="4477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Задача №3 (автор Семенова А.)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699792" y="357188"/>
            <a:ext cx="403244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/>
              <a:t>                       </a:t>
            </a:r>
            <a:r>
              <a:rPr lang="ru-RU" sz="3600" dirty="0" smtClean="0"/>
              <a:t>Решение:</a:t>
            </a:r>
            <a:endParaRPr lang="ru-RU" sz="3600" dirty="0"/>
          </a:p>
          <a:p>
            <a:pPr>
              <a:spcBef>
                <a:spcPct val="50000"/>
              </a:spcBef>
            </a:pPr>
            <a:r>
              <a:rPr lang="ru-RU" sz="3600" dirty="0" smtClean="0"/>
              <a:t>0,4</a:t>
            </a:r>
            <a:r>
              <a:rPr lang="en-US" sz="3600" dirty="0"/>
              <a:t>%</a:t>
            </a:r>
            <a:r>
              <a:rPr lang="ru-RU" sz="3600" dirty="0"/>
              <a:t> : 1</a:t>
            </a:r>
            <a:r>
              <a:rPr lang="en-US" sz="3600" dirty="0"/>
              <a:t>/40 = 16% </a:t>
            </a:r>
            <a:endParaRPr lang="ru-RU" sz="3600" dirty="0"/>
          </a:p>
        </p:txBody>
      </p:sp>
      <p:pic>
        <p:nvPicPr>
          <p:cNvPr id="12292" name="Picture 4" descr="800px-Exhaust-7160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3647" y="2924944"/>
            <a:ext cx="4746625" cy="35607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8.6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55</TotalTime>
  <Words>633</Words>
  <Application>Microsoft Office PowerPoint</Application>
  <PresentationFormat>Экран (4:3)</PresentationFormat>
  <Paragraphs>75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ЧТО БОЛЬШЕ ?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</cp:revision>
  <dcterms:created xsi:type="dcterms:W3CDTF">2015-10-05T15:36:21Z</dcterms:created>
  <dcterms:modified xsi:type="dcterms:W3CDTF">2015-10-05T16:31:55Z</dcterms:modified>
</cp:coreProperties>
</file>