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7" r:id="rId3"/>
    <p:sldId id="318" r:id="rId4"/>
    <p:sldId id="319" r:id="rId5"/>
    <p:sldId id="316" r:id="rId6"/>
    <p:sldId id="320" r:id="rId7"/>
    <p:sldId id="321" r:id="rId8"/>
    <p:sldId id="315" r:id="rId9"/>
    <p:sldId id="322" r:id="rId10"/>
    <p:sldId id="323" r:id="rId11"/>
    <p:sldId id="314" r:id="rId12"/>
    <p:sldId id="313" r:id="rId13"/>
    <p:sldId id="324" r:id="rId14"/>
    <p:sldId id="325" r:id="rId15"/>
    <p:sldId id="310" r:id="rId16"/>
    <p:sldId id="329" r:id="rId17"/>
    <p:sldId id="328" r:id="rId18"/>
    <p:sldId id="330" r:id="rId19"/>
    <p:sldId id="342" r:id="rId20"/>
    <p:sldId id="331" r:id="rId21"/>
    <p:sldId id="344" r:id="rId22"/>
    <p:sldId id="345" r:id="rId23"/>
    <p:sldId id="346" r:id="rId24"/>
    <p:sldId id="347" r:id="rId25"/>
    <p:sldId id="260" r:id="rId26"/>
    <p:sldId id="351" r:id="rId27"/>
    <p:sldId id="352" r:id="rId28"/>
    <p:sldId id="353" r:id="rId29"/>
    <p:sldId id="349" r:id="rId30"/>
    <p:sldId id="348" r:id="rId31"/>
    <p:sldId id="350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CC"/>
    <a:srgbClr val="00FF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C7834-B484-4AED-A119-D6BAECD86E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89B7068-1458-4EC9-9DB6-F445F8DF8C47}">
      <dgm:prSet phldrT="[Текст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algn="l"/>
          <a:r>
            <a:rPr lang="ru-RU" sz="2900" b="1" dirty="0" smtClean="0">
              <a:latin typeface="Century" pitchFamily="18" charset="0"/>
            </a:rPr>
            <a:t>      </a:t>
          </a:r>
          <a:r>
            <a:rPr lang="ru-RU" sz="3200" b="0" dirty="0" smtClean="0">
              <a:latin typeface="Century" pitchFamily="18" charset="0"/>
            </a:rPr>
            <a:t>Где можно применить изделие?</a:t>
          </a:r>
          <a:endParaRPr lang="ru-RU" sz="2900" b="0" dirty="0"/>
        </a:p>
      </dgm:t>
    </dgm:pt>
    <dgm:pt modelId="{81A9D692-58A1-4479-BD12-18AB5DC74ABA}" type="parTrans" cxnId="{4A8E4DDD-3703-4535-8AB6-A822A2EAC3F8}">
      <dgm:prSet/>
      <dgm:spPr/>
      <dgm:t>
        <a:bodyPr/>
        <a:lstStyle/>
        <a:p>
          <a:endParaRPr lang="ru-RU"/>
        </a:p>
      </dgm:t>
    </dgm:pt>
    <dgm:pt modelId="{7AA0B21F-947B-4A1B-AC51-67AB836184AD}" type="sibTrans" cxnId="{4A8E4DDD-3703-4535-8AB6-A822A2EAC3F8}">
      <dgm:prSet/>
      <dgm:spPr/>
      <dgm:t>
        <a:bodyPr/>
        <a:lstStyle/>
        <a:p>
          <a:endParaRPr lang="ru-RU"/>
        </a:p>
      </dgm:t>
    </dgm:pt>
    <dgm:pt modelId="{239E8D22-49EE-43F4-A833-29769B9A30BE}">
      <dgm:prSet phldrT="[Текст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algn="l"/>
          <a:r>
            <a:rPr lang="ru-RU" sz="2700" b="1" dirty="0" smtClean="0">
              <a:latin typeface="Century" pitchFamily="18" charset="0"/>
            </a:rPr>
            <a:t>      </a:t>
          </a:r>
          <a:r>
            <a:rPr lang="ru-RU" sz="3200" b="0" dirty="0" smtClean="0">
              <a:latin typeface="Century" pitchFamily="18" charset="0"/>
            </a:rPr>
            <a:t>Какие части есть у этой модели?</a:t>
          </a:r>
          <a:endParaRPr lang="ru-RU" sz="3200" b="0" dirty="0"/>
        </a:p>
      </dgm:t>
    </dgm:pt>
    <dgm:pt modelId="{20A416E3-521E-4347-A824-D5107DC35A70}" type="parTrans" cxnId="{C72D21EE-3197-48AE-8FAD-4AF8CED060AC}">
      <dgm:prSet/>
      <dgm:spPr/>
      <dgm:t>
        <a:bodyPr/>
        <a:lstStyle/>
        <a:p>
          <a:endParaRPr lang="ru-RU"/>
        </a:p>
      </dgm:t>
    </dgm:pt>
    <dgm:pt modelId="{4FED97AF-2E78-47E5-92C8-E1552FB170FD}" type="sibTrans" cxnId="{C72D21EE-3197-48AE-8FAD-4AF8CED060AC}">
      <dgm:prSet/>
      <dgm:spPr/>
      <dgm:t>
        <a:bodyPr/>
        <a:lstStyle/>
        <a:p>
          <a:endParaRPr lang="ru-RU"/>
        </a:p>
      </dgm:t>
    </dgm:pt>
    <dgm:pt modelId="{A7D01807-5A6C-4850-843E-02E2D8E814D4}">
      <dgm:prSet phldrT="[Текст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algn="l"/>
          <a:r>
            <a:rPr lang="ru-RU" sz="3000" b="0" dirty="0" smtClean="0">
              <a:latin typeface="Century" pitchFamily="18" charset="0"/>
            </a:rPr>
            <a:t>      </a:t>
          </a:r>
          <a:r>
            <a:rPr lang="ru-RU" sz="3200" b="0" dirty="0" smtClean="0">
              <a:latin typeface="Century" pitchFamily="18" charset="0"/>
            </a:rPr>
            <a:t>Сколько деталей в изделии?</a:t>
          </a:r>
          <a:endParaRPr lang="ru-RU" sz="3000" b="0" dirty="0"/>
        </a:p>
      </dgm:t>
    </dgm:pt>
    <dgm:pt modelId="{2CF55A7B-DD95-46E7-B603-26679AFCB2F0}" type="parTrans" cxnId="{FFBEC813-49EA-44BA-A629-59E1BFF80F6E}">
      <dgm:prSet/>
      <dgm:spPr/>
      <dgm:t>
        <a:bodyPr/>
        <a:lstStyle/>
        <a:p>
          <a:endParaRPr lang="ru-RU"/>
        </a:p>
      </dgm:t>
    </dgm:pt>
    <dgm:pt modelId="{1949FDD6-809E-43F1-9F53-D84DF8B0C6B1}" type="sibTrans" cxnId="{FFBEC813-49EA-44BA-A629-59E1BFF80F6E}">
      <dgm:prSet/>
      <dgm:spPr/>
      <dgm:t>
        <a:bodyPr/>
        <a:lstStyle/>
        <a:p>
          <a:endParaRPr lang="ru-RU"/>
        </a:p>
      </dgm:t>
    </dgm:pt>
    <dgm:pt modelId="{DB51EB39-B9E5-4E3E-98C1-BEA4A43BFD79}">
      <dgm:prSet phldrT="[Текст]" custT="1"/>
      <dgm:spPr>
        <a:solidFill>
          <a:schemeClr val="accent2">
            <a:lumMod val="75000"/>
            <a:alpha val="80000"/>
          </a:schemeClr>
        </a:solidFill>
      </dgm:spPr>
      <dgm:t>
        <a:bodyPr/>
        <a:lstStyle/>
        <a:p>
          <a:pPr algn="l"/>
          <a:r>
            <a:rPr lang="ru-RU" sz="2800" b="0" dirty="0" smtClean="0">
              <a:latin typeface="Century" pitchFamily="18" charset="0"/>
            </a:rPr>
            <a:t>       </a:t>
          </a:r>
          <a:r>
            <a:rPr lang="ru-RU" sz="3200" b="0" dirty="0" smtClean="0">
              <a:latin typeface="Century" pitchFamily="18" charset="0"/>
            </a:rPr>
            <a:t>Каково соединение деталей?</a:t>
          </a:r>
          <a:endParaRPr lang="ru-RU" sz="2800" b="0" dirty="0"/>
        </a:p>
      </dgm:t>
    </dgm:pt>
    <dgm:pt modelId="{9F4B0ACF-896F-44E5-9D94-64C26525CBA2}" type="parTrans" cxnId="{72095DB8-6E6A-41FF-8870-93FFA6C5FFEB}">
      <dgm:prSet/>
      <dgm:spPr/>
      <dgm:t>
        <a:bodyPr/>
        <a:lstStyle/>
        <a:p>
          <a:endParaRPr lang="ru-RU"/>
        </a:p>
      </dgm:t>
    </dgm:pt>
    <dgm:pt modelId="{BFA97D04-6639-417D-9F17-665399FD18B3}" type="sibTrans" cxnId="{72095DB8-6E6A-41FF-8870-93FFA6C5FFEB}">
      <dgm:prSet/>
      <dgm:spPr/>
      <dgm:t>
        <a:bodyPr/>
        <a:lstStyle/>
        <a:p>
          <a:endParaRPr lang="ru-RU"/>
        </a:p>
      </dgm:t>
    </dgm:pt>
    <dgm:pt modelId="{647E5F6C-86BC-41D2-A6FF-A9CAA6D2CAF4}" type="pres">
      <dgm:prSet presAssocID="{A2CC7834-B484-4AED-A119-D6BAECD86EAD}" presName="linearFlow" presStyleCnt="0">
        <dgm:presLayoutVars>
          <dgm:dir/>
          <dgm:resizeHandles val="exact"/>
        </dgm:presLayoutVars>
      </dgm:prSet>
      <dgm:spPr/>
    </dgm:pt>
    <dgm:pt modelId="{EF9FE3BA-204F-46CA-A1B0-BD39194C9C27}" type="pres">
      <dgm:prSet presAssocID="{E89B7068-1458-4EC9-9DB6-F445F8DF8C47}" presName="composite" presStyleCnt="0"/>
      <dgm:spPr/>
    </dgm:pt>
    <dgm:pt modelId="{F89E2C1C-1F0C-43AE-90FB-B24610E75156}" type="pres">
      <dgm:prSet presAssocID="{E89B7068-1458-4EC9-9DB6-F445F8DF8C47}" presName="imgShp" presStyleLbl="fgImgPlace1" presStyleIdx="0" presStyleCnt="4" custScaleX="62714" custScaleY="30266" custLinFactX="-16830" custLinFactNeighborX="-100000" custLinFactNeighborY="2367"/>
      <dgm:spPr>
        <a:solidFill>
          <a:schemeClr val="bg2">
            <a:lumMod val="75000"/>
          </a:schemeClr>
        </a:solidFill>
      </dgm:spPr>
    </dgm:pt>
    <dgm:pt modelId="{46C857B8-A629-4B24-B61B-ED960F3089BB}" type="pres">
      <dgm:prSet presAssocID="{E89B7068-1458-4EC9-9DB6-F445F8DF8C47}" presName="txShp" presStyleLbl="node1" presStyleIdx="0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4B1F7-3748-4911-ACE9-6207EF3303E6}" type="pres">
      <dgm:prSet presAssocID="{7AA0B21F-947B-4A1B-AC51-67AB836184AD}" presName="spacing" presStyleCnt="0"/>
      <dgm:spPr/>
    </dgm:pt>
    <dgm:pt modelId="{9E8E7F9B-F870-4845-B293-F9F66A99C39A}" type="pres">
      <dgm:prSet presAssocID="{239E8D22-49EE-43F4-A833-29769B9A30BE}" presName="composite" presStyleCnt="0"/>
      <dgm:spPr/>
    </dgm:pt>
    <dgm:pt modelId="{9C0A2DB9-0D51-4462-A194-795825E4D220}" type="pres">
      <dgm:prSet presAssocID="{239E8D22-49EE-43F4-A833-29769B9A30BE}" presName="imgShp" presStyleLbl="fgImgPlace1" presStyleIdx="1" presStyleCnt="4" custScaleX="62715" custScaleY="30266" custLinFactX="-16829" custLinFactNeighborX="-100000" custLinFactNeighborY="364"/>
      <dgm:spPr>
        <a:solidFill>
          <a:schemeClr val="bg2">
            <a:lumMod val="75000"/>
          </a:schemeClr>
        </a:solidFill>
      </dgm:spPr>
    </dgm:pt>
    <dgm:pt modelId="{1D4629DC-A59F-46C5-B108-D0AE022A0024}" type="pres">
      <dgm:prSet presAssocID="{239E8D22-49EE-43F4-A833-29769B9A30BE}" presName="txShp" presStyleLbl="node1" presStyleIdx="1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FBABF-05A4-4514-B874-B1ADD65D67D1}" type="pres">
      <dgm:prSet presAssocID="{4FED97AF-2E78-47E5-92C8-E1552FB170FD}" presName="spacing" presStyleCnt="0"/>
      <dgm:spPr/>
    </dgm:pt>
    <dgm:pt modelId="{95D01EB0-7254-4113-B322-38E6558D1EED}" type="pres">
      <dgm:prSet presAssocID="{A7D01807-5A6C-4850-843E-02E2D8E814D4}" presName="composite" presStyleCnt="0"/>
      <dgm:spPr/>
    </dgm:pt>
    <dgm:pt modelId="{CC88A6E7-5A2E-40FB-B78E-99975658D1A3}" type="pres">
      <dgm:prSet presAssocID="{A7D01807-5A6C-4850-843E-02E2D8E814D4}" presName="imgShp" presStyleLbl="fgImgPlace1" presStyleIdx="2" presStyleCnt="4" custScaleX="62717" custScaleY="30267" custLinFactX="-9810" custLinFactNeighborX="-100000" custLinFactNeighborY="-1640"/>
      <dgm:spPr>
        <a:solidFill>
          <a:schemeClr val="bg2">
            <a:lumMod val="75000"/>
          </a:schemeClr>
        </a:solidFill>
      </dgm:spPr>
    </dgm:pt>
    <dgm:pt modelId="{0C6E3CFC-CC5D-4EEF-84AC-4766E6DFD1CE}" type="pres">
      <dgm:prSet presAssocID="{A7D01807-5A6C-4850-843E-02E2D8E814D4}" presName="txShp" presStyleLbl="node1" presStyleIdx="2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EB6D5-9799-42F7-BDB5-781DC6FCC491}" type="pres">
      <dgm:prSet presAssocID="{1949FDD6-809E-43F1-9F53-D84DF8B0C6B1}" presName="spacing" presStyleCnt="0"/>
      <dgm:spPr/>
    </dgm:pt>
    <dgm:pt modelId="{83394276-0D5C-4340-99A2-57C78B2DF488}" type="pres">
      <dgm:prSet presAssocID="{DB51EB39-B9E5-4E3E-98C1-BEA4A43BFD79}" presName="composite" presStyleCnt="0"/>
      <dgm:spPr/>
    </dgm:pt>
    <dgm:pt modelId="{EE276E06-E8A1-4FDC-8281-AB099498DFE0}" type="pres">
      <dgm:prSet presAssocID="{DB51EB39-B9E5-4E3E-98C1-BEA4A43BFD79}" presName="imgShp" presStyleLbl="fgImgPlace1" presStyleIdx="3" presStyleCnt="4" custScaleX="62715" custScaleY="30265" custLinFactX="-9809" custLinFactNeighborX="-100000" custLinFactNeighborY="7980"/>
      <dgm:spPr>
        <a:solidFill>
          <a:schemeClr val="bg2">
            <a:lumMod val="75000"/>
          </a:schemeClr>
        </a:solidFill>
      </dgm:spPr>
    </dgm:pt>
    <dgm:pt modelId="{E7EFF00E-64CB-4B97-9FC8-D7169CA529F3}" type="pres">
      <dgm:prSet presAssocID="{DB51EB39-B9E5-4E3E-98C1-BEA4A43BFD79}" presName="txShp" presStyleLbl="node1" presStyleIdx="3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E4DDD-3703-4535-8AB6-A822A2EAC3F8}" srcId="{A2CC7834-B484-4AED-A119-D6BAECD86EAD}" destId="{E89B7068-1458-4EC9-9DB6-F445F8DF8C47}" srcOrd="0" destOrd="0" parTransId="{81A9D692-58A1-4479-BD12-18AB5DC74ABA}" sibTransId="{7AA0B21F-947B-4A1B-AC51-67AB836184AD}"/>
    <dgm:cxn modelId="{E5C9B394-9BAB-47C7-A732-BCF0BB33AE14}" type="presOf" srcId="{A2CC7834-B484-4AED-A119-D6BAECD86EAD}" destId="{647E5F6C-86BC-41D2-A6FF-A9CAA6D2CAF4}" srcOrd="0" destOrd="0" presId="urn:microsoft.com/office/officeart/2005/8/layout/vList3"/>
    <dgm:cxn modelId="{19E23ACF-FFCB-45F4-BE11-2CAD7BE76F81}" type="presOf" srcId="{E89B7068-1458-4EC9-9DB6-F445F8DF8C47}" destId="{46C857B8-A629-4B24-B61B-ED960F3089BB}" srcOrd="0" destOrd="0" presId="urn:microsoft.com/office/officeart/2005/8/layout/vList3"/>
    <dgm:cxn modelId="{5BD293EC-BA8E-4FBC-9F66-45AD4339FB1E}" type="presOf" srcId="{DB51EB39-B9E5-4E3E-98C1-BEA4A43BFD79}" destId="{E7EFF00E-64CB-4B97-9FC8-D7169CA529F3}" srcOrd="0" destOrd="0" presId="urn:microsoft.com/office/officeart/2005/8/layout/vList3"/>
    <dgm:cxn modelId="{72095DB8-6E6A-41FF-8870-93FFA6C5FFEB}" srcId="{A2CC7834-B484-4AED-A119-D6BAECD86EAD}" destId="{DB51EB39-B9E5-4E3E-98C1-BEA4A43BFD79}" srcOrd="3" destOrd="0" parTransId="{9F4B0ACF-896F-44E5-9D94-64C26525CBA2}" sibTransId="{BFA97D04-6639-417D-9F17-665399FD18B3}"/>
    <dgm:cxn modelId="{FFBEC813-49EA-44BA-A629-59E1BFF80F6E}" srcId="{A2CC7834-B484-4AED-A119-D6BAECD86EAD}" destId="{A7D01807-5A6C-4850-843E-02E2D8E814D4}" srcOrd="2" destOrd="0" parTransId="{2CF55A7B-DD95-46E7-B603-26679AFCB2F0}" sibTransId="{1949FDD6-809E-43F1-9F53-D84DF8B0C6B1}"/>
    <dgm:cxn modelId="{2255104E-CC45-45FD-9F87-B825F2D0BA10}" type="presOf" srcId="{239E8D22-49EE-43F4-A833-29769B9A30BE}" destId="{1D4629DC-A59F-46C5-B108-D0AE022A0024}" srcOrd="0" destOrd="0" presId="urn:microsoft.com/office/officeart/2005/8/layout/vList3"/>
    <dgm:cxn modelId="{C72D21EE-3197-48AE-8FAD-4AF8CED060AC}" srcId="{A2CC7834-B484-4AED-A119-D6BAECD86EAD}" destId="{239E8D22-49EE-43F4-A833-29769B9A30BE}" srcOrd="1" destOrd="0" parTransId="{20A416E3-521E-4347-A824-D5107DC35A70}" sibTransId="{4FED97AF-2E78-47E5-92C8-E1552FB170FD}"/>
    <dgm:cxn modelId="{541A963B-1288-4E39-A078-B77E7C399AC7}" type="presOf" srcId="{A7D01807-5A6C-4850-843E-02E2D8E814D4}" destId="{0C6E3CFC-CC5D-4EEF-84AC-4766E6DFD1CE}" srcOrd="0" destOrd="0" presId="urn:microsoft.com/office/officeart/2005/8/layout/vList3"/>
    <dgm:cxn modelId="{0653AFEE-69BB-4DA4-ACCF-8D745F770CCF}" type="presParOf" srcId="{647E5F6C-86BC-41D2-A6FF-A9CAA6D2CAF4}" destId="{EF9FE3BA-204F-46CA-A1B0-BD39194C9C27}" srcOrd="0" destOrd="0" presId="urn:microsoft.com/office/officeart/2005/8/layout/vList3"/>
    <dgm:cxn modelId="{FA47AB80-FFCA-4F80-96FE-693B18D0ABC2}" type="presParOf" srcId="{EF9FE3BA-204F-46CA-A1B0-BD39194C9C27}" destId="{F89E2C1C-1F0C-43AE-90FB-B24610E75156}" srcOrd="0" destOrd="0" presId="urn:microsoft.com/office/officeart/2005/8/layout/vList3"/>
    <dgm:cxn modelId="{C7A1A5F3-A680-470D-BFD1-7DAD7DDCDB08}" type="presParOf" srcId="{EF9FE3BA-204F-46CA-A1B0-BD39194C9C27}" destId="{46C857B8-A629-4B24-B61B-ED960F3089BB}" srcOrd="1" destOrd="0" presId="urn:microsoft.com/office/officeart/2005/8/layout/vList3"/>
    <dgm:cxn modelId="{2467D68E-AD4B-46C4-91B5-9ACD4962BE8C}" type="presParOf" srcId="{647E5F6C-86BC-41D2-A6FF-A9CAA6D2CAF4}" destId="{9C04B1F7-3748-4911-ACE9-6207EF3303E6}" srcOrd="1" destOrd="0" presId="urn:microsoft.com/office/officeart/2005/8/layout/vList3"/>
    <dgm:cxn modelId="{571DB008-ED14-4C4A-9BF9-D2BE62D17341}" type="presParOf" srcId="{647E5F6C-86BC-41D2-A6FF-A9CAA6D2CAF4}" destId="{9E8E7F9B-F870-4845-B293-F9F66A99C39A}" srcOrd="2" destOrd="0" presId="urn:microsoft.com/office/officeart/2005/8/layout/vList3"/>
    <dgm:cxn modelId="{D4460B1C-9E68-4626-AC34-49FB42B39A19}" type="presParOf" srcId="{9E8E7F9B-F870-4845-B293-F9F66A99C39A}" destId="{9C0A2DB9-0D51-4462-A194-795825E4D220}" srcOrd="0" destOrd="0" presId="urn:microsoft.com/office/officeart/2005/8/layout/vList3"/>
    <dgm:cxn modelId="{E1861A5F-F25D-47D1-B0AF-E2405E530D60}" type="presParOf" srcId="{9E8E7F9B-F870-4845-B293-F9F66A99C39A}" destId="{1D4629DC-A59F-46C5-B108-D0AE022A0024}" srcOrd="1" destOrd="0" presId="urn:microsoft.com/office/officeart/2005/8/layout/vList3"/>
    <dgm:cxn modelId="{C8769084-3150-4143-AE55-87CFA1672B84}" type="presParOf" srcId="{647E5F6C-86BC-41D2-A6FF-A9CAA6D2CAF4}" destId="{6F4FBABF-05A4-4514-B874-B1ADD65D67D1}" srcOrd="3" destOrd="0" presId="urn:microsoft.com/office/officeart/2005/8/layout/vList3"/>
    <dgm:cxn modelId="{67F7C8EA-A1CC-4DAF-8B90-FAF412B5FFBD}" type="presParOf" srcId="{647E5F6C-86BC-41D2-A6FF-A9CAA6D2CAF4}" destId="{95D01EB0-7254-4113-B322-38E6558D1EED}" srcOrd="4" destOrd="0" presId="urn:microsoft.com/office/officeart/2005/8/layout/vList3"/>
    <dgm:cxn modelId="{EC9F593D-207C-4BD6-8794-C00FD8BE89FB}" type="presParOf" srcId="{95D01EB0-7254-4113-B322-38E6558D1EED}" destId="{CC88A6E7-5A2E-40FB-B78E-99975658D1A3}" srcOrd="0" destOrd="0" presId="urn:microsoft.com/office/officeart/2005/8/layout/vList3"/>
    <dgm:cxn modelId="{481023DA-2BDA-4DD6-B93C-B25C4DF9AC9B}" type="presParOf" srcId="{95D01EB0-7254-4113-B322-38E6558D1EED}" destId="{0C6E3CFC-CC5D-4EEF-84AC-4766E6DFD1CE}" srcOrd="1" destOrd="0" presId="urn:microsoft.com/office/officeart/2005/8/layout/vList3"/>
    <dgm:cxn modelId="{08022320-4E34-45D6-BD3E-6E3E74E33C62}" type="presParOf" srcId="{647E5F6C-86BC-41D2-A6FF-A9CAA6D2CAF4}" destId="{93BEB6D5-9799-42F7-BDB5-781DC6FCC491}" srcOrd="5" destOrd="0" presId="urn:microsoft.com/office/officeart/2005/8/layout/vList3"/>
    <dgm:cxn modelId="{C0844C4E-0969-44A1-80F0-44D9395280F4}" type="presParOf" srcId="{647E5F6C-86BC-41D2-A6FF-A9CAA6D2CAF4}" destId="{83394276-0D5C-4340-99A2-57C78B2DF488}" srcOrd="6" destOrd="0" presId="urn:microsoft.com/office/officeart/2005/8/layout/vList3"/>
    <dgm:cxn modelId="{02006FD8-B80B-420B-BEA9-4A88C74AA6C3}" type="presParOf" srcId="{83394276-0D5C-4340-99A2-57C78B2DF488}" destId="{EE276E06-E8A1-4FDC-8281-AB099498DFE0}" srcOrd="0" destOrd="0" presId="urn:microsoft.com/office/officeart/2005/8/layout/vList3"/>
    <dgm:cxn modelId="{423EEDD9-0ED0-47D5-86CD-EF3B86030DA2}" type="presParOf" srcId="{83394276-0D5C-4340-99A2-57C78B2DF488}" destId="{E7EFF00E-64CB-4B97-9FC8-D7169CA529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857B8-A629-4B24-B61B-ED960F3089BB}">
      <dsp:nvSpPr>
        <dsp:cNvPr id="0" name=""/>
        <dsp:cNvSpPr/>
      </dsp:nvSpPr>
      <dsp:spPr>
        <a:xfrm rot="10800000">
          <a:off x="-1" y="49"/>
          <a:ext cx="7620003" cy="830126"/>
        </a:xfrm>
        <a:prstGeom prst="homePlate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63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Century" pitchFamily="18" charset="0"/>
            </a:rPr>
            <a:t>      </a:t>
          </a:r>
          <a:r>
            <a:rPr lang="ru-RU" sz="3200" b="0" kern="1200" dirty="0" smtClean="0">
              <a:latin typeface="Century" pitchFamily="18" charset="0"/>
            </a:rPr>
            <a:t>Где можно применить изделие?</a:t>
          </a:r>
          <a:endParaRPr lang="ru-RU" sz="2900" b="0" kern="1200" dirty="0"/>
        </a:p>
      </dsp:txBody>
      <dsp:txXfrm rot="10800000">
        <a:off x="-1" y="49"/>
        <a:ext cx="7620003" cy="830126"/>
      </dsp:txXfrm>
    </dsp:sp>
    <dsp:sp modelId="{F89E2C1C-1F0C-43AE-90FB-B24610E75156}">
      <dsp:nvSpPr>
        <dsp:cNvPr id="0" name=""/>
        <dsp:cNvSpPr/>
      </dsp:nvSpPr>
      <dsp:spPr>
        <a:xfrm>
          <a:off x="46211" y="309138"/>
          <a:ext cx="520605" cy="251245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29DC-A59F-46C5-B108-D0AE022A0024}">
      <dsp:nvSpPr>
        <dsp:cNvPr id="0" name=""/>
        <dsp:cNvSpPr/>
      </dsp:nvSpPr>
      <dsp:spPr>
        <a:xfrm rot="10800000">
          <a:off x="-1" y="1077974"/>
          <a:ext cx="7620003" cy="830126"/>
        </a:xfrm>
        <a:prstGeom prst="homePlate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63" tIns="102870" rIns="192024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entury" pitchFamily="18" charset="0"/>
            </a:rPr>
            <a:t>      </a:t>
          </a:r>
          <a:r>
            <a:rPr lang="ru-RU" sz="3200" b="0" kern="1200" dirty="0" smtClean="0">
              <a:latin typeface="Century" pitchFamily="18" charset="0"/>
            </a:rPr>
            <a:t>Какие части есть у этой модели?</a:t>
          </a:r>
          <a:endParaRPr lang="ru-RU" sz="3200" b="0" kern="1200" dirty="0"/>
        </a:p>
      </dsp:txBody>
      <dsp:txXfrm rot="10800000">
        <a:off x="-1" y="1077974"/>
        <a:ext cx="7620003" cy="830126"/>
      </dsp:txXfrm>
    </dsp:sp>
    <dsp:sp modelId="{9C0A2DB9-0D51-4462-A194-795825E4D220}">
      <dsp:nvSpPr>
        <dsp:cNvPr id="0" name=""/>
        <dsp:cNvSpPr/>
      </dsp:nvSpPr>
      <dsp:spPr>
        <a:xfrm>
          <a:off x="46215" y="1370436"/>
          <a:ext cx="520613" cy="251245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E3CFC-CC5D-4EEF-84AC-4766E6DFD1CE}">
      <dsp:nvSpPr>
        <dsp:cNvPr id="0" name=""/>
        <dsp:cNvSpPr/>
      </dsp:nvSpPr>
      <dsp:spPr>
        <a:xfrm rot="10800000">
          <a:off x="-1" y="2155899"/>
          <a:ext cx="7620003" cy="830126"/>
        </a:xfrm>
        <a:prstGeom prst="homePlate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63" tIns="114300" rIns="21336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latin typeface="Century" pitchFamily="18" charset="0"/>
            </a:rPr>
            <a:t>      </a:t>
          </a:r>
          <a:r>
            <a:rPr lang="ru-RU" sz="3200" b="0" kern="1200" dirty="0" smtClean="0">
              <a:latin typeface="Century" pitchFamily="18" charset="0"/>
            </a:rPr>
            <a:t>Сколько деталей в изделии?</a:t>
          </a:r>
          <a:endParaRPr lang="ru-RU" sz="3000" b="0" kern="1200" dirty="0"/>
        </a:p>
      </dsp:txBody>
      <dsp:txXfrm rot="10800000">
        <a:off x="-1" y="2155899"/>
        <a:ext cx="7620003" cy="830126"/>
      </dsp:txXfrm>
    </dsp:sp>
    <dsp:sp modelId="{CC88A6E7-5A2E-40FB-B78E-99975658D1A3}">
      <dsp:nvSpPr>
        <dsp:cNvPr id="0" name=""/>
        <dsp:cNvSpPr/>
      </dsp:nvSpPr>
      <dsp:spPr>
        <a:xfrm>
          <a:off x="104473" y="2431721"/>
          <a:ext cx="520630" cy="25125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FF00E-64CB-4B97-9FC8-D7169CA529F3}">
      <dsp:nvSpPr>
        <dsp:cNvPr id="0" name=""/>
        <dsp:cNvSpPr/>
      </dsp:nvSpPr>
      <dsp:spPr>
        <a:xfrm rot="10800000">
          <a:off x="-1" y="3233824"/>
          <a:ext cx="7620003" cy="830126"/>
        </a:xfrm>
        <a:prstGeom prst="homePlate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63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Century" pitchFamily="18" charset="0"/>
            </a:rPr>
            <a:t>       </a:t>
          </a:r>
          <a:r>
            <a:rPr lang="ru-RU" sz="3200" b="0" kern="1200" dirty="0" smtClean="0">
              <a:latin typeface="Century" pitchFamily="18" charset="0"/>
            </a:rPr>
            <a:t>Каково соединение деталей?</a:t>
          </a:r>
          <a:endParaRPr lang="ru-RU" sz="2800" b="0" kern="1200" dirty="0"/>
        </a:p>
      </dsp:txBody>
      <dsp:txXfrm rot="10800000">
        <a:off x="-1" y="3233824"/>
        <a:ext cx="7620003" cy="830126"/>
      </dsp:txXfrm>
    </dsp:sp>
    <dsp:sp modelId="{EE276E06-E8A1-4FDC-8281-AB099498DFE0}">
      <dsp:nvSpPr>
        <dsp:cNvPr id="0" name=""/>
        <dsp:cNvSpPr/>
      </dsp:nvSpPr>
      <dsp:spPr>
        <a:xfrm>
          <a:off x="104490" y="3589512"/>
          <a:ext cx="520613" cy="25123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CD219-E10A-411C-BB46-510496FDAD8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B813-47D9-4FDA-9F3B-ED1D48CED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Пассажирские самолеты, предназначенные для перевозки пассажиров, багажа и почты.</a:t>
            </a:r>
          </a:p>
          <a:p>
            <a:r>
              <a:rPr lang="ru-RU" sz="1200" dirty="0" smtClean="0"/>
              <a:t>Самолеты специального назначения, применяемые в различных областях народного хозяйства. Это самолеты полярной, сельскохозяйственной, санитарной авиации, самолеты для геологической воздушной разведки, для охраны лесов от пожаров, для аэрофотосъемок и др.</a:t>
            </a:r>
          </a:p>
          <a:p>
            <a:r>
              <a:rPr lang="ru-RU" sz="1200" dirty="0" smtClean="0"/>
              <a:t>Учебные самолеты, служащие для подготовки пилотов.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DAA93-FDC6-42A1-AE98-CA53610F7C5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Классификация самолетов по назначению Военные самолеты служат для нанесения ударов с воздуха по военным объектам, коммуникациям, живой силе и технике противника в его тылу и в прифронтовой полосе, для защиты своих объектов .и войск от авиации а) истребители сопровождения, предназначенные для защиты от авиации противника своих бомбардировщиков, выполняющих боевую задачу;</a:t>
            </a:r>
            <a:br>
              <a:rPr lang="ru-RU" sz="1200" dirty="0" smtClean="0"/>
            </a:br>
            <a:r>
              <a:rPr lang="ru-RU" sz="1200" dirty="0" smtClean="0"/>
              <a:t>б) фронтовые истребители, обеспечивающие защиту своих войск от</a:t>
            </a:r>
            <a:br>
              <a:rPr lang="ru-RU" sz="1200" dirty="0" smtClean="0"/>
            </a:br>
            <a:r>
              <a:rPr lang="ru-RU" sz="1200" dirty="0" smtClean="0"/>
              <a:t>авиации противника над полем боя и в прифронтовой полосе;</a:t>
            </a:r>
            <a:br>
              <a:rPr lang="ru-RU" sz="1200" dirty="0" smtClean="0"/>
            </a:br>
            <a:r>
              <a:rPr lang="ru-RU" sz="1200" dirty="0" smtClean="0"/>
              <a:t>в) истребители противовоздушной- истребители перехватчики, назначением которых является перехват и уничтожение бомбардировщиков </a:t>
            </a:r>
            <a:r>
              <a:rPr lang="ru-RU" sz="1200" smtClean="0"/>
              <a:t>противника.противника</a:t>
            </a:r>
            <a:r>
              <a:rPr lang="ru-RU" sz="1200" dirty="0" smtClean="0"/>
              <a:t>, для высадки десантов, транспортировки войск, техники и грузов, для разведки, связи и 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DAA93-FDC6-42A1-AE98-CA53610F7C5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DAA93-FDC6-42A1-AE98-CA53610F7C5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DAA93-FDC6-42A1-AE98-CA53610F7C5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DAA93-FDC6-42A1-AE98-CA53610F7C5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447C-16D5-4CC2-B807-1FB30242744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DB8F-E6A6-49F2-8826-1152A45E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83;&#1080;&#1103;\Desktop\&#1086;&#1090;&#1082;&#1088;&#1099;&#1090;&#1099;&#1081;%20&#1091;&#1088;&#1086;&#1082;%20&#1086;&#1082;&#1088;.&#1084;&#1080;&#1088;\&#1087;&#1077;&#1089;&#1085;&#1080;%20&#1085;&#1072;%20&#1091;&#1088;&#1086;&#1082;%20&#1089;&#1080;&#1085;&#1075;&#1072;&#1087;&#1091;&#1088;\&#1096;&#1085;&#1080;%20&#1096;&#1085;&#1072;%20(mp3cut.ru).mp3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83;&#1080;&#1103;\Desktop\&#1086;&#1090;&#1082;&#1088;&#1099;&#1090;&#1099;&#1081;%20&#1091;&#1088;&#1086;&#1082;%20&#1086;&#1082;&#1088;.&#1084;&#1080;&#1088;\&#1087;&#1077;&#1089;&#1085;&#1080;%20&#1085;&#1072;%20&#1091;&#1088;&#1086;&#1082;%20&#1089;&#1080;&#1085;&#1075;&#1072;&#1087;&#1091;&#1088;\&#1096;&#1085;&#1080;%20&#1096;&#1085;&#1072;%20(mp3cut.ru).mp3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83;&#1080;&#1103;\Desktop\&#1086;&#1090;&#1082;&#1088;&#1099;&#1090;&#1099;&#1081;%20&#1091;&#1088;&#1086;&#1082;%20&#1086;&#1082;&#1088;.&#1084;&#1080;&#1088;\&#1087;&#1077;&#1089;&#1085;&#1080;%20&#1085;&#1072;%20&#1091;&#1088;&#1086;&#1082;%20&#1089;&#1080;&#1085;&#1075;&#1072;&#1087;&#1091;&#1088;\&#1096;&#1085;&#1080;%20&#1096;&#1085;&#1072;%20(mp3cut.ru).mp3" TargetMode="Externa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83;&#1080;&#1103;\Desktop\&#1086;&#1090;&#1082;&#1088;&#1099;&#1090;&#1099;&#1081;%20&#1091;&#1088;&#1086;&#1082;%20&#1086;&#1082;&#1088;.&#1084;&#1080;&#1088;\&#1087;&#1077;&#1089;&#1085;&#1080;%20&#1085;&#1072;%20&#1091;&#1088;&#1086;&#1082;%20&#1089;&#1080;&#1085;&#1075;&#1072;&#1087;&#1091;&#1088;\&#1096;&#1085;&#1080;%20&#1096;&#1085;&#1072;%20(mp3cut.ru).mp3" TargetMode="Externa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76672"/>
            <a:ext cx="7790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Улыбнитесь друг другу, пожелайте удачи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7a68123af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2088232"/>
                <a:gridCol w="2232248"/>
                <a:gridCol w="1800200"/>
                <a:gridCol w="2592288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Самолёт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500км/ч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4000км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166843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города до посёлка  автобус ехал 3 часа со скоростью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80 км/ч. Сколько времени понадобится машине, чтобы проехать этот путь со скоростью 60 км/ч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2060849"/>
          <a:ext cx="8064896" cy="3344125"/>
        </p:xfrm>
        <a:graphic>
          <a:graphicData uri="http://schemas.openxmlformats.org/drawingml/2006/table">
            <a:tbl>
              <a:tblPr/>
              <a:tblGrid>
                <a:gridCol w="1656183"/>
                <a:gridCol w="2376264"/>
                <a:gridCol w="1728192"/>
                <a:gridCol w="2304257"/>
              </a:tblGrid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Автобус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80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3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Машина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60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2060849"/>
          <a:ext cx="8064896" cy="3344125"/>
        </p:xfrm>
        <a:graphic>
          <a:graphicData uri="http://schemas.openxmlformats.org/drawingml/2006/table">
            <a:tbl>
              <a:tblPr/>
              <a:tblGrid>
                <a:gridCol w="1656183"/>
                <a:gridCol w="2376264"/>
                <a:gridCol w="1728192"/>
                <a:gridCol w="2304257"/>
              </a:tblGrid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Автобус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80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3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r>
                        <a:rPr lang="ru-RU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км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Машина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60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2060849"/>
          <a:ext cx="8064896" cy="3344125"/>
        </p:xfrm>
        <a:graphic>
          <a:graphicData uri="http://schemas.openxmlformats.org/drawingml/2006/table">
            <a:tbl>
              <a:tblPr/>
              <a:tblGrid>
                <a:gridCol w="1656183"/>
                <a:gridCol w="2376264"/>
                <a:gridCol w="1728192"/>
                <a:gridCol w="2304257"/>
              </a:tblGrid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Автобус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80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3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r>
                        <a:rPr lang="ru-RU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км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Машина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60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r>
                        <a:rPr lang="ru-RU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км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7" y="692696"/>
          <a:ext cx="7848872" cy="5112568"/>
        </p:xfrm>
        <a:graphic>
          <a:graphicData uri="http://schemas.openxmlformats.org/drawingml/2006/table">
            <a:tbl>
              <a:tblPr/>
              <a:tblGrid>
                <a:gridCol w="1961603"/>
                <a:gridCol w="1962423"/>
                <a:gridCol w="1962423"/>
                <a:gridCol w="1962423"/>
              </a:tblGrid>
              <a:tr h="1164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Лодка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4км/ч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4ч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16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Поезд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80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160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Самолёт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500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8 ч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4000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Автобус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80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3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240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Машина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60 км/ч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4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240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44824"/>
            <a:ext cx="3773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Модель - ? 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528" y="2204864"/>
            <a:ext cx="4320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Модель –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воспроизведение предмета в уменьшенном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виде , ,,,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образец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для изготовления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какого-либо 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предмета.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 t="38437"/>
          <a:stretch>
            <a:fillRect/>
          </a:stretch>
        </p:blipFill>
        <p:spPr bwMode="auto">
          <a:xfrm>
            <a:off x="3923928" y="188640"/>
            <a:ext cx="52200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5625" r="7499" b="4374"/>
          <a:stretch>
            <a:fillRect/>
          </a:stretch>
        </p:blipFill>
        <p:spPr bwMode="auto">
          <a:xfrm>
            <a:off x="0" y="214290"/>
            <a:ext cx="2500298" cy="352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500" t="15813" r="2499" b="9638"/>
          <a:stretch>
            <a:fillRect/>
          </a:stretch>
        </p:blipFill>
        <p:spPr bwMode="auto">
          <a:xfrm>
            <a:off x="285720" y="4071942"/>
            <a:ext cx="44291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8" descr="DSC00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3" y="3822700"/>
            <a:ext cx="3771900" cy="2828925"/>
          </a:xfrm>
        </p:spPr>
      </p:pic>
      <p:pic>
        <p:nvPicPr>
          <p:cNvPr id="5126" name="Picture 5" descr="DSC00013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lum bright="18000" contrast="18000"/>
          </a:blip>
          <a:srcRect l="19806" r="14832"/>
          <a:stretch>
            <a:fillRect/>
          </a:stretch>
        </p:blipFill>
        <p:spPr bwMode="auto">
          <a:xfrm>
            <a:off x="2500313" y="285750"/>
            <a:ext cx="2987675" cy="3429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самолётов по назначению: </a:t>
            </a:r>
            <a:br>
              <a:rPr lang="ru-RU" dirty="0" smtClean="0"/>
            </a:br>
            <a:r>
              <a:rPr lang="ru-RU" dirty="0" smtClean="0"/>
              <a:t>Гражданские                     Военные</a:t>
            </a:r>
            <a:endParaRPr lang="ru-RU" dirty="0"/>
          </a:p>
        </p:txBody>
      </p:sp>
      <p:pic>
        <p:nvPicPr>
          <p:cNvPr id="5" name="Picture 4" descr="самолет аэрофло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2007538"/>
            <a:ext cx="3528392" cy="43017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1overwyo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352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6043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Лодка была в пути 4 часа  и прошла по реке 16 км. С какой скоростью шла лодка?</a:t>
            </a: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7810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entury" pitchFamily="18" charset="0"/>
              </a:rPr>
              <a:t>Группы самолетов по назначению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pPr>
              <a:defRPr/>
            </a:pPr>
            <a:fld id="{736406DC-3E16-45D5-B160-17A21CE4202D}" type="datetime1">
              <a:rPr lang="ru-RU" smtClean="0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BC53-7344-409A-AB04-1A0823B0A08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524000"/>
            <a:ext cx="8001000" cy="4708981"/>
          </a:xfrm>
          <a:prstGeom prst="rect">
            <a:avLst/>
          </a:prstGeom>
          <a:blipFill>
            <a:blip r:embed="rId3" cstate="print">
              <a:lum bright="39000" contrast="27000"/>
            </a:blip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Century" pitchFamily="18" charset="0"/>
              </a:rPr>
              <a:t>Гражданские самолеты:</a:t>
            </a:r>
            <a:r>
              <a:rPr lang="ru-RU" sz="44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Пассажирские самолеты.</a:t>
            </a:r>
          </a:p>
          <a:p>
            <a:pPr marL="514350" indent="-514350"/>
            <a:endParaRPr lang="ru-RU" sz="32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2. Грузовые самолеты.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3. Самолеты специального назначения.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4. Учебные самолеты, служащие для подготовки пилотов.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762000"/>
          </a:xfrm>
        </p:spPr>
        <p:txBody>
          <a:bodyPr/>
          <a:lstStyle/>
          <a:p>
            <a:pPr algn="ctr"/>
            <a:r>
              <a:rPr lang="ru-RU" sz="3600" dirty="0" smtClean="0">
                <a:latin typeface="Century" pitchFamily="18" charset="0"/>
              </a:rPr>
              <a:t>Группы самолетов  по назначению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pPr>
              <a:defRPr/>
            </a:pPr>
            <a:fld id="{1F6903A4-69A1-4A51-8A26-F15B57962351}" type="datetime1">
              <a:rPr lang="ru-RU" smtClean="0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BC53-7344-409A-AB04-1A0823B0A08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" y="1600200"/>
            <a:ext cx="7848600" cy="4665107"/>
          </a:xfrm>
          <a:prstGeom prst="roundRect">
            <a:avLst/>
          </a:prstGeom>
          <a:blipFill>
            <a:blip r:embed="rId3" cstate="print">
              <a:lum bright="60000" contrast="-81000"/>
            </a:blip>
            <a:stretch>
              <a:fillRect/>
            </a:stretch>
          </a:blipFill>
          <a:ln w="12700">
            <a:solidFill>
              <a:schemeClr val="accent1">
                <a:lumMod val="75000"/>
              </a:schemeClr>
            </a:solidFill>
          </a:ln>
          <a:effectLst>
            <a:outerShdw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entury" pitchFamily="18" charset="0"/>
              </a:rPr>
              <a:t> Военные самолеты.</a:t>
            </a:r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Бомбардировщики.</a:t>
            </a:r>
            <a:b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Истребители  для борьбы  с  авиацией противника. </a:t>
            </a:r>
            <a:b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Истребители-бомбардировщики.</a:t>
            </a:r>
            <a:b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Военно-транспортные самолеты.</a:t>
            </a:r>
            <a:b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Самолеты-разведчики.</a:t>
            </a:r>
            <a:b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Вспомогательные  самолеты.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части  самолета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278041"/>
          </a:xfrm>
          <a:prstGeom prst="roundRect">
            <a:avLst/>
          </a:prstGeom>
          <a:blipFill>
            <a:blip r:embed="rId3" cstate="print">
              <a:lum bright="43000" contrast="17000"/>
            </a:blip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Крыло </a:t>
            </a:r>
            <a:r>
              <a:rPr lang="ru-RU" sz="2000" b="1" dirty="0" smtClean="0"/>
              <a:t>- несущая поверхность самолета, предназначенная для создания аэродинамической подъемной силы.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Фюзеляж </a:t>
            </a:r>
            <a:r>
              <a:rPr lang="ru-RU" sz="2000" b="1" dirty="0" smtClean="0"/>
              <a:t>- основная часть конструкции самолета, служащая для соединения в одно целое всех его частей, а также для размещения экипажа, пассажиров, оборудования и грузов.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Оперение</a:t>
            </a:r>
            <a:r>
              <a:rPr lang="ru-RU" sz="2000" b="1" dirty="0" smtClean="0"/>
              <a:t> - несущие поверхности, предназначенные для обеспечения продольной и путевой устойчивости и управляемости.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Шасси</a:t>
            </a:r>
            <a:r>
              <a:rPr lang="ru-RU" sz="2000" b="1" dirty="0" smtClean="0"/>
              <a:t> - система опор самолета, служащая для взлета, посадки, передвижения и стоянки на земле, палубе корабля или на воде.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Силовая установка </a:t>
            </a:r>
            <a:r>
              <a:rPr lang="ru-RU" sz="2000" b="1" dirty="0" smtClean="0"/>
              <a:t>- двигатель.</a:t>
            </a:r>
            <a:r>
              <a:rPr lang="ru-RU" sz="2000" dirty="0" smtClean="0"/>
              <a:t> </a:t>
            </a:r>
            <a:endParaRPr lang="ru-RU" sz="1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pPr>
              <a:defRPr/>
            </a:pPr>
            <a:fld id="{EC81CF8D-F8BF-43AE-9F00-5DB0508F8B3C}" type="datetime1">
              <a:rPr lang="ru-RU" smtClean="0"/>
              <a:pPr>
                <a:defRPr/>
              </a:pPr>
              <a:t>24.04.2014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BC53-7344-409A-AB04-1A0823B0A08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CC3300"/>
                </a:solidFill>
                <a:latin typeface="Century" pitchFamily="18" charset="0"/>
              </a:rPr>
              <a:t>    </a:t>
            </a:r>
            <a:r>
              <a:rPr lang="ru-RU" sz="4400" b="1" dirty="0" smtClean="0">
                <a:latin typeface="Century" pitchFamily="18" charset="0"/>
              </a:rPr>
              <a:t>Анализ образца изделия</a:t>
            </a:r>
            <a:endParaRPr lang="ru-RU" sz="4400" dirty="0" smtClean="0">
              <a:latin typeface="Century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pPr>
              <a:defRPr/>
            </a:pPr>
            <a:fld id="{D16DBAE5-E0F6-4ED6-843D-97E46E5E74F3}" type="datetime1">
              <a:rPr lang="ru-RU" smtClean="0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BC53-7344-409A-AB04-1A0823B0A08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838200" y="16764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C3300"/>
                </a:solidFill>
                <a:latin typeface="Century" pitchFamily="18" charset="0"/>
              </a:rPr>
              <a:t> </a:t>
            </a:r>
            <a:r>
              <a:rPr lang="ru-RU" sz="4000" b="1" dirty="0" smtClean="0">
                <a:latin typeface="Century" pitchFamily="18" charset="0"/>
              </a:rPr>
              <a:t>Проверка  ответов</a:t>
            </a:r>
            <a:endParaRPr lang="ru-RU" sz="4000" dirty="0" smtClean="0">
              <a:latin typeface="Century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1524000"/>
            <a:ext cx="8305800" cy="3847862"/>
          </a:xfrm>
          <a:prstGeom prst="roundRect">
            <a:avLst/>
          </a:prstGeom>
          <a:solidFill>
            <a:srgbClr val="B7EAF3">
              <a:alpha val="56000"/>
            </a:srgbClr>
          </a:solidFill>
          <a:ln w="19050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Century" pitchFamily="18" charset="0"/>
              </a:rPr>
              <a:t>Где </a:t>
            </a:r>
            <a:r>
              <a:rPr lang="ru-RU" sz="2000" dirty="0">
                <a:latin typeface="Century" pitchFamily="18" charset="0"/>
              </a:rPr>
              <a:t>можно применить изделие?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Подарок</a:t>
            </a:r>
            <a:r>
              <a:rPr lang="ru-RU" sz="2400" b="1" dirty="0">
                <a:solidFill>
                  <a:srgbClr val="003399"/>
                </a:solidFill>
                <a:latin typeface="Century" pitchFamily="18" charset="0"/>
              </a:rPr>
              <a:t>, игра, праздники.</a:t>
            </a:r>
          </a:p>
          <a:p>
            <a:pPr>
              <a:defRPr/>
            </a:pPr>
            <a:r>
              <a:rPr lang="ru-RU" sz="2000" dirty="0" smtClean="0">
                <a:latin typeface="Century" pitchFamily="18" charset="0"/>
              </a:rPr>
              <a:t>Какие </a:t>
            </a:r>
            <a:r>
              <a:rPr lang="ru-RU" sz="2000" dirty="0">
                <a:latin typeface="Century" pitchFamily="18" charset="0"/>
              </a:rPr>
              <a:t>части есть у этой модели?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Фюзеляж</a:t>
            </a:r>
            <a:r>
              <a:rPr lang="ru-RU" sz="2400" b="1" dirty="0">
                <a:solidFill>
                  <a:srgbClr val="003399"/>
                </a:solidFill>
                <a:latin typeface="Century" pitchFamily="18" charset="0"/>
              </a:rPr>
              <a:t>, хвостовое оперение, </a:t>
            </a: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крылья,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усилитель, подпорки</a:t>
            </a:r>
            <a:endParaRPr lang="ru-RU" sz="2400" b="1" dirty="0">
              <a:solidFill>
                <a:srgbClr val="003399"/>
              </a:solidFill>
              <a:latin typeface="Century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Century" pitchFamily="18" charset="0"/>
              </a:rPr>
              <a:t>Сколько </a:t>
            </a:r>
            <a:r>
              <a:rPr lang="ru-RU" sz="2000" dirty="0">
                <a:latin typeface="Century" pitchFamily="18" charset="0"/>
              </a:rPr>
              <a:t>деталей в изделии?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7 деталей.</a:t>
            </a:r>
          </a:p>
          <a:p>
            <a:pPr>
              <a:defRPr/>
            </a:pPr>
            <a:r>
              <a:rPr lang="ru-RU" sz="2000" dirty="0" smtClean="0">
                <a:latin typeface="Century" pitchFamily="18" charset="0"/>
              </a:rPr>
              <a:t>Каково </a:t>
            </a:r>
            <a:r>
              <a:rPr lang="ru-RU" sz="2000" dirty="0">
                <a:latin typeface="Century" pitchFamily="18" charset="0"/>
              </a:rPr>
              <a:t>соединение деталей?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Century" pitchFamily="18" charset="0"/>
              </a:rPr>
              <a:t>С </a:t>
            </a:r>
            <a:r>
              <a:rPr lang="ru-RU" sz="2400" b="1" dirty="0">
                <a:solidFill>
                  <a:srgbClr val="003399"/>
                </a:solidFill>
                <a:latin typeface="Century" pitchFamily="18" charset="0"/>
              </a:rPr>
              <a:t>помощью клея </a:t>
            </a:r>
          </a:p>
          <a:p>
            <a:pPr>
              <a:defRPr/>
            </a:pPr>
            <a:r>
              <a:rPr lang="ru-RU" sz="2000" b="1" i="1" dirty="0">
                <a:solidFill>
                  <a:srgbClr val="008000"/>
                </a:solidFill>
              </a:rPr>
              <a:t> 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1524000" cy="365125"/>
          </a:xfrm>
        </p:spPr>
        <p:txBody>
          <a:bodyPr/>
          <a:lstStyle/>
          <a:p>
            <a:pPr>
              <a:defRPr/>
            </a:pPr>
            <a:fld id="{B018D703-6731-4FE6-AE9D-4F7CFBF544F7}" type="datetime1">
              <a:rPr lang="ru-RU" smtClean="0"/>
              <a:pPr>
                <a:defRPr/>
              </a:pPr>
              <a:t>24.04.2014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BC53-7344-409A-AB04-1A0823B0A08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8dc5a9468be910b107258ba8e0b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616957" cy="5945701"/>
          </a:xfrm>
          <a:prstGeom prst="rect">
            <a:avLst/>
          </a:prstGeom>
        </p:spPr>
      </p:pic>
      <p:pic>
        <p:nvPicPr>
          <p:cNvPr id="4" name="шни шн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8dc5a9468be910b107258ba8e0b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616957" cy="5945701"/>
          </a:xfrm>
          <a:prstGeom prst="rect">
            <a:avLst/>
          </a:prstGeom>
        </p:spPr>
      </p:pic>
      <p:pic>
        <p:nvPicPr>
          <p:cNvPr id="4" name="шни шн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8dc5a9468be910b107258ba8e0b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616957" cy="5945701"/>
          </a:xfrm>
          <a:prstGeom prst="rect">
            <a:avLst/>
          </a:prstGeom>
        </p:spPr>
      </p:pic>
      <p:pic>
        <p:nvPicPr>
          <p:cNvPr id="4" name="шни шн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48dc5a9468be910b107258ba8e0b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616957" cy="5945701"/>
          </a:xfrm>
          <a:prstGeom prst="rect">
            <a:avLst/>
          </a:prstGeom>
        </p:spPr>
      </p:pic>
      <p:pic>
        <p:nvPicPr>
          <p:cNvPr id="4" name="шни шн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Распределить ,кто  какую часть самолёта будет вырезать.</a:t>
            </a:r>
          </a:p>
          <a:p>
            <a:r>
              <a:rPr lang="ru-RU" dirty="0" smtClean="0"/>
              <a:t>2. Обвести шаблон</a:t>
            </a:r>
          </a:p>
          <a:p>
            <a:r>
              <a:rPr lang="ru-RU" dirty="0" smtClean="0"/>
              <a:t>3.Вырезать , отшлифовать крылья и усилители</a:t>
            </a:r>
          </a:p>
          <a:p>
            <a:r>
              <a:rPr lang="ru-RU" dirty="0" smtClean="0"/>
              <a:t>4. Соединить фюзеляж с усилителями</a:t>
            </a:r>
          </a:p>
          <a:p>
            <a:r>
              <a:rPr lang="ru-RU" dirty="0" smtClean="0"/>
              <a:t>5. Приклеить крылья, хвост</a:t>
            </a:r>
          </a:p>
          <a:p>
            <a:r>
              <a:rPr lang="ru-RU" dirty="0" smtClean="0"/>
              <a:t>6.Приклеить подпорки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1584176"/>
                <a:gridCol w="2160240"/>
                <a:gridCol w="2118010"/>
                <a:gridCol w="2850542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Правила безопасной работы с канцелярским ножом</a:t>
            </a:r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 Выдвигай небольшую часть лезвия.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 Работай канцелярским ножом на рабочей доске.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  Выполняя разрезы, крепко держи нож одной рукой, а второй — материал с которым работаешь.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  В случае, когда нож находится в нерабочем состоянии, лезвие должно быть спрятано внутрь.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Правила безопасной работы с клеем</a:t>
            </a:r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 При работе с клеем пользуйся кисточкой, если это требуется.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  Бери то количество клея, которое требуется для выполнения работы на данном этапе.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  Излишки клея убирай мягкой тряпочкой или салфеткой, осторожно прижимая ее.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 Кисточку и руки после работы хорошо вымой с мылом.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Меня очень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 бы хотел…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1584176"/>
                <a:gridCol w="2160240"/>
                <a:gridCol w="2118010"/>
                <a:gridCol w="2850542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км/ч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64045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 проехал 160 км со скоростью 80 км/ ч. За какое время поезд пройдёт весь путь?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1584176"/>
                <a:gridCol w="2160240"/>
                <a:gridCol w="2118010"/>
                <a:gridCol w="2850542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Поезд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км/ч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160км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1584176"/>
                <a:gridCol w="2160240"/>
                <a:gridCol w="2118010"/>
                <a:gridCol w="2850542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Поезд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км/ч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160км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369846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Расстояние между городами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4000 км . За какое время самолет доберётся до пункта назначения, двигаясь со скоростью 500 км/ч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4"/>
          <a:ext cx="8712968" cy="3672408"/>
        </p:xfrm>
        <a:graphic>
          <a:graphicData uri="http://schemas.openxmlformats.org/drawingml/2006/table">
            <a:tbl>
              <a:tblPr/>
              <a:tblGrid>
                <a:gridCol w="2088232"/>
                <a:gridCol w="2232248"/>
                <a:gridCol w="1800200"/>
                <a:gridCol w="2592288"/>
              </a:tblGrid>
              <a:tr h="191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Самолёт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r>
                        <a:rPr lang="ru-RU" sz="4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км/ч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4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4000 </a:t>
                      </a:r>
                      <a:r>
                        <a:rPr lang="ru-RU" sz="4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579</Words>
  <Application>Microsoft Office PowerPoint</Application>
  <PresentationFormat>Экран (4:3)</PresentationFormat>
  <Paragraphs>183</Paragraphs>
  <Slides>32</Slides>
  <Notes>5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Группы самолётов по назначению:  Гражданские                     Военные</vt:lpstr>
      <vt:lpstr>Группы самолетов по назначению</vt:lpstr>
      <vt:lpstr>Группы самолетов  по назначению</vt:lpstr>
      <vt:lpstr>Основные части  самолета</vt:lpstr>
      <vt:lpstr>    Анализ образца изделия</vt:lpstr>
      <vt:lpstr> Проверка  ответов</vt:lpstr>
      <vt:lpstr>Слайд 25</vt:lpstr>
      <vt:lpstr>Слайд 26</vt:lpstr>
      <vt:lpstr>Слайд 27</vt:lpstr>
      <vt:lpstr>Слайд 28</vt:lpstr>
      <vt:lpstr>Алгоритм выполнения работы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Газизяновы</dc:creator>
  <cp:lastModifiedBy>Лилия</cp:lastModifiedBy>
  <cp:revision>81</cp:revision>
  <dcterms:created xsi:type="dcterms:W3CDTF">2013-11-06T13:55:13Z</dcterms:created>
  <dcterms:modified xsi:type="dcterms:W3CDTF">2014-04-24T09:28:34Z</dcterms:modified>
</cp:coreProperties>
</file>