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3" r:id="rId15"/>
    <p:sldId id="270" r:id="rId16"/>
    <p:sldId id="271" r:id="rId17"/>
    <p:sldId id="274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F3F1-C899-4811-85DB-784CC8726EBF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9BA3-FA00-4B35-BC8E-4BA65861C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F3F1-C899-4811-85DB-784CC8726EBF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9BA3-FA00-4B35-BC8E-4BA65861C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F3F1-C899-4811-85DB-784CC8726EBF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9BA3-FA00-4B35-BC8E-4BA65861C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F3F1-C899-4811-85DB-784CC8726EBF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9BA3-FA00-4B35-BC8E-4BA65861C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F3F1-C899-4811-85DB-784CC8726EBF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9BA3-FA00-4B35-BC8E-4BA65861C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F3F1-C899-4811-85DB-784CC8726EBF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9BA3-FA00-4B35-BC8E-4BA65861C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F3F1-C899-4811-85DB-784CC8726EBF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9BA3-FA00-4B35-BC8E-4BA65861C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F3F1-C899-4811-85DB-784CC8726EBF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9BA3-FA00-4B35-BC8E-4BA65861C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F3F1-C899-4811-85DB-784CC8726EBF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9BA3-FA00-4B35-BC8E-4BA65861C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F3F1-C899-4811-85DB-784CC8726EBF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89BA3-FA00-4B35-BC8E-4BA65861C5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F3F1-C899-4811-85DB-784CC8726EBF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789BA3-FA00-4B35-BC8E-4BA65861C5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C0F3F1-C899-4811-85DB-784CC8726EBF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789BA3-FA00-4B35-BC8E-4BA65861C5F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omens.ru/" TargetMode="External"/><Relationship Id="rId2" Type="http://schemas.openxmlformats.org/officeDocument/2006/relationships/hyperlink" Target="http://www.boltun-spb.ru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proigrushku.ru/" TargetMode="External"/><Relationship Id="rId4" Type="http://schemas.openxmlformats.org/officeDocument/2006/relationships/hyperlink" Target="http://manuolog.ru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142984"/>
            <a:ext cx="7772400" cy="31004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>
                <a:latin typeface="+mn-lt"/>
              </a:rPr>
              <a:t>К</a:t>
            </a:r>
            <a:r>
              <a:rPr lang="ru-RU" sz="4400" dirty="0" smtClean="0">
                <a:latin typeface="+mn-lt"/>
              </a:rPr>
              <a:t>онсультация для родителей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b="1" i="1" dirty="0" smtClean="0">
                <a:solidFill>
                  <a:schemeClr val="tx1"/>
                </a:solidFill>
                <a:latin typeface="+mn-lt"/>
              </a:rPr>
              <a:t>«Мелкая моторика в развитии ребенка»</a:t>
            </a:r>
            <a:r>
              <a:rPr lang="ru-RU" b="1" i="1" dirty="0">
                <a:solidFill>
                  <a:schemeClr val="tx1"/>
                </a:solidFill>
                <a:latin typeface="+mn-lt"/>
              </a:rPr>
              <a:t/>
            </a:r>
            <a:br>
              <a:rPr lang="ru-RU" b="1" i="1" dirty="0">
                <a:solidFill>
                  <a:schemeClr val="tx1"/>
                </a:solidFill>
                <a:latin typeface="+mn-lt"/>
              </a:rPr>
            </a:br>
            <a:endParaRPr lang="ru-RU" b="1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4786322"/>
            <a:ext cx="7854696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Подготовила воспитатель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Козинцева  А.Е.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 anchor="t"/>
          <a:lstStyle/>
          <a:p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                   </a:t>
            </a:r>
            <a:r>
              <a:rPr lang="ru-RU" sz="2800" b="1" i="1" dirty="0" smtClean="0">
                <a:latin typeface="+mn-lt"/>
              </a:rPr>
              <a:t>Забавные картинки</a:t>
            </a:r>
            <a:r>
              <a:rPr lang="ru-RU" sz="2800" dirty="0">
                <a:latin typeface="+mn-lt"/>
              </a:rPr>
              <a:t/>
            </a:r>
            <a:br>
              <a:rPr lang="ru-RU" sz="2800" dirty="0">
                <a:latin typeface="+mn-lt"/>
              </a:rPr>
            </a:br>
            <a:r>
              <a:rPr lang="ru-RU" sz="2800" dirty="0">
                <a:latin typeface="+mn-lt"/>
              </a:rPr>
              <a:t>По листу картона равномерно распределите пластилин и покажите ребенку, как с помощью горошин выкладывать рисунки.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пластили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928934"/>
            <a:ext cx="4203984" cy="3102540"/>
          </a:xfrm>
          <a:prstGeom prst="rect">
            <a:avLst/>
          </a:prstGeom>
        </p:spPr>
      </p:pic>
      <p:pic>
        <p:nvPicPr>
          <p:cNvPr id="4" name="Рисунок 3" descr="пластили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3" y="3429002"/>
            <a:ext cx="4571997" cy="34289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 anchor="t">
            <a:normAutofit/>
          </a:bodyPr>
          <a:lstStyle/>
          <a:p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                            </a:t>
            </a:r>
            <a:r>
              <a:rPr lang="ru-RU" sz="2800" b="1" i="1" dirty="0" smtClean="0">
                <a:latin typeface="+mn-lt"/>
              </a:rPr>
              <a:t>Счетные палочки</a:t>
            </a:r>
            <a:r>
              <a:rPr lang="ru-RU" sz="2800" dirty="0">
                <a:latin typeface="+mn-lt"/>
              </a:rPr>
              <a:t/>
            </a:r>
            <a:br>
              <a:rPr lang="ru-RU" sz="2800" dirty="0">
                <a:latin typeface="+mn-lt"/>
              </a:rPr>
            </a:br>
            <a:r>
              <a:rPr lang="ru-RU" sz="2800" dirty="0">
                <a:latin typeface="+mn-lt"/>
              </a:rPr>
              <a:t>Покажите ребенку, как с помощью счетных палочек выкладывать различные фигурки. Желательно, чтобы счетные палочки были не гладкие, а ребристые (это служит дополнительным массажем для пальчиков).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3" name="Рисунок 2" descr="счетны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571876"/>
            <a:ext cx="3810000" cy="2543175"/>
          </a:xfrm>
          <a:prstGeom prst="rect">
            <a:avLst/>
          </a:prstGeom>
        </p:spPr>
      </p:pic>
      <p:pic>
        <p:nvPicPr>
          <p:cNvPr id="4" name="Рисунок 3" descr="счетны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3071810"/>
            <a:ext cx="3810000" cy="3133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мозаи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3214686"/>
            <a:ext cx="3428992" cy="30460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929354"/>
          </a:xfrm>
        </p:spPr>
        <p:txBody>
          <a:bodyPr anchor="t">
            <a:normAutofit/>
          </a:bodyPr>
          <a:lstStyle/>
          <a:p>
            <a:r>
              <a:rPr lang="ru-RU" sz="2800" b="1" i="1" dirty="0" smtClean="0">
                <a:latin typeface="+mn-lt"/>
              </a:rPr>
              <a:t>                   Собирание </a:t>
            </a:r>
            <a:r>
              <a:rPr lang="ru-RU" sz="2800" b="1" i="1" dirty="0">
                <a:latin typeface="+mn-lt"/>
              </a:rPr>
              <a:t>мозаик</a:t>
            </a:r>
            <a:r>
              <a:rPr lang="ru-RU" sz="2800" dirty="0">
                <a:latin typeface="+mn-lt"/>
              </a:rPr>
              <a:t> (</a:t>
            </a:r>
            <a:r>
              <a:rPr lang="ru-RU" sz="2800" dirty="0" err="1" smtClean="0">
                <a:latin typeface="+mn-lt"/>
              </a:rPr>
              <a:t>пазлов</a:t>
            </a:r>
            <a:r>
              <a:rPr lang="ru-RU" sz="2800" dirty="0" smtClean="0">
                <a:latin typeface="+mn-lt"/>
              </a:rPr>
              <a:t>)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Чем </a:t>
            </a:r>
            <a:r>
              <a:rPr lang="ru-RU" sz="2800" dirty="0">
                <a:latin typeface="+mn-lt"/>
              </a:rPr>
              <a:t>больше мелких частей в мозаике, тем эффективнее развивается мелкая моторика. Однако для малышей до 3 лет следует подбирать мозаику из малого количества к</a:t>
            </a:r>
            <a:r>
              <a:rPr lang="ru-RU" sz="2800" dirty="0" smtClean="0">
                <a:latin typeface="+mn-lt"/>
              </a:rPr>
              <a:t>рупных частей.</a:t>
            </a:r>
            <a:br>
              <a:rPr lang="ru-RU" sz="2800" dirty="0" smtClean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pic>
        <p:nvPicPr>
          <p:cNvPr id="4" name="Рисунок 3" descr="мозаи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43372" y="3357562"/>
            <a:ext cx="4589991" cy="3105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Autofit/>
          </a:bodyPr>
          <a:lstStyle/>
          <a:p>
            <a:r>
              <a:rPr lang="ru-RU" sz="3000" b="1" i="1" dirty="0" smtClean="0"/>
              <a:t/>
            </a:r>
            <a:br>
              <a:rPr lang="ru-RU" sz="3000" b="1" i="1" dirty="0" smtClean="0"/>
            </a:br>
            <a:r>
              <a:rPr lang="ru-RU" sz="3000" b="1" i="1" dirty="0" smtClean="0"/>
              <a:t/>
            </a:r>
            <a:br>
              <a:rPr lang="ru-RU" sz="3000" b="1" i="1" dirty="0" smtClean="0"/>
            </a:br>
            <a:r>
              <a:rPr lang="ru-RU" sz="3000" b="1" i="1" dirty="0" smtClean="0">
                <a:latin typeface="+mn-lt"/>
              </a:rPr>
              <a:t>                          Пальчиковые </a:t>
            </a:r>
            <a:r>
              <a:rPr lang="ru-RU" sz="3000" b="1" i="1" dirty="0">
                <a:latin typeface="+mn-lt"/>
              </a:rPr>
              <a:t>игры</a:t>
            </a:r>
            <a:r>
              <a:rPr lang="ru-RU" sz="3000" dirty="0">
                <a:latin typeface="+mn-lt"/>
              </a:rPr>
              <a:t/>
            </a:r>
            <a:br>
              <a:rPr lang="ru-RU" sz="3000" dirty="0">
                <a:latin typeface="+mn-lt"/>
              </a:rPr>
            </a:br>
            <a:r>
              <a:rPr lang="ru-RU" sz="3000" dirty="0" smtClean="0">
                <a:latin typeface="+mn-lt"/>
              </a:rPr>
              <a:t>          Суть </a:t>
            </a:r>
            <a:r>
              <a:rPr lang="ru-RU" sz="3000" dirty="0">
                <a:latin typeface="+mn-lt"/>
              </a:rPr>
              <a:t>занятия состоит в том, чтобы научить ребенка с помощью пальцев изображать какие-то предметы или живых существ. При этом все движения пальцев должны объясняться малышу. Это поможет ребенку разобраться с такими понятиями, как «сверху, снизу, правый, левый» и так далее. После того, как ребенок научится сам выполнять упражнения, можно попытаться разыграть сценки или небольшие сказки, распределив роли между собой и ребенком (например, встреча ёжика и зайчика в лесу</a:t>
            </a:r>
            <a:r>
              <a:rPr lang="ru-RU" sz="3000" dirty="0" smtClean="0">
                <a:latin typeface="+mn-lt"/>
              </a:rPr>
              <a:t>).</a:t>
            </a:r>
            <a:endParaRPr lang="ru-RU" sz="3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439556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latin typeface="+mn-lt"/>
              </a:rPr>
              <a:t>«Пальцы-пальчики»</a:t>
            </a:r>
            <a:br>
              <a:rPr lang="ru-RU" sz="2400" b="1" i="1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000" i="1" dirty="0" smtClean="0">
                <a:latin typeface="+mn-lt"/>
              </a:rPr>
              <a:t>Предварительно делается лёгкий массаж кистей рук. Приём массажа — растирание. Количество повторов — 2-3. Приём массажа — растирание. Количество повторов — 2-3 для каждого пальчика. Начинать с разгибания кулака по мере перечисления пальцев, а во второй половине текста наоборот, сгибать. В конце резко выпрямить все сразу.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Большой палец — дедушка</a:t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Указательный — бабушка,</a:t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Средний — папа,</a:t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Безымянный — мама,</a:t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А мизинец — я, вот и вся семья!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 anchor="ctr">
            <a:normAutofit/>
          </a:bodyPr>
          <a:lstStyle/>
          <a:p>
            <a:pPr algn="l"/>
            <a:r>
              <a:rPr lang="ru-RU" sz="2700" b="1" i="1" dirty="0" smtClean="0">
                <a:latin typeface="+mn-lt"/>
              </a:rPr>
              <a:t>                                                      Замок</a:t>
            </a:r>
            <a:r>
              <a:rPr lang="ru-RU" sz="2700" dirty="0" smtClean="0">
                <a:latin typeface="+mn-lt"/>
              </a:rPr>
              <a:t/>
            </a:r>
            <a:br>
              <a:rPr lang="ru-RU" sz="2700" dirty="0" smtClean="0">
                <a:latin typeface="+mn-lt"/>
              </a:rPr>
            </a:br>
            <a:r>
              <a:rPr lang="ru-RU" sz="2700" dirty="0" smtClean="0">
                <a:latin typeface="+mn-lt"/>
              </a:rPr>
              <a:t>На двери висит замок. </a:t>
            </a:r>
            <a:r>
              <a:rPr lang="ru-RU" sz="2200" dirty="0" smtClean="0">
                <a:latin typeface="+mn-lt"/>
              </a:rPr>
              <a:t>(</a:t>
            </a:r>
            <a:r>
              <a:rPr lang="ru-RU" sz="2200" i="1" dirty="0" smtClean="0">
                <a:latin typeface="+mn-lt"/>
              </a:rPr>
              <a:t>соединить пальцы обеих рук в замок)</a:t>
            </a:r>
            <a:r>
              <a:rPr lang="ru-RU" sz="2700" dirty="0" smtClean="0">
                <a:latin typeface="+mn-lt"/>
              </a:rPr>
              <a:t/>
            </a:r>
            <a:br>
              <a:rPr lang="ru-RU" sz="2700" dirty="0" smtClean="0">
                <a:latin typeface="+mn-lt"/>
              </a:rPr>
            </a:br>
            <a:r>
              <a:rPr lang="ru-RU" sz="2700" dirty="0" smtClean="0">
                <a:latin typeface="+mn-lt"/>
              </a:rPr>
              <a:t>Кто его открыть бы мог?</a:t>
            </a:r>
            <a:br>
              <a:rPr lang="ru-RU" sz="2700" dirty="0" smtClean="0">
                <a:latin typeface="+mn-lt"/>
              </a:rPr>
            </a:br>
            <a:r>
              <a:rPr lang="ru-RU" sz="2200" i="1" dirty="0" smtClean="0">
                <a:latin typeface="+mn-lt"/>
              </a:rPr>
              <a:t>(пальцы сцеплены в замок, руки тянутся в разные стороны)</a:t>
            </a:r>
            <a:r>
              <a:rPr lang="ru-RU" sz="2700" dirty="0" smtClean="0">
                <a:latin typeface="+mn-lt"/>
              </a:rPr>
              <a:t/>
            </a:r>
            <a:br>
              <a:rPr lang="ru-RU" sz="2700" dirty="0" smtClean="0">
                <a:latin typeface="+mn-lt"/>
              </a:rPr>
            </a:br>
            <a:r>
              <a:rPr lang="ru-RU" sz="2700" dirty="0" smtClean="0">
                <a:latin typeface="+mn-lt"/>
              </a:rPr>
              <a:t>Постучали,</a:t>
            </a:r>
            <a:br>
              <a:rPr lang="ru-RU" sz="2700" dirty="0" smtClean="0">
                <a:latin typeface="+mn-lt"/>
              </a:rPr>
            </a:br>
            <a:r>
              <a:rPr lang="ru-RU" sz="2200" i="1" dirty="0" smtClean="0">
                <a:latin typeface="+mn-lt"/>
              </a:rPr>
              <a:t>(не расцепляя пальцы, постучать ладонями друг о друга)</a:t>
            </a:r>
            <a:r>
              <a:rPr lang="ru-RU" sz="2200" dirty="0" smtClean="0">
                <a:latin typeface="+mn-lt"/>
              </a:rPr>
              <a:t/>
            </a:r>
            <a:br>
              <a:rPr lang="ru-RU" sz="2200" dirty="0" smtClean="0">
                <a:latin typeface="+mn-lt"/>
              </a:rPr>
            </a:br>
            <a:r>
              <a:rPr lang="ru-RU" sz="2700" dirty="0" smtClean="0">
                <a:latin typeface="+mn-lt"/>
              </a:rPr>
              <a:t>Покрутили,</a:t>
            </a:r>
            <a:br>
              <a:rPr lang="ru-RU" sz="2700" dirty="0" smtClean="0">
                <a:latin typeface="+mn-lt"/>
              </a:rPr>
            </a:br>
            <a:r>
              <a:rPr lang="ru-RU" sz="2000" i="1" dirty="0" smtClean="0">
                <a:latin typeface="+mn-lt"/>
              </a:rPr>
              <a:t>(покрутить сцепленные руки в запястьях)</a:t>
            </a:r>
            <a:r>
              <a:rPr lang="ru-RU" sz="2700" dirty="0" smtClean="0">
                <a:latin typeface="+mn-lt"/>
              </a:rPr>
              <a:t/>
            </a:r>
            <a:br>
              <a:rPr lang="ru-RU" sz="2700" dirty="0" smtClean="0">
                <a:latin typeface="+mn-lt"/>
              </a:rPr>
            </a:br>
            <a:r>
              <a:rPr lang="ru-RU" sz="2700" dirty="0" smtClean="0">
                <a:latin typeface="+mn-lt"/>
              </a:rPr>
              <a:t>Потянули</a:t>
            </a:r>
            <a:br>
              <a:rPr lang="ru-RU" sz="2700" dirty="0" smtClean="0">
                <a:latin typeface="+mn-lt"/>
              </a:rPr>
            </a:br>
            <a:r>
              <a:rPr lang="ru-RU" sz="2000" i="1" dirty="0" smtClean="0">
                <a:latin typeface="+mn-lt"/>
              </a:rPr>
              <a:t>(пальцы сцеплены в замок, руки тянутся в разные стороны)</a:t>
            </a:r>
            <a:r>
              <a:rPr lang="ru-RU" sz="2700" dirty="0" smtClean="0">
                <a:latin typeface="+mn-lt"/>
              </a:rPr>
              <a:t/>
            </a:r>
            <a:br>
              <a:rPr lang="ru-RU" sz="2700" dirty="0" smtClean="0">
                <a:latin typeface="+mn-lt"/>
              </a:rPr>
            </a:br>
            <a:r>
              <a:rPr lang="ru-RU" sz="2700" dirty="0" smtClean="0">
                <a:latin typeface="+mn-lt"/>
              </a:rPr>
              <a:t>И открыли.</a:t>
            </a:r>
            <a:br>
              <a:rPr lang="ru-RU" sz="2700" dirty="0" smtClean="0">
                <a:latin typeface="+mn-lt"/>
              </a:rPr>
            </a:br>
            <a:r>
              <a:rPr lang="ru-RU" sz="2000" i="1" dirty="0" smtClean="0">
                <a:latin typeface="+mn-lt"/>
              </a:rPr>
              <a:t>(расцепить пальцы)</a:t>
            </a: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368118"/>
          </a:xfrm>
        </p:spPr>
        <p:txBody>
          <a:bodyPr anchor="ctr">
            <a:normAutofit/>
          </a:bodyPr>
          <a:lstStyle/>
          <a:p>
            <a:pPr algn="ctr"/>
            <a:r>
              <a:rPr lang="ru-RU" sz="3100" b="1" i="1" dirty="0" smtClean="0">
                <a:latin typeface="+mn-lt"/>
              </a:rPr>
              <a:t> «Собираем грибы»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200" i="1" dirty="0" smtClean="0">
                <a:latin typeface="+mn-lt"/>
              </a:rPr>
              <a:t>Предварительно делается лёгкий массаж кистей рук. Приём массажа — растирание. Количество повторов — 2-3. Приём массажа — растирание. Количество повторов — 2-3 для каждого пальчика. Затем загибать пальцы от мизинца.</a:t>
            </a:r>
            <a:r>
              <a:rPr lang="ru-RU" sz="3100" dirty="0" smtClean="0">
                <a:latin typeface="+mn-lt"/>
              </a:rPr>
              <a:t/>
            </a:r>
            <a:br>
              <a:rPr lang="ru-RU" sz="31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Один, два, три, четыре, пять</a:t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Мы идём грибы искать</a:t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Этот палец в лес ушёл,</a:t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Тот под ёлкой гриб нашёл,</a:t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Этот мыть и чистить стал</a:t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Этот съел и растолстел.</a:t>
            </a:r>
            <a:endParaRPr lang="ru-RU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53870"/>
          </a:xfrm>
        </p:spPr>
        <p:txBody>
          <a:bodyPr>
            <a:normAutofit/>
          </a:bodyPr>
          <a:lstStyle/>
          <a:p>
            <a:r>
              <a:rPr lang="ru-RU" sz="2200" b="1" i="1" dirty="0" smtClean="0"/>
              <a:t>Литература</a:t>
            </a:r>
            <a:r>
              <a:rPr lang="ru-RU" sz="2200" b="1" i="1" dirty="0" smtClean="0"/>
              <a:t>:</a:t>
            </a:r>
            <a:br>
              <a:rPr lang="ru-RU" sz="2200" b="1" i="1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1.  А.П.Савина </a:t>
            </a:r>
            <a:r>
              <a:rPr lang="ru-RU" sz="2200" dirty="0" smtClean="0"/>
              <a:t>«Пальчиковая гимнастика для развития речи </a:t>
            </a:r>
            <a:r>
              <a:rPr lang="ru-RU" sz="2200" dirty="0" smtClean="0"/>
              <a:t>дошкольников» - Москва, </a:t>
            </a:r>
            <a:r>
              <a:rPr lang="ru-RU" sz="2200" dirty="0" smtClean="0"/>
              <a:t>1999г.</a:t>
            </a:r>
            <a:br>
              <a:rPr lang="ru-RU" sz="2200" dirty="0" smtClean="0"/>
            </a:br>
            <a:r>
              <a:rPr lang="ru-RU" sz="2200" dirty="0" smtClean="0"/>
              <a:t>2   С.В</a:t>
            </a:r>
            <a:r>
              <a:rPr lang="ru-RU" sz="2200" dirty="0" smtClean="0"/>
              <a:t>. Соколова «Оригами для </a:t>
            </a:r>
            <a:r>
              <a:rPr lang="ru-RU" sz="2200" smtClean="0"/>
              <a:t>дошкольников</a:t>
            </a:r>
            <a:r>
              <a:rPr lang="ru-RU" sz="2200" smtClean="0"/>
              <a:t>» - Санкт- Петербург, 2004г</a:t>
            </a:r>
            <a:br>
              <a:rPr lang="ru-RU" sz="220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i="1" dirty="0" smtClean="0"/>
              <a:t>Информационные ресурсы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u="sng" dirty="0" smtClean="0">
                <a:hlinkClick r:id="rId2"/>
              </a:rPr>
              <a:t>http://www.boltun-spb.ru</a:t>
            </a:r>
            <a:r>
              <a:rPr lang="ru-RU" sz="2200" dirty="0" smtClean="0"/>
              <a:t> – логопедический сайт для заботливых родителей</a:t>
            </a:r>
            <a:br>
              <a:rPr lang="ru-RU" sz="2200" dirty="0" smtClean="0"/>
            </a:br>
            <a:r>
              <a:rPr lang="ru-RU" sz="2200" u="sng" dirty="0" smtClean="0">
                <a:hlinkClick r:id="rId3"/>
              </a:rPr>
              <a:t>http://www.allwomens.ru</a:t>
            </a:r>
            <a:r>
              <a:rPr lang="ru-RU" sz="2200" dirty="0" smtClean="0"/>
              <a:t> – женский информационно-познавательный портал</a:t>
            </a:r>
            <a:br>
              <a:rPr lang="ru-RU" sz="2200" dirty="0" smtClean="0"/>
            </a:br>
            <a:r>
              <a:rPr lang="ru-RU" sz="2200" u="sng" dirty="0" smtClean="0">
                <a:hlinkClick r:id="rId4"/>
              </a:rPr>
              <a:t>http://manuolog.ru</a:t>
            </a:r>
            <a:r>
              <a:rPr lang="ru-RU" sz="2200" dirty="0" smtClean="0"/>
              <a:t> – институт восстановительной медицины</a:t>
            </a:r>
            <a:br>
              <a:rPr lang="ru-RU" sz="2200" dirty="0" smtClean="0"/>
            </a:br>
            <a:r>
              <a:rPr lang="ru-RU" sz="2200" u="sng" dirty="0" smtClean="0">
                <a:hlinkClick r:id="rId5"/>
              </a:rPr>
              <a:t>http://proigrushku.ru</a:t>
            </a:r>
            <a:r>
              <a:rPr lang="ru-RU" sz="2200" dirty="0" smtClean="0"/>
              <a:t> – Детские игрушки и развивающие игры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571744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i="1" dirty="0" smtClean="0">
                <a:solidFill>
                  <a:srgbClr val="00B0F0"/>
                </a:solidFill>
                <a:latin typeface="+mn-lt"/>
              </a:rPr>
              <a:t>Спасибо за внимание!</a:t>
            </a:r>
            <a:endParaRPr lang="ru-RU" sz="6600" b="1" i="1" dirty="0">
              <a:solidFill>
                <a:srgbClr val="00B0F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429288"/>
          </a:xfrm>
        </p:spPr>
        <p:txBody>
          <a:bodyPr>
            <a:normAutofit fontScale="90000"/>
          </a:bodyPr>
          <a:lstStyle/>
          <a:p>
            <a:r>
              <a:rPr lang="ru-RU" sz="4200" b="1" i="1" dirty="0">
                <a:latin typeface="+mn-lt"/>
              </a:rPr>
              <a:t>Мелкая моторика</a:t>
            </a:r>
            <a:r>
              <a:rPr lang="ru-RU" sz="4200" i="1" dirty="0">
                <a:latin typeface="+mn-lt"/>
              </a:rPr>
              <a:t> </a:t>
            </a:r>
            <a:r>
              <a:rPr lang="ru-RU" sz="4200" dirty="0">
                <a:latin typeface="+mn-lt"/>
              </a:rPr>
              <a:t>– это совокупность скоординированных действий мышечной, костной и нервной систем человека, зачастую в сочетании со зрительной системой в выполнении мелких, точных движений кистями и пальцами рук и ног.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 anchor="ctr">
            <a:normAutofit/>
          </a:bodyPr>
          <a:lstStyle/>
          <a:p>
            <a:pPr algn="l"/>
            <a:r>
              <a:rPr lang="ru-RU" sz="3600" dirty="0" smtClean="0"/>
              <a:t>        </a:t>
            </a:r>
            <a:r>
              <a:rPr lang="ru-RU" sz="3100" dirty="0" smtClean="0">
                <a:latin typeface="+mn-lt"/>
              </a:rPr>
              <a:t>На </a:t>
            </a:r>
            <a:r>
              <a:rPr lang="ru-RU" sz="3100" dirty="0">
                <a:latin typeface="+mn-lt"/>
              </a:rPr>
              <a:t>кистях рук расположено множество </a:t>
            </a:r>
            <a:r>
              <a:rPr lang="ru-RU" sz="3100" dirty="0" err="1" smtClean="0">
                <a:latin typeface="+mn-lt"/>
              </a:rPr>
              <a:t>аккупунктурных</a:t>
            </a:r>
            <a:r>
              <a:rPr lang="ru-RU" sz="3100" dirty="0" smtClean="0">
                <a:latin typeface="+mn-lt"/>
              </a:rPr>
              <a:t> </a:t>
            </a:r>
            <a:r>
              <a:rPr lang="ru-RU" sz="3100" dirty="0">
                <a:latin typeface="+mn-lt"/>
              </a:rPr>
              <a:t>точек, массируя которые можно воздействовать на внутренние органы, рефлекторно с ними </a:t>
            </a:r>
            <a:r>
              <a:rPr lang="ru-RU" sz="3100" dirty="0" smtClean="0">
                <a:latin typeface="+mn-lt"/>
              </a:rPr>
              <a:t>связанные. По </a:t>
            </a:r>
            <a:r>
              <a:rPr lang="ru-RU" sz="3100" dirty="0">
                <a:latin typeface="+mn-lt"/>
              </a:rPr>
              <a:t>насыщенности </a:t>
            </a:r>
            <a:r>
              <a:rPr lang="ru-RU" sz="3100" dirty="0" err="1" smtClean="0">
                <a:latin typeface="+mn-lt"/>
              </a:rPr>
              <a:t>аккупунктурными</a:t>
            </a:r>
            <a:r>
              <a:rPr lang="ru-RU" sz="3100" dirty="0" smtClean="0">
                <a:latin typeface="+mn-lt"/>
              </a:rPr>
              <a:t> </a:t>
            </a:r>
            <a:r>
              <a:rPr lang="ru-RU" sz="3100" dirty="0">
                <a:latin typeface="+mn-lt"/>
              </a:rPr>
              <a:t>зонами кисть не  уступает уху и стопе. </a:t>
            </a:r>
            <a:r>
              <a:rPr lang="ru-RU" sz="3100" dirty="0" smtClean="0">
                <a:latin typeface="+mn-lt"/>
              </a:rPr>
              <a:t/>
            </a:r>
            <a:br>
              <a:rPr lang="ru-RU" sz="3100" dirty="0" smtClean="0">
                <a:latin typeface="+mn-lt"/>
              </a:rPr>
            </a:br>
            <a:r>
              <a:rPr lang="ru-RU" sz="3100" dirty="0">
                <a:latin typeface="+mn-lt"/>
              </a:rPr>
              <a:t> </a:t>
            </a:r>
            <a:r>
              <a:rPr lang="ru-RU" sz="3100" dirty="0" smtClean="0">
                <a:latin typeface="+mn-lt"/>
              </a:rPr>
              <a:t>    Восточные </a:t>
            </a:r>
            <a:r>
              <a:rPr lang="ru-RU" sz="3100" dirty="0">
                <a:latin typeface="+mn-lt"/>
              </a:rPr>
              <a:t>медики установили, что массаж большого пальца повышает функциональную активность головного мозга, массаж указательного пальца положительно воздействует на состояние желудка, среднего – на печень и почки, мизинца на сердце</a:t>
            </a:r>
            <a:r>
              <a:rPr lang="ru-RU" sz="3100" dirty="0" smtClean="0">
                <a:latin typeface="+mn-lt"/>
              </a:rPr>
              <a:t>.</a:t>
            </a:r>
            <a:endParaRPr lang="ru-RU" sz="31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715404" cy="5429288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latin typeface="+mn-lt"/>
              </a:rPr>
              <a:t>      Существует </a:t>
            </a:r>
            <a:r>
              <a:rPr lang="ru-RU" sz="4000" dirty="0">
                <a:latin typeface="+mn-lt"/>
              </a:rPr>
              <a:t>несколько эффективных способов развития мелкой моторики</a:t>
            </a:r>
            <a:r>
              <a:rPr lang="ru-RU" sz="4000" dirty="0" smtClean="0">
                <a:latin typeface="+mn-lt"/>
              </a:rPr>
              <a:t>:</a:t>
            </a:r>
            <a:br>
              <a:rPr lang="ru-RU" sz="4000" dirty="0" smtClean="0">
                <a:latin typeface="+mn-lt"/>
              </a:rPr>
            </a:br>
            <a:r>
              <a:rPr lang="ru-RU" sz="4000" dirty="0" smtClean="0">
                <a:latin typeface="+mn-lt"/>
              </a:rPr>
              <a:t>- игры </a:t>
            </a:r>
            <a:r>
              <a:rPr lang="ru-RU" sz="4000" dirty="0">
                <a:latin typeface="+mn-lt"/>
              </a:rPr>
              <a:t>с мелкими предметами (мозаика, </a:t>
            </a:r>
            <a:r>
              <a:rPr lang="ru-RU" sz="4000" dirty="0" err="1">
                <a:latin typeface="+mn-lt"/>
              </a:rPr>
              <a:t>пазлы</a:t>
            </a:r>
            <a:r>
              <a:rPr lang="ru-RU" sz="4000" dirty="0">
                <a:latin typeface="+mn-lt"/>
              </a:rPr>
              <a:t>, бусы, конструкторы и т.д.);</a:t>
            </a:r>
            <a:br>
              <a:rPr lang="ru-RU" sz="4000" dirty="0">
                <a:latin typeface="+mn-lt"/>
              </a:rPr>
            </a:br>
            <a:r>
              <a:rPr lang="ru-RU" sz="4000" dirty="0" smtClean="0">
                <a:latin typeface="+mn-lt"/>
              </a:rPr>
              <a:t>- пальчиковые </a:t>
            </a:r>
            <a:r>
              <a:rPr lang="ru-RU" sz="4000" dirty="0">
                <a:latin typeface="+mn-lt"/>
              </a:rPr>
              <a:t>игры;</a:t>
            </a:r>
            <a:br>
              <a:rPr lang="ru-RU" sz="4000" dirty="0">
                <a:latin typeface="+mn-lt"/>
              </a:rPr>
            </a:br>
            <a:r>
              <a:rPr lang="ru-RU" sz="4000" dirty="0" smtClean="0">
                <a:latin typeface="+mn-lt"/>
              </a:rPr>
              <a:t>- лепка</a:t>
            </a:r>
            <a:r>
              <a:rPr lang="ru-RU" sz="4000" dirty="0">
                <a:latin typeface="+mn-lt"/>
              </a:rPr>
              <a:t>;</a:t>
            </a:r>
            <a:br>
              <a:rPr lang="ru-RU" sz="4000" dirty="0">
                <a:latin typeface="+mn-lt"/>
              </a:rPr>
            </a:br>
            <a:r>
              <a:rPr lang="ru-RU" sz="4000" dirty="0" smtClean="0">
                <a:latin typeface="+mn-lt"/>
              </a:rPr>
              <a:t>- массаж </a:t>
            </a:r>
            <a:r>
              <a:rPr lang="ru-RU" sz="4000" dirty="0">
                <a:latin typeface="+mn-lt"/>
              </a:rPr>
              <a:t>пальцев и кистей</a:t>
            </a:r>
            <a:r>
              <a:rPr lang="ru-RU" sz="4000" dirty="0" smtClean="0">
                <a:latin typeface="+mn-lt"/>
              </a:rPr>
              <a:t>;</a:t>
            </a:r>
            <a:br>
              <a:rPr lang="ru-RU" sz="4000" dirty="0" smtClean="0">
                <a:latin typeface="+mn-lt"/>
              </a:rPr>
            </a:br>
            <a:r>
              <a:rPr lang="ru-RU" sz="4000" dirty="0" smtClean="0">
                <a:latin typeface="+mn-lt"/>
              </a:rPr>
              <a:t>- оригами – японское искусство складывания бумаги.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 anchor="ctr">
            <a:normAutofit/>
          </a:bodyPr>
          <a:lstStyle/>
          <a:p>
            <a:pPr algn="l"/>
            <a:r>
              <a:rPr lang="ru-RU" sz="4000" dirty="0" smtClean="0">
                <a:latin typeface="+mn-lt"/>
              </a:rPr>
              <a:t>    Совершенствуя и координируя движение пальцев и кистей рук, оригами влияет на общее интеллектуальное развитие ребенка, в том числе и на развитие речи.</a:t>
            </a:r>
            <a:endParaRPr lang="ru-RU" sz="4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 anchor="ctr">
            <a:normAutofit fontScale="90000"/>
          </a:bodyPr>
          <a:lstStyle/>
          <a:p>
            <a:pPr algn="l"/>
            <a:r>
              <a:rPr lang="ru-RU" dirty="0" smtClean="0"/>
              <a:t>     </a:t>
            </a:r>
            <a:r>
              <a:rPr lang="ru-RU" dirty="0" smtClean="0">
                <a:latin typeface="+mn-lt"/>
              </a:rPr>
              <a:t>Хорошим </a:t>
            </a:r>
            <a:r>
              <a:rPr lang="ru-RU" dirty="0">
                <a:latin typeface="+mn-lt"/>
              </a:rPr>
              <a:t>помощником для развития мелкой моторики у детей станут разнообразные развивающие игрушки, многие из которых родители в состоянии изготовить </a:t>
            </a:r>
            <a:r>
              <a:rPr lang="ru-RU" dirty="0" smtClean="0">
                <a:latin typeface="+mn-lt"/>
              </a:rPr>
              <a:t>самостоятельно.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 anchor="t">
            <a:normAutofit/>
          </a:bodyPr>
          <a:lstStyle/>
          <a:p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>
                <a:latin typeface="+mn-lt"/>
              </a:rPr>
              <a:t>Разноцветные </a:t>
            </a:r>
            <a:r>
              <a:rPr lang="ru-RU" sz="3100" b="1" i="1" dirty="0">
                <a:latin typeface="+mn-lt"/>
              </a:rPr>
              <a:t>прищепки.</a:t>
            </a:r>
            <a:r>
              <a:rPr lang="ru-RU" sz="3100" dirty="0">
                <a:latin typeface="+mn-lt"/>
              </a:rPr>
              <a:t/>
            </a:r>
            <a:br>
              <a:rPr lang="ru-RU" sz="3100" dirty="0">
                <a:latin typeface="+mn-lt"/>
              </a:rPr>
            </a:br>
            <a:r>
              <a:rPr lang="ru-RU" sz="3100" dirty="0">
                <a:latin typeface="+mn-lt"/>
              </a:rPr>
              <a:t>Суть игры состоит в том, чтобы научить ребенка самостоятельно </a:t>
            </a:r>
            <a:r>
              <a:rPr lang="ru-RU" sz="3100" dirty="0" smtClean="0">
                <a:latin typeface="+mn-lt"/>
              </a:rPr>
              <a:t>прицеплять </a:t>
            </a:r>
            <a:r>
              <a:rPr lang="ru-RU" sz="3100" dirty="0">
                <a:latin typeface="+mn-lt"/>
              </a:rPr>
              <a:t>прищепки. </a:t>
            </a: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endParaRPr lang="ru-RU" dirty="0">
              <a:latin typeface="+mn-lt"/>
            </a:endParaRPr>
          </a:p>
        </p:txBody>
      </p:sp>
      <p:pic>
        <p:nvPicPr>
          <p:cNvPr id="3" name="Рисунок 2" descr="прищепки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2643182"/>
            <a:ext cx="4410075" cy="3971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ус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2357430"/>
            <a:ext cx="4714875" cy="41243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 anchor="t">
            <a:normAutofit/>
          </a:bodyPr>
          <a:lstStyle/>
          <a:p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                                     </a:t>
            </a:r>
            <a:r>
              <a:rPr lang="ru-RU" sz="2800" b="1" i="1" dirty="0" smtClean="0">
                <a:latin typeface="+mn-lt"/>
              </a:rPr>
              <a:t>Бусины</a:t>
            </a: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r>
              <a:rPr lang="ru-RU" sz="2800" dirty="0">
                <a:latin typeface="+mn-lt"/>
              </a:rPr>
              <a:t>Величина бусин также зависит от возраста ребенка. Сначала вместо бусин можно использовать шарики от пирамидок с круглыми деталями и нанизывать их на толстый шнурок; затем детали нужно постепенно «измельчать</a:t>
            </a:r>
            <a:r>
              <a:rPr lang="ru-RU" sz="2800" dirty="0" smtClean="0">
                <a:latin typeface="+mn-lt"/>
              </a:rPr>
              <a:t>».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шнуровка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3714728"/>
            <a:ext cx="3143272" cy="3143272"/>
          </a:xfrm>
          <a:prstGeom prst="rect">
            <a:avLst/>
          </a:prstGeom>
        </p:spPr>
      </p:pic>
      <p:pic>
        <p:nvPicPr>
          <p:cNvPr id="8" name="Рисунок 7" descr="ботино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3143224"/>
            <a:ext cx="3714776" cy="37147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 anchor="t">
            <a:normAutofit/>
          </a:bodyPr>
          <a:lstStyle/>
          <a:p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>                                 </a:t>
            </a:r>
            <a:r>
              <a:rPr lang="ru-RU" sz="3100" b="1" i="1" dirty="0" smtClean="0">
                <a:latin typeface="+mn-lt"/>
              </a:rPr>
              <a:t>Шнуровки</a:t>
            </a:r>
            <a:r>
              <a:rPr lang="ru-RU" sz="3100" dirty="0">
                <a:latin typeface="+mn-lt"/>
              </a:rPr>
              <a:t/>
            </a:r>
            <a:br>
              <a:rPr lang="ru-RU" sz="3100" dirty="0">
                <a:latin typeface="+mn-lt"/>
              </a:rPr>
            </a:br>
            <a:r>
              <a:rPr lang="ru-RU" sz="3100" dirty="0">
                <a:latin typeface="+mn-lt"/>
              </a:rPr>
              <a:t>Так как шнуровки бывают разнообразные по «содержанию», имеет смысл обыграть процесс «шнурования»: например попросите ребенка сшить платье для мамы (шнуровка-пуговица) или зашнуровать ботинок (шнуровка-ботинок).</a:t>
            </a: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r>
              <a:rPr lang="ru-RU" dirty="0" smtClean="0"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285</TotalTime>
  <Words>115</Words>
  <Application>Microsoft Office PowerPoint</Application>
  <PresentationFormat>Экран (4:3)</PresentationFormat>
  <Paragraphs>20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Консультация для родителей  «Мелкая моторика в развитии ребенка» </vt:lpstr>
      <vt:lpstr>Мелкая моторика – это совокупность скоординированных действий мышечной, костной и нервной систем человека, зачастую в сочетании со зрительной системой в выполнении мелких, точных движений кистями и пальцами рук и ног.</vt:lpstr>
      <vt:lpstr>        На кистях рук расположено множество аккупунктурных точек, массируя которые можно воздействовать на внутренние органы, рефлекторно с ними связанные. По насыщенности аккупунктурными зонами кисть не  уступает уху и стопе.       Восточные медики установили, что массаж большого пальца повышает функциональную активность головного мозга, массаж указательного пальца положительно воздействует на состояние желудка, среднего – на печень и почки, мизинца на сердце.</vt:lpstr>
      <vt:lpstr>      Существует несколько эффективных способов развития мелкой моторики: - игры с мелкими предметами (мозаика, пазлы, бусы, конструкторы и т.д.); - пальчиковые игры; - лепка; - массаж пальцев и кистей; - оригами – японское искусство складывания бумаги. </vt:lpstr>
      <vt:lpstr>    Совершенствуя и координируя движение пальцев и кистей рук, оригами влияет на общее интеллектуальное развитие ребенка, в том числе и на развитие речи.</vt:lpstr>
      <vt:lpstr>     Хорошим помощником для развития мелкой моторики у детей станут разнообразные развивающие игрушки, многие из которых родители в состоянии изготовить самостоятельно.</vt:lpstr>
      <vt:lpstr> Разноцветные прищепки. Суть игры состоит в том, чтобы научить ребенка самостоятельно прицеплять прищепки.  </vt:lpstr>
      <vt:lpstr>                                      Бусины Величина бусин также зависит от возраста ребенка. Сначала вместо бусин можно использовать шарики от пирамидок с круглыми деталями и нанизывать их на толстый шнурок; затем детали нужно постепенно «измельчать». </vt:lpstr>
      <vt:lpstr>                                  Шнуровки Так как шнуровки бывают разнообразные по «содержанию», имеет смысл обыграть процесс «шнурования»: например попросите ребенка сшить платье для мамы (шнуровка-пуговица) или зашнуровать ботинок (шнуровка-ботинок).  </vt:lpstr>
      <vt:lpstr>                    Забавные картинки По листу картона равномерно распределите пластилин и покажите ребенку, как с помощью горошин выкладывать рисунки. </vt:lpstr>
      <vt:lpstr>                             Счетные палочки Покажите ребенку, как с помощью счетных палочек выкладывать различные фигурки. Желательно, чтобы счетные палочки были не гладкие, а ребристые (это служит дополнительным массажем для пальчиков). </vt:lpstr>
      <vt:lpstr>                   Собирание мозаик (пазлов) Чем больше мелких частей в мозаике, тем эффективнее развивается мелкая моторика. Однако для малышей до 3 лет следует подбирать мозаику из малого количества крупных частей. </vt:lpstr>
      <vt:lpstr>                            Пальчиковые игры           Суть занятия состоит в том, чтобы научить ребенка с помощью пальцев изображать какие-то предметы или живых существ. При этом все движения пальцев должны объясняться малышу. Это поможет ребенку разобраться с такими понятиями, как «сверху, снизу, правый, левый» и так далее. После того, как ребенок научится сам выполнять упражнения, можно попытаться разыграть сценки или небольшие сказки, распределив роли между собой и ребенком (например, встреча ёжика и зайчика в лесу).</vt:lpstr>
      <vt:lpstr>«Пальцы-пальчики»  Предварительно делается лёгкий массаж кистей рук. Приём массажа — растирание. Количество повторов — 2-3. Приём массажа — растирание. Количество повторов — 2-3 для каждого пальчика. Начинать с разгибания кулака по мере перечисления пальцев, а во второй половине текста наоборот, сгибать. В конце резко выпрямить все сразу. Большой палец — дедушка Указательный — бабушка, Средний — папа, Безымянный — мама, А мизинец — я, вот и вся семья! </vt:lpstr>
      <vt:lpstr>                                                      Замок На двери висит замок. (соединить пальцы обеих рук в замок) Кто его открыть бы мог? (пальцы сцеплены в замок, руки тянутся в разные стороны) Постучали, (не расцепляя пальцы, постучать ладонями друг о друга) Покрутили, (покрутить сцепленные руки в запястьях) Потянули (пальцы сцеплены в замок, руки тянутся в разные стороны) И открыли. (расцепить пальцы) </vt:lpstr>
      <vt:lpstr> «Собираем грибы» Предварительно делается лёгкий массаж кистей рук. Приём массажа — растирание. Количество повторов — 2-3. Приём массажа — растирание. Количество повторов — 2-3 для каждого пальчика. Затем загибать пальцы от мизинца. Один, два, три, четыре, пять Мы идём грибы искать Этот палец в лес ушёл, Тот под ёлкой гриб нашёл, Этот мыть и чистить стал Этот съел и растолстел.</vt:lpstr>
      <vt:lpstr>Литература:  1.  А.П.Савина «Пальчиковая гимнастика для развития речи дошкольников» - Москва, 1999г. 2   С.В. Соколова «Оригами для дошкольников» - Санкт- Петербург, 2004г  Информационные ресурсы http://www.boltun-spb.ru – логопедический сайт для заботливых родителей http://www.allwomens.ru – женский информационно-познавательный портал http://manuolog.ru – институт восстановительной медицины http://proigrushku.ru – Детские игрушки и развивающие игры 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  «Мелкая моторика в развитии ребенка» </dc:title>
  <dc:creator>Алена</dc:creator>
  <cp:lastModifiedBy>Алена</cp:lastModifiedBy>
  <cp:revision>4</cp:revision>
  <dcterms:created xsi:type="dcterms:W3CDTF">2014-10-04T04:56:15Z</dcterms:created>
  <dcterms:modified xsi:type="dcterms:W3CDTF">2014-10-04T09:43:33Z</dcterms:modified>
</cp:coreProperties>
</file>