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79" r:id="rId3"/>
    <p:sldId id="299" r:id="rId4"/>
    <p:sldId id="258" r:id="rId5"/>
    <p:sldId id="288" r:id="rId6"/>
    <p:sldId id="278" r:id="rId7"/>
    <p:sldId id="302" r:id="rId8"/>
    <p:sldId id="280" r:id="rId9"/>
    <p:sldId id="281" r:id="rId10"/>
    <p:sldId id="291" r:id="rId11"/>
    <p:sldId id="292" r:id="rId12"/>
    <p:sldId id="264" r:id="rId13"/>
    <p:sldId id="303" r:id="rId14"/>
    <p:sldId id="287" r:id="rId15"/>
    <p:sldId id="300" r:id="rId16"/>
    <p:sldId id="304" r:id="rId17"/>
    <p:sldId id="297" r:id="rId18"/>
    <p:sldId id="298" r:id="rId19"/>
    <p:sldId id="265" r:id="rId20"/>
    <p:sldId id="266" r:id="rId21"/>
    <p:sldId id="30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976"/>
    <a:srgbClr val="761C31"/>
    <a:srgbClr val="FFFF99"/>
    <a:srgbClr val="FF99FF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6" autoAdjust="0"/>
    <p:restoredTop sz="9466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A433D-FECE-4BD6-8348-B2879104ABC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</dgm:spPr>
    </dgm:pt>
    <dgm:pt modelId="{6129C0E2-2819-43EC-9B16-EA933DD77286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2400" dirty="0" smtClean="0"/>
            <a:t>общество разобщено</a:t>
          </a:r>
          <a:endParaRPr lang="ru-RU" sz="2400" dirty="0"/>
        </a:p>
      </dgm:t>
    </dgm:pt>
    <dgm:pt modelId="{2FE0D9FD-87C2-4AF0-AF11-C91A1ADB4C0D}" type="parTrans" cxnId="{CFAA1A00-BC8B-43E8-AAB9-9AEA9E097D3D}">
      <dgm:prSet/>
      <dgm:spPr/>
      <dgm:t>
        <a:bodyPr/>
        <a:lstStyle/>
        <a:p>
          <a:endParaRPr lang="ru-RU"/>
        </a:p>
      </dgm:t>
    </dgm:pt>
    <dgm:pt modelId="{25FA0EFD-3AD4-4A17-B242-32123C416046}" type="sibTrans" cxnId="{CFAA1A00-BC8B-43E8-AAB9-9AEA9E097D3D}">
      <dgm:prSet/>
      <dgm:spPr/>
      <dgm:t>
        <a:bodyPr/>
        <a:lstStyle/>
        <a:p>
          <a:endParaRPr lang="ru-RU"/>
        </a:p>
      </dgm:t>
    </dgm:pt>
    <dgm:pt modelId="{90CF3939-F736-4931-B923-507F89560902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2400" dirty="0" smtClean="0"/>
            <a:t>рвутся кровные связи</a:t>
          </a:r>
          <a:endParaRPr lang="ru-RU" sz="2400" dirty="0"/>
        </a:p>
      </dgm:t>
    </dgm:pt>
    <dgm:pt modelId="{08CAA076-6AFB-4A19-B11F-30DE8B4961D2}" type="parTrans" cxnId="{86734155-DD0C-4445-950C-83BFFF92BD8F}">
      <dgm:prSet/>
      <dgm:spPr/>
      <dgm:t>
        <a:bodyPr/>
        <a:lstStyle/>
        <a:p>
          <a:endParaRPr lang="ru-RU"/>
        </a:p>
      </dgm:t>
    </dgm:pt>
    <dgm:pt modelId="{F578A514-978E-4B22-8F5D-F7F81926543A}" type="sibTrans" cxnId="{86734155-DD0C-4445-950C-83BFFF92BD8F}">
      <dgm:prSet/>
      <dgm:spPr/>
      <dgm:t>
        <a:bodyPr/>
        <a:lstStyle/>
        <a:p>
          <a:endParaRPr lang="ru-RU"/>
        </a:p>
      </dgm:t>
    </dgm:pt>
    <dgm:pt modelId="{9FDE3B06-2695-48C5-94C0-EE5337BD29AA}">
      <dgm:prSet phldrT="[Текст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2400" dirty="0" smtClean="0"/>
            <a:t>человек в мире жестокости одинок и беззащитен</a:t>
          </a:r>
          <a:endParaRPr lang="ru-RU" sz="2400" dirty="0"/>
        </a:p>
      </dgm:t>
    </dgm:pt>
    <dgm:pt modelId="{FD5B4B75-A23A-4477-B6C3-495F3E28666E}" type="parTrans" cxnId="{2BE506ED-B110-41A9-89D4-0D8E7E0D4FFB}">
      <dgm:prSet/>
      <dgm:spPr/>
      <dgm:t>
        <a:bodyPr/>
        <a:lstStyle/>
        <a:p>
          <a:endParaRPr lang="ru-RU"/>
        </a:p>
      </dgm:t>
    </dgm:pt>
    <dgm:pt modelId="{F4F7A44C-7D69-4A93-9110-755EA59B4FA8}" type="sibTrans" cxnId="{2BE506ED-B110-41A9-89D4-0D8E7E0D4FFB}">
      <dgm:prSet/>
      <dgm:spPr/>
      <dgm:t>
        <a:bodyPr/>
        <a:lstStyle/>
        <a:p>
          <a:endParaRPr lang="ru-RU"/>
        </a:p>
      </dgm:t>
    </dgm:pt>
    <dgm:pt modelId="{8734C9C4-2DB4-4163-AD65-830738780016}" type="pres">
      <dgm:prSet presAssocID="{D5AA433D-FECE-4BD6-8348-B2879104ABCD}" presName="compositeShape" presStyleCnt="0">
        <dgm:presLayoutVars>
          <dgm:dir/>
          <dgm:resizeHandles/>
        </dgm:presLayoutVars>
      </dgm:prSet>
      <dgm:spPr/>
    </dgm:pt>
    <dgm:pt modelId="{097911E9-F296-494E-9EF5-52568BB3EF50}" type="pres">
      <dgm:prSet presAssocID="{D5AA433D-FECE-4BD6-8348-B2879104ABCD}" presName="pyramid" presStyleLbl="node1" presStyleIdx="0" presStyleCnt="1" custLinFactNeighborX="-478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endParaRPr lang="ru-RU"/>
        </a:p>
      </dgm:t>
    </dgm:pt>
    <dgm:pt modelId="{7EFDC659-52C5-474C-9DF5-62CE64513149}" type="pres">
      <dgm:prSet presAssocID="{D5AA433D-FECE-4BD6-8348-B2879104ABCD}" presName="theList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A7A56DFA-5940-41CE-9181-9FB9B5232B19}" type="pres">
      <dgm:prSet presAssocID="{6129C0E2-2819-43EC-9B16-EA933DD77286}" presName="aNode" presStyleLbl="fgAcc1" presStyleIdx="0" presStyleCnt="3" custScaleX="137213" custScaleY="99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6FB91-7C3B-4196-902A-D38A88B66DFA}" type="pres">
      <dgm:prSet presAssocID="{6129C0E2-2819-43EC-9B16-EA933DD77286}" presName="aSpac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8F2EED13-916F-431B-8861-310B754CFED2}" type="pres">
      <dgm:prSet presAssocID="{90CF3939-F736-4931-B923-507F89560902}" presName="aNode" presStyleLbl="fgAcc1" presStyleIdx="1" presStyleCnt="3" custScaleX="140154" custScaleY="104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1DB01-B5D5-4C74-9272-46EFB858B3D8}" type="pres">
      <dgm:prSet presAssocID="{90CF3939-F736-4931-B923-507F89560902}" presName="aSpac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  <dgm:pt modelId="{1EB4F367-CB42-4E3E-B3E9-28F448982942}" type="pres">
      <dgm:prSet presAssocID="{9FDE3B06-2695-48C5-94C0-EE5337BD29AA}" presName="aNode" presStyleLbl="fgAcc1" presStyleIdx="2" presStyleCnt="3" custScaleX="140025" custScaleY="107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4A013-DF58-429F-A94B-29B5A7C347CD}" type="pres">
      <dgm:prSet presAssocID="{9FDE3B06-2695-48C5-94C0-EE5337BD29AA}" presName="aSpace" presStyleCnt="0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</dgm:pt>
  </dgm:ptLst>
  <dgm:cxnLst>
    <dgm:cxn modelId="{E44E0FE6-FC08-4873-B02C-2B1866C71614}" type="presOf" srcId="{D5AA433D-FECE-4BD6-8348-B2879104ABCD}" destId="{8734C9C4-2DB4-4163-AD65-830738780016}" srcOrd="0" destOrd="0" presId="urn:microsoft.com/office/officeart/2005/8/layout/pyramid2"/>
    <dgm:cxn modelId="{2BE506ED-B110-41A9-89D4-0D8E7E0D4FFB}" srcId="{D5AA433D-FECE-4BD6-8348-B2879104ABCD}" destId="{9FDE3B06-2695-48C5-94C0-EE5337BD29AA}" srcOrd="2" destOrd="0" parTransId="{FD5B4B75-A23A-4477-B6C3-495F3E28666E}" sibTransId="{F4F7A44C-7D69-4A93-9110-755EA59B4FA8}"/>
    <dgm:cxn modelId="{86734155-DD0C-4445-950C-83BFFF92BD8F}" srcId="{D5AA433D-FECE-4BD6-8348-B2879104ABCD}" destId="{90CF3939-F736-4931-B923-507F89560902}" srcOrd="1" destOrd="0" parTransId="{08CAA076-6AFB-4A19-B11F-30DE8B4961D2}" sibTransId="{F578A514-978E-4B22-8F5D-F7F81926543A}"/>
    <dgm:cxn modelId="{7AFE92B8-6946-405F-AAAD-E2EC2A5F8FFF}" type="presOf" srcId="{6129C0E2-2819-43EC-9B16-EA933DD77286}" destId="{A7A56DFA-5940-41CE-9181-9FB9B5232B19}" srcOrd="0" destOrd="0" presId="urn:microsoft.com/office/officeart/2005/8/layout/pyramid2"/>
    <dgm:cxn modelId="{8B8AD962-2636-4FC7-9191-B8059BEC7ABF}" type="presOf" srcId="{90CF3939-F736-4931-B923-507F89560902}" destId="{8F2EED13-916F-431B-8861-310B754CFED2}" srcOrd="0" destOrd="0" presId="urn:microsoft.com/office/officeart/2005/8/layout/pyramid2"/>
    <dgm:cxn modelId="{F592B5C1-33AD-4F90-95AD-DDBD8B546957}" type="presOf" srcId="{9FDE3B06-2695-48C5-94C0-EE5337BD29AA}" destId="{1EB4F367-CB42-4E3E-B3E9-28F448982942}" srcOrd="0" destOrd="0" presId="urn:microsoft.com/office/officeart/2005/8/layout/pyramid2"/>
    <dgm:cxn modelId="{CFAA1A00-BC8B-43E8-AAB9-9AEA9E097D3D}" srcId="{D5AA433D-FECE-4BD6-8348-B2879104ABCD}" destId="{6129C0E2-2819-43EC-9B16-EA933DD77286}" srcOrd="0" destOrd="0" parTransId="{2FE0D9FD-87C2-4AF0-AF11-C91A1ADB4C0D}" sibTransId="{25FA0EFD-3AD4-4A17-B242-32123C416046}"/>
    <dgm:cxn modelId="{6D025094-D4AE-4907-A6E2-49F87D58B41D}" type="presParOf" srcId="{8734C9C4-2DB4-4163-AD65-830738780016}" destId="{097911E9-F296-494E-9EF5-52568BB3EF50}" srcOrd="0" destOrd="0" presId="urn:microsoft.com/office/officeart/2005/8/layout/pyramid2"/>
    <dgm:cxn modelId="{43FFA3C5-3ABF-44A6-8567-06A1799FA0C0}" type="presParOf" srcId="{8734C9C4-2DB4-4163-AD65-830738780016}" destId="{7EFDC659-52C5-474C-9DF5-62CE64513149}" srcOrd="1" destOrd="0" presId="urn:microsoft.com/office/officeart/2005/8/layout/pyramid2"/>
    <dgm:cxn modelId="{1E23F8D2-46C5-4817-9874-FD9761646DDA}" type="presParOf" srcId="{7EFDC659-52C5-474C-9DF5-62CE64513149}" destId="{A7A56DFA-5940-41CE-9181-9FB9B5232B19}" srcOrd="0" destOrd="0" presId="urn:microsoft.com/office/officeart/2005/8/layout/pyramid2"/>
    <dgm:cxn modelId="{D0222B64-357A-4A0A-9189-E2EAFACBCDB3}" type="presParOf" srcId="{7EFDC659-52C5-474C-9DF5-62CE64513149}" destId="{9126FB91-7C3B-4196-902A-D38A88B66DFA}" srcOrd="1" destOrd="0" presId="urn:microsoft.com/office/officeart/2005/8/layout/pyramid2"/>
    <dgm:cxn modelId="{EE789E1D-7A4D-4A4E-BC96-7632B424A4C3}" type="presParOf" srcId="{7EFDC659-52C5-474C-9DF5-62CE64513149}" destId="{8F2EED13-916F-431B-8861-310B754CFED2}" srcOrd="2" destOrd="0" presId="urn:microsoft.com/office/officeart/2005/8/layout/pyramid2"/>
    <dgm:cxn modelId="{241F19B2-3AB3-4A03-9118-C94427C19D10}" type="presParOf" srcId="{7EFDC659-52C5-474C-9DF5-62CE64513149}" destId="{7371DB01-B5D5-4C74-9272-46EFB858B3D8}" srcOrd="3" destOrd="0" presId="urn:microsoft.com/office/officeart/2005/8/layout/pyramid2"/>
    <dgm:cxn modelId="{B01858E5-03E9-4BE5-B765-AF042F6AB7A4}" type="presParOf" srcId="{7EFDC659-52C5-474C-9DF5-62CE64513149}" destId="{1EB4F367-CB42-4E3E-B3E9-28F448982942}" srcOrd="4" destOrd="0" presId="urn:microsoft.com/office/officeart/2005/8/layout/pyramid2"/>
    <dgm:cxn modelId="{4BA63ED2-AB73-4601-8A80-EB5D33875E52}" type="presParOf" srcId="{7EFDC659-52C5-474C-9DF5-62CE64513149}" destId="{7504A013-DF58-429F-A94B-29B5A7C347C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7911E9-F296-494E-9EF5-52568BB3EF50}">
      <dsp:nvSpPr>
        <dsp:cNvPr id="0" name=""/>
        <dsp:cNvSpPr/>
      </dsp:nvSpPr>
      <dsp:spPr>
        <a:xfrm>
          <a:off x="357185" y="0"/>
          <a:ext cx="4706942" cy="47069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56DFA-5940-41CE-9181-9FB9B5232B19}">
      <dsp:nvSpPr>
        <dsp:cNvPr id="0" name=""/>
        <dsp:cNvSpPr/>
      </dsp:nvSpPr>
      <dsp:spPr>
        <a:xfrm>
          <a:off x="2163887" y="471426"/>
          <a:ext cx="4198048" cy="10743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общество разобщено</a:t>
          </a:r>
          <a:endParaRPr lang="ru-RU" sz="2400" kern="1200" dirty="0"/>
        </a:p>
      </dsp:txBody>
      <dsp:txXfrm>
        <a:off x="2163887" y="471426"/>
        <a:ext cx="4198048" cy="1074365"/>
      </dsp:txXfrm>
    </dsp:sp>
    <dsp:sp modelId="{8F2EED13-916F-431B-8861-310B754CFED2}">
      <dsp:nvSpPr>
        <dsp:cNvPr id="0" name=""/>
        <dsp:cNvSpPr/>
      </dsp:nvSpPr>
      <dsp:spPr>
        <a:xfrm>
          <a:off x="2118896" y="1680702"/>
          <a:ext cx="4288028" cy="11230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рвутся кровные связи</a:t>
          </a:r>
          <a:endParaRPr lang="ru-RU" sz="2400" kern="1200" dirty="0"/>
        </a:p>
      </dsp:txBody>
      <dsp:txXfrm>
        <a:off x="2118896" y="1680702"/>
        <a:ext cx="4288028" cy="1123019"/>
      </dsp:txXfrm>
    </dsp:sp>
    <dsp:sp modelId="{1EB4F367-CB42-4E3E-B3E9-28F448982942}">
      <dsp:nvSpPr>
        <dsp:cNvPr id="0" name=""/>
        <dsp:cNvSpPr/>
      </dsp:nvSpPr>
      <dsp:spPr>
        <a:xfrm>
          <a:off x="2120870" y="2938633"/>
          <a:ext cx="4284082" cy="11619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человек в мире жестокости одинок и беззащитен</a:t>
          </a:r>
          <a:endParaRPr lang="ru-RU" sz="2400" kern="1200" dirty="0"/>
        </a:p>
      </dsp:txBody>
      <dsp:txXfrm>
        <a:off x="2120870" y="2938633"/>
        <a:ext cx="4284082" cy="1161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3948-88AF-4E1E-901E-E33BE7A88744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652E9-C8A3-4909-A747-DA965A837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9F5-A8B9-4ED3-975A-15EC4BE13F9F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88BA6-D821-4FD9-A37D-030E4E888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1F8EA-85EE-4CFB-85C4-55EBB85CF04D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D271-722E-44A2-B7D3-55DF3F76A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E627-8674-4E71-84DD-E2E4A4879D23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363B-30C6-470F-8991-2ACFC1685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4A9DF-C413-4795-A960-06EFBFB56BA5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1C893-8DB1-46E7-A976-4CDE684DE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6211-1007-4C86-90E4-4F0306D44169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0A55-82A7-417F-BC16-D6D173151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D7A00-8C26-4560-9831-EDB81CF1D982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3FD98-3D52-46EF-87F9-2430299A7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51DA8-5120-4020-B3C5-64F9BC32443B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2DDA9-B085-4A14-A53D-123A60DCC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DAF7E-A147-4DFA-8D32-283085D4B43D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985C0-9629-4630-A2F2-D764B423D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84FB-0DC5-4E83-82C1-2CBF55CA933F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61A3-F2EB-4DC5-9886-7D4FC834B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468B-64B3-45E6-AE4C-819714052897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748B-0156-472C-A7CB-A5F3071A5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1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BD326F-615C-4233-A952-C77AD41EEDC9}" type="datetimeFigureOut">
              <a:rPr lang="ru-RU"/>
              <a:pPr>
                <a:defRPr/>
              </a:pPr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58F435-16B7-4E00-8971-970B35C5E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9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Georgia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EDEDED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dirty="0" smtClean="0"/>
              <a:t> ИЗ  ОПЫТА  РАБОТЫ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МДОУ ДС № 39 «ЗОЛОТОЙ ПЕТУШОК»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формированию патриотических чувств у детей дошкольного возраста посредством использования краеведческого ресурса родного села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571480"/>
            <a:ext cx="892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SzPct val="150000"/>
              <a:buFont typeface="Wingdings" pitchFamily="2" charset="2"/>
              <a:buChar char="ü"/>
            </a:pPr>
            <a:r>
              <a:rPr lang="ru-RU" sz="3200" dirty="0">
                <a:latin typeface="Georgia" pitchFamily="18" charset="0"/>
              </a:rPr>
              <a:t>Целевые прогулки по заповедным уголкам </a:t>
            </a:r>
            <a:r>
              <a:rPr lang="ru-RU" sz="3200" dirty="0" smtClean="0">
                <a:latin typeface="Georgia" pitchFamily="18" charset="0"/>
              </a:rPr>
              <a:t>села</a:t>
            </a:r>
          </a:p>
          <a:p>
            <a:pPr lvl="1"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 lvl="1"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 lvl="1"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Наблюдение за действительностью. Демонстрация основных прав гражданина России.</a:t>
            </a:r>
          </a:p>
          <a:p>
            <a:pPr lvl="1"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 lvl="1"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 lvl="1">
              <a:buSzPct val="150000"/>
              <a:buFont typeface="Wingdings" pitchFamily="2" charset="2"/>
              <a:buChar char="ü"/>
            </a:pP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71472" y="785794"/>
            <a:ext cx="87868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>
                <a:latin typeface="Georgia" pitchFamily="18" charset="0"/>
              </a:rPr>
              <a:t>Детское </a:t>
            </a:r>
            <a:r>
              <a:rPr lang="ru-RU" sz="3200" dirty="0" smtClean="0">
                <a:latin typeface="Georgia" pitchFamily="18" charset="0"/>
              </a:rPr>
              <a:t>творчество</a:t>
            </a: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Физическое  воспитание</a:t>
            </a: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71472" y="2714620"/>
            <a:ext cx="842965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>
                <a:latin typeface="Georgia" pitchFamily="18" charset="0"/>
              </a:rPr>
              <a:t>Игры, воспитывающие лучшие гражданские и человеческие </a:t>
            </a:r>
            <a:r>
              <a:rPr lang="ru-RU" sz="3200" dirty="0" smtClean="0">
                <a:latin typeface="Georgia" pitchFamily="18" charset="0"/>
              </a:rPr>
              <a:t>качества</a:t>
            </a: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Трудовая деятельность</a:t>
            </a: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Методы работы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1285860"/>
            <a:ext cx="4143404" cy="8572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</a:rPr>
              <a:t>формирование познавательного интереса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1285860"/>
            <a:ext cx="3714776" cy="85725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</a:rPr>
              <a:t>стимулирование долга и ответственности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 rot="16200000">
            <a:off x="928662" y="4357694"/>
            <a:ext cx="4143404" cy="28575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мини-дискуссии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 rot="16200000">
            <a:off x="535753" y="4321975"/>
            <a:ext cx="4143404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познавательные игры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 rot="16200000">
            <a:off x="-32" y="4214818"/>
            <a:ext cx="4143404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эмоционально-нравственные ситуации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 rot="16200000">
            <a:off x="-642974" y="4214818"/>
            <a:ext cx="4143404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чтение и обсуждение прочитанного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 rot="16200000">
            <a:off x="-1607375" y="4321963"/>
            <a:ext cx="4143380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беседы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16200000">
            <a:off x="-1178758" y="4321976"/>
            <a:ext cx="4143405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обсуждение телепередач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 rot="16200000">
            <a:off x="5786446" y="4143380"/>
            <a:ext cx="4143404" cy="7143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контроль за выполнением обязанностей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 rot="16200000">
            <a:off x="1321571" y="4321975"/>
            <a:ext cx="4143404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анализ жизненных ситуаций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 rot="16200000">
            <a:off x="2178827" y="4321975"/>
            <a:ext cx="4143404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творческая деятельность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 rot="16200000">
            <a:off x="4071934" y="4143380"/>
            <a:ext cx="4143404" cy="7143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приучение к выполнению требований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 rot="16200000">
            <a:off x="4929190" y="4143380"/>
            <a:ext cx="4143404" cy="7143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поощрение за выполнение обязанностей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 rot="16200000">
            <a:off x="3214678" y="4143380"/>
            <a:ext cx="4143404" cy="71438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предъявление требований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 rot="16200000">
            <a:off x="1750199" y="4321975"/>
            <a:ext cx="4143404" cy="35719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трудовая деятельность</a:t>
            </a:r>
          </a:p>
        </p:txBody>
      </p:sp>
      <p:sp>
        <p:nvSpPr>
          <p:cNvPr id="34" name="Стрелка вниз 33"/>
          <p:cNvSpPr/>
          <p:nvPr/>
        </p:nvSpPr>
        <p:spPr>
          <a:xfrm>
            <a:off x="357188" y="214312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5725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285875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1928813" y="214312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2500313" y="214312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285750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3286125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371475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143375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514350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6072188" y="2143125"/>
            <a:ext cx="214312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685800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715250" y="2143125"/>
            <a:ext cx="21431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Формы работы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813" y="1357313"/>
            <a:ext cx="771525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</a:rPr>
              <a:t>«позитивный центризм» - отбор знаний, наиболее актуальных для ребенка данного возраста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813" y="2214563"/>
            <a:ext cx="7715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</a:rPr>
              <a:t>непрерывность педагогического процесса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813" y="5214938"/>
            <a:ext cx="771525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</a:rPr>
              <a:t>дифференцированный подход к каждому ребенку, учет его психологических особенностей, возможностей и интересов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813" y="2928938"/>
            <a:ext cx="7715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</a:rPr>
              <a:t>рациональное сочетание разных видов деятельности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3643313"/>
            <a:ext cx="771525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solidFill>
                  <a:schemeClr val="bg1"/>
                </a:solidFill>
              </a:rPr>
              <a:t>деятельностный</a:t>
            </a:r>
            <a:r>
              <a:rPr lang="ru-RU" sz="2000" dirty="0">
                <a:solidFill>
                  <a:schemeClr val="bg1"/>
                </a:solidFill>
              </a:rPr>
              <a:t> подход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813" y="4357688"/>
            <a:ext cx="771525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</a:rPr>
              <a:t>развивающий характер обучения, основанный на детской активности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71604" y="642918"/>
            <a:ext cx="7086600" cy="8286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Принципы работы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idx="1"/>
          </p:nvPr>
        </p:nvSpPr>
        <p:spPr>
          <a:xfrm>
            <a:off x="1143000" y="1643063"/>
            <a:ext cx="7086600" cy="1509712"/>
          </a:xfrm>
        </p:spPr>
        <p:txBody>
          <a:bodyPr/>
          <a:lstStyle/>
          <a:p>
            <a:pPr marL="73025" algn="just" eaLnBrk="1" hangingPunct="1">
              <a:buSzPct val="150000"/>
              <a:buFont typeface="Wingdings" pitchFamily="2" charset="2"/>
              <a:buChar char="ü"/>
            </a:pPr>
            <a:r>
              <a:rPr lang="ru-RU" smtClean="0"/>
              <a:t>  </a:t>
            </a:r>
            <a:r>
              <a:rPr lang="ru-RU" sz="2200" smtClean="0"/>
              <a:t>«позитивный центризм» - отбор знаний, наиболее актуальных для ребенка данного возраста;</a:t>
            </a:r>
          </a:p>
          <a:p>
            <a:pPr marL="73025" algn="just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 непрерывность педагогического процесса;</a:t>
            </a:r>
          </a:p>
          <a:p>
            <a:pPr marL="73025" algn="just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рациональное сочетание разных видов деятельности;</a:t>
            </a:r>
          </a:p>
          <a:p>
            <a:pPr marL="73025" algn="just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деятельностный подход;</a:t>
            </a:r>
          </a:p>
          <a:p>
            <a:pPr marL="73025" algn="just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развивающий характер обучения, основанный на детской активности;</a:t>
            </a:r>
          </a:p>
          <a:p>
            <a:pPr marL="73025" algn="just" eaLnBrk="1" hangingPunct="1">
              <a:buSzPct val="150000"/>
            </a:pPr>
            <a:endParaRPr lang="ru-RU" sz="2200" smtClean="0"/>
          </a:p>
          <a:p>
            <a:pPr marL="73025" algn="just" eaLnBrk="1" hangingPunct="1">
              <a:buFont typeface="Wingdings" pitchFamily="2" charset="2"/>
              <a:buChar char="ü"/>
            </a:pPr>
            <a:endParaRPr lang="ru-RU" smtClean="0"/>
          </a:p>
        </p:txBody>
      </p:sp>
      <p:sp>
        <p:nvSpPr>
          <p:cNvPr id="8" name="Текст 2"/>
          <p:cNvSpPr txBox="1">
            <a:spLocks/>
          </p:cNvSpPr>
          <p:nvPr/>
        </p:nvSpPr>
        <p:spPr bwMode="auto">
          <a:xfrm>
            <a:off x="1143000" y="4929188"/>
            <a:ext cx="708660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3025" algn="just">
              <a:spcBef>
                <a:spcPct val="20000"/>
              </a:spcBef>
              <a:buClr>
                <a:srgbClr val="EDEDED"/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000" dirty="0">
                <a:latin typeface="+mn-lt"/>
              </a:rPr>
              <a:t>  </a:t>
            </a:r>
            <a:r>
              <a:rPr lang="ru-RU" sz="2200" dirty="0">
                <a:latin typeface="+mn-lt"/>
              </a:rPr>
              <a:t>дифференцированный подход к каждому ребенку, учет его психологических особенностей, возможностей и интересов.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Направления развития личности выпускника </a:t>
            </a:r>
            <a:br>
              <a:rPr lang="ru-RU" dirty="0" smtClean="0"/>
            </a:br>
            <a:r>
              <a:rPr lang="ru-RU" sz="3100" dirty="0" smtClean="0"/>
              <a:t>МДОУ ДС № 39 «Золотой петушок»</a:t>
            </a:r>
            <a:endParaRPr lang="ru-RU" sz="3100" dirty="0"/>
          </a:p>
        </p:txBody>
      </p:sp>
      <p:sp>
        <p:nvSpPr>
          <p:cNvPr id="3" name="Овал 2"/>
          <p:cNvSpPr/>
          <p:nvPr/>
        </p:nvSpPr>
        <p:spPr>
          <a:xfrm>
            <a:off x="3000375" y="3500438"/>
            <a:ext cx="2714625" cy="1571625"/>
          </a:xfrm>
          <a:prstGeom prst="ellipse">
            <a:avLst/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C00000"/>
                </a:solidFill>
              </a:rPr>
              <a:t>РЕБЕНОК</a:t>
            </a:r>
          </a:p>
          <a:p>
            <a:pPr algn="ctr">
              <a:defRPr/>
            </a:pPr>
            <a:r>
              <a:rPr lang="ru-RU" sz="1400" dirty="0">
                <a:solidFill>
                  <a:schemeClr val="bg1"/>
                </a:solidFill>
              </a:rPr>
              <a:t>Цель: личность, способная вырасти в достойного человека</a:t>
            </a:r>
          </a:p>
        </p:txBody>
      </p:sp>
      <p:sp>
        <p:nvSpPr>
          <p:cNvPr id="4" name="Овал 3"/>
          <p:cNvSpPr/>
          <p:nvPr/>
        </p:nvSpPr>
        <p:spPr>
          <a:xfrm>
            <a:off x="1785938" y="5072063"/>
            <a:ext cx="2643187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>
                <a:solidFill>
                  <a:schemeClr val="bg1"/>
                </a:solidFill>
              </a:rPr>
              <a:t>Креативность</a:t>
            </a:r>
            <a:r>
              <a:rPr lang="ru-RU" dirty="0">
                <a:solidFill>
                  <a:schemeClr val="bg1"/>
                </a:solidFill>
              </a:rPr>
              <a:t>, «</a:t>
            </a:r>
            <a:r>
              <a:rPr lang="ru-RU" dirty="0" err="1">
                <a:solidFill>
                  <a:schemeClr val="bg1"/>
                </a:solidFill>
              </a:rPr>
              <a:t>творческость</a:t>
            </a:r>
            <a:r>
              <a:rPr lang="ru-RU" dirty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5" name="Овал 4"/>
          <p:cNvSpPr/>
          <p:nvPr/>
        </p:nvSpPr>
        <p:spPr>
          <a:xfrm>
            <a:off x="4572000" y="5072063"/>
            <a:ext cx="2357438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Здоровье </a:t>
            </a:r>
          </a:p>
        </p:txBody>
      </p:sp>
      <p:sp>
        <p:nvSpPr>
          <p:cNvPr id="6" name="Овал 5"/>
          <p:cNvSpPr/>
          <p:nvPr/>
        </p:nvSpPr>
        <p:spPr>
          <a:xfrm>
            <a:off x="3286125" y="1714500"/>
            <a:ext cx="2286000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Эстетическое и культурное развитие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142875" y="3786188"/>
            <a:ext cx="2500313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Саморазвитие </a:t>
            </a:r>
          </a:p>
        </p:txBody>
      </p:sp>
      <p:sp>
        <p:nvSpPr>
          <p:cNvPr id="8" name="Овал 7"/>
          <p:cNvSpPr/>
          <p:nvPr/>
        </p:nvSpPr>
        <p:spPr>
          <a:xfrm>
            <a:off x="642938" y="2143125"/>
            <a:ext cx="2571750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Интеллектуальное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6215063" y="3857625"/>
            <a:ext cx="2786062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Нравственность, духовность, 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как основа личности</a:t>
            </a:r>
          </a:p>
        </p:txBody>
      </p:sp>
      <p:sp>
        <p:nvSpPr>
          <p:cNvPr id="10" name="Овал 9"/>
          <p:cNvSpPr/>
          <p:nvPr/>
        </p:nvSpPr>
        <p:spPr>
          <a:xfrm>
            <a:off x="5572125" y="2214563"/>
            <a:ext cx="2428875" cy="1571625"/>
          </a:xfrm>
          <a:prstGeom prst="ellipse">
            <a:avLst/>
          </a:prstGeom>
          <a:solidFill>
            <a:srgbClr val="DCC976"/>
          </a:solidFill>
          <a:ln>
            <a:solidFill>
              <a:srgbClr val="761C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Патриотизм, гражданственность</a:t>
            </a:r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071938" y="2928938"/>
            <a:ext cx="428625" cy="549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20134537">
            <a:off x="5141913" y="4835525"/>
            <a:ext cx="373062" cy="615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021854">
            <a:off x="5950744" y="3980656"/>
            <a:ext cx="427038" cy="968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3624518">
            <a:off x="5536406" y="3093244"/>
            <a:ext cx="357188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8112179">
            <a:off x="2827338" y="3013075"/>
            <a:ext cx="393700" cy="866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4604574">
            <a:off x="2421732" y="3990181"/>
            <a:ext cx="381000" cy="760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046214">
            <a:off x="3294063" y="4900613"/>
            <a:ext cx="347662" cy="414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err="1" smtClean="0"/>
              <a:t>Критериальная</a:t>
            </a:r>
            <a:r>
              <a:rPr lang="ru-RU" dirty="0" smtClean="0"/>
              <a:t> карта гражданского становления дошкольников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38" y="2214563"/>
          <a:ext cx="6715125" cy="4217670"/>
        </p:xfrm>
        <a:graphic>
          <a:graphicData uri="http://schemas.openxmlformats.org/drawingml/2006/table">
            <a:tbl>
              <a:tblPr/>
              <a:tblGrid>
                <a:gridCol w="2238375"/>
                <a:gridCol w="2238375"/>
                <a:gridCol w="2238375"/>
              </a:tblGrid>
              <a:tr h="3714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F2F2"/>
                          </a:solidFill>
                          <a:effectLst/>
                          <a:latin typeface="Georgia" pitchFamily="18" charset="0"/>
                        </a:rPr>
                        <a:t>Ценностное отношение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человеку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отечеству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знаниям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Социально-педагогическая 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Социальная 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Познавательная активность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286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социальных, этических, правовых, эстетических нормативов, а также норм полоролевого поведения человека.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286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действовать в соответствии с ними.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286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Устойчиво-положительное отношение в семье.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603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Знание исторического прошлого своей малой родины.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603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воспринимать и беречь красоту природы как важную составляющую Отечества.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26035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Бережное отношение к национальным традициям, национальной культуре.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1778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Осознание окружающего мира как предмета познания, знание трудовых норм жизни, норм познавательной деятельности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1778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Умение активно участвовать в познавательной деятельности.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"/>
                        <a:tabLst>
                          <a:tab pos="17780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Ценностное отношение к знанию как способу определения себя в окружающем мире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885831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Диагностика </a:t>
            </a:r>
            <a:br>
              <a:rPr lang="ru-RU" sz="2800" dirty="0" smtClean="0"/>
            </a:br>
            <a:r>
              <a:rPr lang="ru-RU" sz="2800" dirty="0" smtClean="0"/>
              <a:t>уровня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патриотических чувств у воспитанников  </a:t>
            </a:r>
            <a:endParaRPr lang="ru-RU" sz="2800" dirty="0"/>
          </a:p>
        </p:txBody>
      </p:sp>
      <p:graphicFrame>
        <p:nvGraphicFramePr>
          <p:cNvPr id="26627" name="Диаграмма 4"/>
          <p:cNvGraphicFramePr>
            <a:graphicFrameLocks/>
          </p:cNvGraphicFramePr>
          <p:nvPr/>
        </p:nvGraphicFramePr>
        <p:xfrm>
          <a:off x="214313" y="2286000"/>
          <a:ext cx="8739187" cy="3790950"/>
        </p:xfrm>
        <a:graphic>
          <a:graphicData uri="http://schemas.openxmlformats.org/presentationml/2006/ole">
            <p:oleObj spid="_x0000_s1026" name="Worksheet" r:id="rId3" imgW="8572500" imgH="395305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6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Мониторинговые исследования патриотического сознания дошкольников старшего возраста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1643063"/>
          <a:ext cx="8286806" cy="5021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3368"/>
                <a:gridCol w="733346"/>
                <a:gridCol w="806680"/>
                <a:gridCol w="806680"/>
                <a:gridCol w="806680"/>
                <a:gridCol w="733346"/>
                <a:gridCol w="806680"/>
                <a:gridCol w="880015"/>
                <a:gridCol w="660011"/>
              </a:tblGrid>
              <a:tr h="418465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Понятия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2008-2009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2009-2010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объяснили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объяснили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объяснили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объяснили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1846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Счастье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89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Свобода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72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Мужество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78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Справедливость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89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Дружба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94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Добро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89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100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Зло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83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Милосердие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86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846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Долг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61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95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214942" y="1428736"/>
            <a:ext cx="3071834" cy="121444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детский сад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285860"/>
            <a:ext cx="3071834" cy="12858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семья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14942" y="3214686"/>
            <a:ext cx="3071834" cy="12858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родная улица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4942" y="5072074"/>
            <a:ext cx="3143272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права и обязанности (Конституция)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5000636"/>
            <a:ext cx="3143272" cy="135732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страна,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ее столица, символика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224" y="3143248"/>
            <a:ext cx="3071834" cy="12858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родное село, район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4000500" y="1643063"/>
            <a:ext cx="11430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000500" y="5429250"/>
            <a:ext cx="11430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2206625" y="4437063"/>
            <a:ext cx="500063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4071938" y="3571875"/>
            <a:ext cx="112077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6528594" y="2615407"/>
            <a:ext cx="428625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9397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Пути воспитания гражданина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Актуальность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428728" y="1714488"/>
          <a:ext cx="6786610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92971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Взаимодействие </a:t>
            </a:r>
            <a:br>
              <a:rPr lang="ru-RU" dirty="0" smtClean="0"/>
            </a:br>
            <a:r>
              <a:rPr lang="ru-RU" dirty="0" smtClean="0"/>
              <a:t>детского сада и социума  </a:t>
            </a:r>
            <a:br>
              <a:rPr lang="ru-RU" dirty="0" smtClean="0"/>
            </a:br>
            <a:r>
              <a:rPr lang="ru-RU" sz="2700" dirty="0" smtClean="0"/>
              <a:t>по вопросам патриотического воспитания дошкольников</a:t>
            </a:r>
            <a:endParaRPr lang="ru-RU" sz="27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500" y="2286000"/>
            <a:ext cx="328612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МДОУ ДС № 39 «Золотой петушок» с.Гофицкое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" y="3286125"/>
            <a:ext cx="328612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Родители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50" y="5929313"/>
            <a:ext cx="3286125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Дом культуры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14938" y="6000750"/>
            <a:ext cx="328612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Школа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50" y="4143375"/>
            <a:ext cx="328612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Библиотека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4938" y="4857750"/>
            <a:ext cx="3286125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Народный коллектив  Школа красоты и грации «Жемчужина»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38" y="3286125"/>
            <a:ext cx="3286125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Музей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им. Ю.И. </a:t>
            </a:r>
            <a:r>
              <a:rPr lang="ru-RU" dirty="0" err="1">
                <a:solidFill>
                  <a:schemeClr val="bg1"/>
                </a:solidFill>
              </a:rPr>
              <a:t>Бельгарова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214938" y="4214813"/>
            <a:ext cx="3286125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Православная воскресная школа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357688" y="3000375"/>
            <a:ext cx="142875" cy="328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500563" y="3357563"/>
            <a:ext cx="64293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0800000">
            <a:off x="3643313" y="5929313"/>
            <a:ext cx="69215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3643313" y="5143500"/>
            <a:ext cx="6921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3643313" y="4286250"/>
            <a:ext cx="69215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0800000">
            <a:off x="3643313" y="3357563"/>
            <a:ext cx="69215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500563" y="4286250"/>
            <a:ext cx="64293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500563" y="5143500"/>
            <a:ext cx="64293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750" y="4929188"/>
            <a:ext cx="3286125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Традиционные сельские праздники: День села, День Победы</a:t>
            </a:r>
          </a:p>
        </p:txBody>
      </p:sp>
      <p:sp>
        <p:nvSpPr>
          <p:cNvPr id="21" name="Стрелка вправо 20"/>
          <p:cNvSpPr/>
          <p:nvPr/>
        </p:nvSpPr>
        <p:spPr>
          <a:xfrm>
            <a:off x="4500563" y="5929313"/>
            <a:ext cx="642937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Все начинается с детства!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1857388" cy="1828800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Идея: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57438" y="3000375"/>
            <a:ext cx="6572250" cy="1509713"/>
          </a:xfrm>
        </p:spPr>
        <p:txBody>
          <a:bodyPr/>
          <a:lstStyle/>
          <a:p>
            <a:pPr marL="73025"/>
            <a:r>
              <a:rPr lang="ru-RU" sz="3600" smtClean="0"/>
              <a:t>воспитание патриотических  чувств с раннего детства.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85813" y="1357313"/>
            <a:ext cx="764381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« Лучшее средство привить детям любовь к отечеству состоит в том, чтобы эта любовь была у отцов »</a:t>
            </a:r>
            <a:br>
              <a:rPr lang="ru-RU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</a:br>
            <a:r>
              <a:rPr lang="ru-RU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/>
            </a:r>
            <a:br>
              <a:rPr lang="ru-RU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</a:br>
            <a:r>
              <a:rPr lang="ru-RU" sz="3600" dirty="0">
                <a:solidFill>
                  <a:schemeClr val="accent6">
                    <a:lumMod val="20000"/>
                    <a:lumOff val="80000"/>
                  </a:schemeClr>
                </a:solidFill>
                <a:latin typeface="Georgia" pitchFamily="18" charset="0"/>
              </a:rPr>
              <a:t>                              Шарль Монтескье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2328858" cy="13192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2714625" y="1285875"/>
            <a:ext cx="5972175" cy="1509713"/>
          </a:xfrm>
        </p:spPr>
        <p:txBody>
          <a:bodyPr/>
          <a:lstStyle/>
          <a:p>
            <a:pPr marL="73025"/>
            <a:r>
              <a:rPr lang="ru-RU" sz="3600" smtClean="0"/>
              <a:t>Формирование патриотических чувств </a:t>
            </a:r>
          </a:p>
          <a:p>
            <a:pPr marL="73025"/>
            <a:r>
              <a:rPr lang="ru-RU" sz="3600" smtClean="0"/>
              <a:t>у детей дошкольного возраста посредством использования краеведческого ресурса родного села.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2114545" cy="1126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14625" y="2214563"/>
            <a:ext cx="6143625" cy="1509712"/>
          </a:xfrm>
        </p:spPr>
        <p:txBody>
          <a:bodyPr/>
          <a:lstStyle/>
          <a:p>
            <a:pPr marL="73025" eaLnBrk="1" hangingPunct="1">
              <a:defRPr/>
            </a:pPr>
            <a:r>
              <a:rPr lang="ru-RU" sz="3200" dirty="0" smtClean="0">
                <a:latin typeface="+mj-lt"/>
              </a:rPr>
              <a:t>формирование у детей потребности участвовать в делах на благо окружающих людей и живой природы, осознания себя неотъемлемой частью своей малой родины, гражданином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086600" cy="65247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38" y="857250"/>
            <a:ext cx="8215312" cy="5286375"/>
          </a:xfrm>
        </p:spPr>
        <p:txBody>
          <a:bodyPr/>
          <a:lstStyle/>
          <a:p>
            <a:pPr marL="73025" eaLnBrk="1" hangingPunct="1">
              <a:buSzPct val="150000"/>
              <a:buFont typeface="Wingdings" pitchFamily="2" charset="2"/>
              <a:buChar char="ü"/>
            </a:pPr>
            <a:r>
              <a:rPr lang="ru-RU" smtClean="0"/>
              <a:t>  </a:t>
            </a:r>
            <a:r>
              <a:rPr lang="ru-RU" sz="2200" smtClean="0"/>
              <a:t>создать систему работы, способствующую формированию нравственно-патриотических чувств дошкольников посредством использования краеведческого ресурса родного села;</a:t>
            </a:r>
          </a:p>
          <a:p>
            <a:pPr marL="73025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 познакомить детей с историческим, культурным, национальным, природно-экологическим своеобразием родного села;</a:t>
            </a:r>
          </a:p>
          <a:p>
            <a:pPr marL="73025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воспитывать национальный характер, толерантность к людям других национальностей;</a:t>
            </a:r>
          </a:p>
          <a:p>
            <a:pPr marL="73025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развивать  познавательный и мотивационный интерес к образовательному материалу в рамках краеведческого ресурса родного села;</a:t>
            </a:r>
          </a:p>
          <a:p>
            <a:pPr marL="73025" eaLnBrk="1" hangingPunct="1">
              <a:buSzPct val="150000"/>
              <a:buFont typeface="Wingdings" pitchFamily="2" charset="2"/>
              <a:buChar char="ü"/>
            </a:pPr>
            <a:r>
              <a:rPr lang="ru-RU" sz="2200" smtClean="0"/>
              <a:t>совершенствовать  педагогическую деятельность по развитию нравственно-патриотического, интеллектуального и художественно-эстетического потенциала воспитанников.</a:t>
            </a:r>
          </a:p>
          <a:p>
            <a:pPr marL="73025" eaLnBrk="1" hangingPunct="1">
              <a:buFont typeface="Wingdings" pitchFamily="2" charset="2"/>
              <a:buChar char="ü"/>
            </a:pPr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Приоритеты</a:t>
            </a:r>
            <a:endParaRPr lang="ru-RU" dirty="0"/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285720" y="1500174"/>
            <a:ext cx="8643998" cy="371477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3200" dirty="0">
                <a:latin typeface="+mn-lt"/>
              </a:rPr>
              <a:t>Окружающие предметы должны быть </a:t>
            </a:r>
            <a:r>
              <a:rPr lang="ru-RU" sz="3200" dirty="0" smtClean="0">
                <a:latin typeface="+mn-lt"/>
              </a:rPr>
              <a:t>национальными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50000"/>
              <a:defRPr/>
            </a:pPr>
            <a:endParaRPr lang="ru-RU" sz="3200" dirty="0" smtClean="0">
              <a:latin typeface="+mn-lt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3200" dirty="0" smtClean="0">
                <a:latin typeface="Georgia" pitchFamily="18" charset="0"/>
              </a:rPr>
              <a:t>Знакомство </a:t>
            </a:r>
            <a:r>
              <a:rPr lang="ru-RU" sz="3200" dirty="0" smtClean="0">
                <a:latin typeface="Georgia" pitchFamily="18" charset="0"/>
              </a:rPr>
              <a:t>детей с народной декоративной </a:t>
            </a:r>
            <a:r>
              <a:rPr lang="ru-RU" sz="3200" dirty="0" smtClean="0">
                <a:latin typeface="Georgia" pitchFamily="18" charset="0"/>
              </a:rPr>
              <a:t>росписью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50000"/>
              <a:buFont typeface="Wingdings" pitchFamily="2" charset="2"/>
              <a:buChar char="ü"/>
              <a:defRPr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Знакомство  со славными именами России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150000"/>
              <a:defRPr/>
            </a:pPr>
            <a:endParaRPr lang="ru-RU" sz="3200" dirty="0">
              <a:latin typeface="+mn-lt"/>
            </a:endParaRP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282" y="714356"/>
            <a:ext cx="842968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>
                <a:latin typeface="Georgia" pitchFamily="18" charset="0"/>
              </a:rPr>
              <a:t>Широкое использование всех видов русского </a:t>
            </a:r>
            <a:r>
              <a:rPr lang="ru-RU" sz="3200" dirty="0" smtClean="0">
                <a:latin typeface="Georgia" pitchFamily="18" charset="0"/>
              </a:rPr>
              <a:t>фольклора</a:t>
            </a:r>
          </a:p>
          <a:p>
            <a:pPr>
              <a:buSzPct val="150000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Приобщение к народным праздникам и традициям</a:t>
            </a: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Краеведческий материал – основа понимания своеобразия нашего региона как части огромной страны</a:t>
            </a: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 smtClean="0">
              <a:latin typeface="Georgia" pitchFamily="18" charset="0"/>
            </a:endParaRPr>
          </a:p>
          <a:p>
            <a:pPr>
              <a:buSzPct val="150000"/>
              <a:buFont typeface="Wingdings" pitchFamily="2" charset="2"/>
              <a:buChar char="ü"/>
            </a:pP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rgbClr val="F2F2F2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2023</TotalTime>
  <Words>704</Words>
  <Application>Microsoft Office PowerPoint</Application>
  <PresentationFormat>Экран (4:3)</PresentationFormat>
  <Paragraphs>220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Апекс</vt:lpstr>
      <vt:lpstr>Лист Microsoft Office Excel 97-2003</vt:lpstr>
      <vt:lpstr> ИЗ  ОПЫТА  РАБОТЫ  МДОУ ДС № 39 «ЗОЛОТОЙ ПЕТУШОК» по формированию патриотических чувств у детей дошкольного возраста посредством использования краеведческого ресурса родного села</vt:lpstr>
      <vt:lpstr>Актуальность</vt:lpstr>
      <vt:lpstr>Идея:</vt:lpstr>
      <vt:lpstr>Слайд 4</vt:lpstr>
      <vt:lpstr>ТЕМА:   </vt:lpstr>
      <vt:lpstr>Цель:</vt:lpstr>
      <vt:lpstr>Задачи:</vt:lpstr>
      <vt:lpstr>Приоритеты</vt:lpstr>
      <vt:lpstr>Слайд 9</vt:lpstr>
      <vt:lpstr>Слайд 10</vt:lpstr>
      <vt:lpstr>Слайд 11</vt:lpstr>
      <vt:lpstr>Методы работы</vt:lpstr>
      <vt:lpstr>Формы работы</vt:lpstr>
      <vt:lpstr>Принципы работы</vt:lpstr>
      <vt:lpstr>Направления развития личности выпускника  МДОУ ДС № 39 «Золотой петушок»</vt:lpstr>
      <vt:lpstr>Критериальная карта гражданского становления дошкольников</vt:lpstr>
      <vt:lpstr>Диагностика  уровня сформированности патриотических чувств у воспитанников  </vt:lpstr>
      <vt:lpstr>Мониторинговые исследования патриотического сознания дошкольников старшего возраста</vt:lpstr>
      <vt:lpstr>Пути воспитания гражданина</vt:lpstr>
      <vt:lpstr>Взаимодействие  детского сада и социума   по вопросам патриотического воспитания дошкольников</vt:lpstr>
      <vt:lpstr>Все начинается с детства!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165</cp:revision>
  <dcterms:created xsi:type="dcterms:W3CDTF">2010-03-02T10:28:39Z</dcterms:created>
  <dcterms:modified xsi:type="dcterms:W3CDTF">2015-09-30T09:24:10Z</dcterms:modified>
</cp:coreProperties>
</file>