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62" r:id="rId6"/>
    <p:sldId id="264" r:id="rId7"/>
    <p:sldId id="269" r:id="rId8"/>
    <p:sldId id="270" r:id="rId9"/>
    <p:sldId id="266" r:id="rId10"/>
    <p:sldId id="267" r:id="rId11"/>
    <p:sldId id="265" r:id="rId12"/>
    <p:sldId id="268" r:id="rId13"/>
    <p:sldId id="271" r:id="rId14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64" y="6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677863" y="4864100"/>
            <a:ext cx="5486400" cy="1706563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685800" y="6731000"/>
            <a:ext cx="54864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677863" y="4864100"/>
            <a:ext cx="171450" cy="1706563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685800" y="6731000"/>
            <a:ext cx="17145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5181600"/>
            <a:ext cx="5143500" cy="13208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6832600"/>
            <a:ext cx="5143500" cy="7112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4800600" y="8474075"/>
            <a:ext cx="1714500" cy="487363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746B2F0C-0EAD-4EB6-8E1B-7FF2A3575779}" type="datetimeFigureOut">
              <a:rPr lang="ru-RU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173288" y="8474075"/>
            <a:ext cx="2606675" cy="487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12813" y="8474075"/>
            <a:ext cx="914400" cy="487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1D76-841A-46DD-B7CC-462BEA9AE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041B-EEA8-450F-B039-DCA17BDE5BAA}" type="datetimeFigureOut">
              <a:rPr lang="ru-RU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CEE8-13FC-4570-A5D9-F851FB57F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258763" y="8658225"/>
            <a:ext cx="255588" cy="9048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1015206" y="4269582"/>
            <a:ext cx="780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46973-81B2-4ADE-A355-D49812F7ABE2}" type="datetimeFigureOut">
              <a:rPr lang="ru-RU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7497-D8FF-45EC-AD75-5B2D91584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42900" y="1625600"/>
            <a:ext cx="6172200" cy="65836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3450-7130-4484-8A1F-053AF3241DB2}" type="datetimeFigureOut">
              <a:rPr lang="ru-RU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BB06-3676-49AF-A529-4E54C3BDB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685800" y="3759200"/>
            <a:ext cx="5486400" cy="1706563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85800" y="3759200"/>
            <a:ext cx="171450" cy="1706563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962400"/>
            <a:ext cx="5143500" cy="14224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5689600"/>
            <a:ext cx="5086350" cy="1524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4800600" y="8474075"/>
            <a:ext cx="1714500" cy="487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B29E2-E9BF-4F58-8149-398856E0A0BE}" type="datetimeFigureOut">
              <a:rPr lang="ru-RU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73288" y="8474075"/>
            <a:ext cx="2606675" cy="487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1688" y="8474075"/>
            <a:ext cx="1141412" cy="487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C314-91F2-4DD9-A014-1F012DAFB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42900" y="1625600"/>
            <a:ext cx="3031236" cy="65836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474149" y="1621536"/>
            <a:ext cx="3031236" cy="65836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1F39-8E63-4A66-B7BE-FE5BB9C445CA}" type="datetimeFigureOut">
              <a:rPr lang="ru-RU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07321-3385-4117-A6B3-ABC26715F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714500"/>
            <a:ext cx="3030141" cy="9144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6150" y="1727200"/>
            <a:ext cx="3031331" cy="9144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42900" y="2844800"/>
            <a:ext cx="3028950" cy="538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486150" y="2844800"/>
            <a:ext cx="3028950" cy="538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893E-0F61-4AA3-B7E7-388E2BCAD900}" type="datetimeFigureOut">
              <a:rPr lang="ru-RU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CB15-49FD-46C4-B1F5-A1FC3F582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258763" y="8658225"/>
            <a:ext cx="255588" cy="9048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05A8-C658-4F92-98EF-0A7D03FA9E7B}" type="datetimeFigureOut">
              <a:rPr lang="ru-RU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AA9B7-065C-431C-A79F-FE941E1AB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258763" y="8658225"/>
            <a:ext cx="255588" cy="9048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3664-77D3-4F08-9CF7-C522FC48F54D}" type="datetimeFigureOut">
              <a:rPr lang="ru-RU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0FE9-B9B0-41BF-AF30-6C417B514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611188" y="4432300"/>
            <a:ext cx="804545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258763" y="8658225"/>
            <a:ext cx="255588" cy="9048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0" y="406400"/>
            <a:ext cx="1885950" cy="11176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43450" y="1625601"/>
            <a:ext cx="1885950" cy="6457951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228600" y="406400"/>
            <a:ext cx="4286250" cy="76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5756-576F-40C6-90B3-D640CB7300C0}" type="datetimeFigureOut">
              <a:rPr lang="ru-RU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20F4C-B090-43DF-8DA6-7D1411848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258763" y="8658225"/>
            <a:ext cx="255588" cy="9048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342900" y="668338"/>
            <a:ext cx="136525" cy="914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67808"/>
            <a:ext cx="6172200" cy="899584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2540000"/>
            <a:ext cx="6172200" cy="5693664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625600"/>
            <a:ext cx="6172200" cy="7112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D17C-F605-42E4-B2AD-62A7B3E33A1C}" type="datetimeFigureOut">
              <a:rPr lang="ru-RU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7CA88-A3CF-4013-B567-A26AAEE91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342900" y="203200"/>
            <a:ext cx="6172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342900" y="1625600"/>
            <a:ext cx="617220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800600" y="8475663"/>
            <a:ext cx="1716088" cy="487362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296F1-A01B-4714-96A1-C08093647F0B}" type="datetimeFigureOut">
              <a:rPr lang="ru-RU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173288" y="8475663"/>
            <a:ext cx="2628900" cy="487362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58788" y="8475663"/>
            <a:ext cx="1485900" cy="487362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71BBD-303C-4661-975F-3B16E6A82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342900" y="15240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258763" y="8658225"/>
            <a:ext cx="255588" cy="9048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8" r:id="rId6"/>
    <p:sldLayoutId id="2147483699" r:id="rId7"/>
    <p:sldLayoutId id="2147483700" r:id="rId8"/>
    <p:sldLayoutId id="2147483701" r:id="rId9"/>
    <p:sldLayoutId id="2147483692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9759A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0d135a31dd4a7898c46f9ca0b90608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000125" y="2000250"/>
            <a:ext cx="48577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t-RU" b="1">
                <a:latin typeface="Times New Roman" pitchFamily="18" charset="0"/>
                <a:cs typeface="Times New Roman" pitchFamily="18" charset="0"/>
              </a:rPr>
              <a:t>МБДОУ детский сад №34 “Радуга” комбинированного вида ЕМР РТ.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«Этот День Победы» </a:t>
            </a:r>
          </a:p>
        </p:txBody>
      </p:sp>
      <p:sp>
        <p:nvSpPr>
          <p:cNvPr id="13315" name="Прямоугольник 6"/>
          <p:cNvSpPr>
            <a:spLocks noChangeArrowheads="1"/>
          </p:cNvSpPr>
          <p:nvPr/>
        </p:nvSpPr>
        <p:spPr bwMode="auto">
          <a:xfrm>
            <a:off x="1484313" y="6516688"/>
            <a:ext cx="424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Яруллина Э.Н.</a:t>
            </a:r>
          </a:p>
          <a:p>
            <a:pPr algn="r"/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58f993ef897ea018ad59dbbe354fc4b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1714500" y="2484438"/>
            <a:ext cx="3875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642938" y="1214438"/>
            <a:ext cx="5572125" cy="772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Реализация проекта: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Социализация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Пальчиковая гимнастика «Этот пальчик»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Подвижные игры: «Найди свой цвет» , игра с платочками "Найди себе пару" (под музыку);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 Дыхательная гимнастика «Флажок»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Физкультминутка «Салют» «Мы идём на парад» , «Как солдаты»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Сюжетно-ролевая игра «Моряки»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Д/игра «Найди одинаковые», «Разрезная картинка».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Познавательные беседы и развлечения: </a:t>
            </a: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Рассматривание боевой техники оружие, открыток «Города герои»;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Просмотр мультипликационного мультфильма-«Василек»;</a:t>
            </a:r>
          </a:p>
          <a:p>
            <a:pPr>
              <a:buFont typeface="Wingdings" pitchFamily="2" charset="2"/>
              <a:buChar char="v"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Папка–передвижка«9мая–День Победы»;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 Оформление стенгазеты «Я помню и горжусь»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Оформление уголка посвященной 70-летию победы в ВОВ.</a:t>
            </a:r>
            <a:r>
              <a:rPr lang="ru-RU" sz="1600">
                <a:latin typeface="Calibri" pitchFamily="34" charset="0"/>
              </a:rPr>
              <a:t>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Беседа: «Какие формы работы можно использовать при знакомстве детей с праздником «День Победы»,</a:t>
            </a:r>
            <a:r>
              <a:rPr lang="ru-RU" sz="1600">
                <a:latin typeface="Calibri" pitchFamily="34" charset="0"/>
              </a:rPr>
              <a:t>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Создание мини- музея «Военная техника»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58f993ef897ea018ad59dbbe354fc4b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714500" y="2484438"/>
            <a:ext cx="3875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620713" y="1547813"/>
            <a:ext cx="5616575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оформление фото выставки «Этот День Победы!»</a:t>
            </a: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Приглашение ветерана ВОВ</a:t>
            </a: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Парад-шествие в честь Дня Победы «Миру-мир»</a:t>
            </a:r>
          </a:p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Ветохина А. Я. «Нравственно – патриотическое воспитание детей дошкольного возраста. Планирование и конспекты занятий. Методическое пособие для педагогов».</a:t>
            </a: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Казаков, А.П. Детям о Великой Победе. Беседы о Второй мировой войне/А.П, Казаков, Т.А. Шорыгина. – М.: Издательство ГНОМ, 2011. – 48 с.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Кондрыкинская Л. А. Дошкольникам о защитниках Отечества Ж. В. №5 2012.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58f993ef897ea018ad59dbbe354fc4b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1714500" y="2484438"/>
            <a:ext cx="3875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5072063"/>
            <a:ext cx="1800225" cy="180022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Эльмира\Desktop\DCIM\100D5100\DSC_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357563"/>
            <a:ext cx="2174875" cy="1439862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Эльмира\Desktop\DCIM\100D5100\DSC_0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3357563"/>
            <a:ext cx="2174875" cy="1439862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Эльмира\Desktop\DCIM\100D5100\DSC_00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1643063"/>
            <a:ext cx="2174875" cy="1439862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Эльмира\Desktop\DCIM\100D5100\DSC_002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63" y="1643063"/>
            <a:ext cx="2174875" cy="1439862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Эльмира\Pictures\2015-04-13\02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8" y="5072063"/>
            <a:ext cx="1800225" cy="180022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58f993ef897ea018ad59dbbe354fc4b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1714500" y="2484438"/>
            <a:ext cx="3875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000250"/>
            <a:ext cx="1800225" cy="180022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1428750"/>
            <a:ext cx="1800225" cy="180022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Эльмира\Pictures\2015-04-13\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071938"/>
            <a:ext cx="1800225" cy="180022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Эльмира\Pictures\2015-04-13\0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313" y="3429000"/>
            <a:ext cx="1800225" cy="180022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Эльмира\Pictures\2015-04-13\0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5" y="4071938"/>
            <a:ext cx="1800225" cy="180022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Эльмира\Pictures\2015-04-13\01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5" y="2071688"/>
            <a:ext cx="1800225" cy="180022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Эльмира\Pictures\2015-04-13\02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313" y="5357813"/>
            <a:ext cx="1800225" cy="180022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Fotoramka-Den_Pobed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908050" y="1835150"/>
            <a:ext cx="51847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Весной, весной – в начале мая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Гремят салюты над страной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Мы преклоняемся пред теми –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Кто отдал жизнь за нас с тобой.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Кто каждый день – четыре года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К нам этот праздник приближал –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Взамен – одну победу ждал…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Вот, наконец, она пришла –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Всем мир и радость принесла!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Не все с войны той возвратились,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Иные – обрекли покой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Чтоб в мире жили мы с тобой!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58f993ef897ea018ad59dbbe354fc4b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642938" y="1403350"/>
            <a:ext cx="5522912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Патриотическое воспитание подрастающего поколения - одна из самых актуальных задач нашего времени. Воспитание патриотических чувств необходимо начинать с дошкольного возраста, потому что именно на данном этапе формируется личность ребенка. Перед специалистами дошкольного образования стоит задача найти наиболее верный метод приобщения ребенка к социально-значимым ценностям. Социокультурная ситуация современного общества обусловливает необходимость применять инновационные формы работы с дошкольниками.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Провод воспитательно-образовательную программу, педагоги должны понимать, что любовь к Родине – высшее проявление  любви ребенка к своим родителям, близким и родному городу, поэтому формировать гражданственность нужно   начиная с малых, понятных детям вещей. Патриотизм необходимо прививать через любовь к истории своей семьи. В данном проекте мы обращаемся к теме Великой Отечественной войны, потому что это способствует связи поколений.   Тема Великой Отечественной войны чрезвычайно актуальна в современном обществе, способствует объединению, сплочению нашего народа. День Победы близок и понятен детям дошкольного возраста, потому что реализует достаточно простую, ясную идею, известную им по сказкам, – идею противостояния добра и зла и финальной победы добра. Этот праздник развивает и укрепляет в детях чувство справедливости, помогает осознать свою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национальную принадлежность, особенность истории своей страны, призывает любить Родину и близких. </a:t>
            </a:r>
          </a:p>
          <a:p>
            <a:pPr algn="r"/>
            <a:r>
              <a:rPr lang="en-US">
                <a:latin typeface="Gill Sans MT" pitchFamily="34" charset="0"/>
              </a:rPr>
              <a:t>  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58f993ef897ea018ad59dbbe354fc4b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692150" y="1476375"/>
            <a:ext cx="56896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Формирование нравственных ценностей.   Привлечение родителей к непосредственному участию в педагогическом процессе ДОУ.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Сообщить детям первоначальные сведения о Великой Отечественной Войне. Дать знания о защитниках отечества, о функциях армии.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Активировать слуховые и зрительные анализаторы, развивать у детей речь, воображение и мышление. Развивать умения взаимодействовать друг с другом, побуждать детей к совместной деятельности.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Воспитывать у детей гордость и уважение к ветеранам ВОВ, чувство гордости за Родину, умение слушать взрослых.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Организовывать сотрудничество детей, родителей,       воспитателей в совместном освоении данной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темы.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58f993ef897ea018ad59dbbe354fc4b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1571625"/>
            <a:ext cx="5572125" cy="5140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Срок реализации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краткосрочный (апрель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месяц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2015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социально-творческий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-дети;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-воспитатели;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-родители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Социально-коммуникативное, познавательное,  речевое, художественно-эстетическое и физическое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Формы реализации проекта: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58f993ef897ea018ad59dbbe354fc4b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6"/>
          <p:cNvSpPr>
            <a:spLocks noChangeArrowheads="1"/>
          </p:cNvSpPr>
          <p:nvPr/>
        </p:nvSpPr>
        <p:spPr bwMode="auto">
          <a:xfrm>
            <a:off x="714375" y="1403350"/>
            <a:ext cx="54292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Этап1 - подготовительный;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Этап2 - основной;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Этап3 - заключительный.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pPr algn="just"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Подбор литературы, фотографий, иллюстраций, стихотворений, рассказов о победы.</a:t>
            </a:r>
          </a:p>
          <a:p>
            <a:pPr algn="just"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Составление перспективного плана работы по проведению проекта.</a:t>
            </a:r>
          </a:p>
          <a:p>
            <a:pPr algn="just"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Создание в группе соответствующей предметно-развивающей среды.</a:t>
            </a:r>
          </a:p>
          <a:p>
            <a:pPr algn="just"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Привлечение родителей для оказания разнообразной помощи педагогу.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>
                <a:latin typeface="Calibri" pitchFamily="34" charset="0"/>
              </a:rPr>
              <a:t> </a:t>
            </a:r>
            <a:endParaRPr lang="ru-RU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58f993ef897ea018ad59dbbe354fc4b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6"/>
          <p:cNvSpPr>
            <a:spLocks noChangeArrowheads="1"/>
          </p:cNvSpPr>
          <p:nvPr/>
        </p:nvSpPr>
        <p:spPr bwMode="auto">
          <a:xfrm>
            <a:off x="785813" y="785813"/>
            <a:ext cx="542925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             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Основной этап: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Реализация проекта.</a:t>
            </a:r>
          </a:p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>
                <a:latin typeface="Calibri" pitchFamily="34" charset="0"/>
              </a:rPr>
              <a:t> 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3229" b="14010"/>
          <a:stretch>
            <a:fillRect/>
          </a:stretch>
        </p:blipFill>
        <p:spPr bwMode="auto">
          <a:xfrm>
            <a:off x="3286125" y="2000250"/>
            <a:ext cx="2473325" cy="180022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15745" b="13813"/>
          <a:stretch>
            <a:fillRect/>
          </a:stretch>
        </p:blipFill>
        <p:spPr bwMode="auto">
          <a:xfrm>
            <a:off x="2143125" y="3786188"/>
            <a:ext cx="2555875" cy="180022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19041" t="5032" r="13033" b="10722"/>
          <a:stretch>
            <a:fillRect/>
          </a:stretch>
        </p:blipFill>
        <p:spPr bwMode="auto">
          <a:xfrm>
            <a:off x="4643438" y="5715000"/>
            <a:ext cx="1439862" cy="1785938"/>
          </a:xfrm>
          <a:prstGeom prst="rect">
            <a:avLst/>
          </a:prstGeom>
          <a:noFill/>
          <a:ln w="38100" cap="sq">
            <a:solidFill>
              <a:srgbClr val="6633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t="13229" b="14010"/>
          <a:stretch>
            <a:fillRect/>
          </a:stretch>
        </p:blipFill>
        <p:spPr bwMode="auto">
          <a:xfrm>
            <a:off x="714375" y="2000250"/>
            <a:ext cx="2473325" cy="180022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Эльмира\Pictures\2015-04-13\015.JPG"/>
          <p:cNvPicPr>
            <a:picLocks noChangeAspect="1" noChangeArrowheads="1"/>
          </p:cNvPicPr>
          <p:nvPr/>
        </p:nvPicPr>
        <p:blipFill>
          <a:blip r:embed="rId7"/>
          <a:srcRect l="7936" r="8720"/>
          <a:stretch>
            <a:fillRect/>
          </a:stretch>
        </p:blipFill>
        <p:spPr bwMode="auto">
          <a:xfrm>
            <a:off x="785813" y="5715000"/>
            <a:ext cx="1439862" cy="1727200"/>
          </a:xfrm>
          <a:prstGeom prst="rect">
            <a:avLst/>
          </a:prstGeom>
          <a:noFill/>
          <a:ln w="38100" cap="sq">
            <a:solidFill>
              <a:srgbClr val="6633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051" name="Picture 3" descr="C:\Users\Эльмира\Pictures\2015-04-13\014.JPG"/>
          <p:cNvPicPr>
            <a:picLocks noChangeAspect="1" noChangeArrowheads="1"/>
          </p:cNvPicPr>
          <p:nvPr/>
        </p:nvPicPr>
        <p:blipFill>
          <a:blip r:embed="rId8"/>
          <a:srcRect l="13228" t="17319" r="23933"/>
          <a:stretch>
            <a:fillRect/>
          </a:stretch>
        </p:blipFill>
        <p:spPr bwMode="auto">
          <a:xfrm>
            <a:off x="2643188" y="5715000"/>
            <a:ext cx="1357312" cy="1785938"/>
          </a:xfrm>
          <a:prstGeom prst="rect">
            <a:avLst/>
          </a:prstGeom>
          <a:noFill/>
          <a:ln w="38100" cap="sq">
            <a:solidFill>
              <a:srgbClr val="6633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58f993ef897ea018ad59dbbe354fc4b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1714500" y="2484438"/>
            <a:ext cx="3875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620713" y="1428750"/>
            <a:ext cx="56165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Познавательная деятельность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Познание</a:t>
            </a:r>
          </a:p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Тема: «Знакомство с праздником»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Задачи: Дать знания детям о празднике «День Победы», о том, как защищали свою страну русские люди в годы Великой Отечественной войны, как живущие помнят о них; активизировать эмоциональную сферу детей и тем самым вызвать у них желание участвовать в беседе. Активизация всех психических процессов путем вопросов к детям. Обогащение словарного запаса. Воспитывать уважение, любовь к людям, защищающим Родину от врагов, ветеранам войны, заботиться о них.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Тема: «День Победы»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Цель: Сформировать у детей первоначальные сведения о Великой Отечественной Войне и о празднике «День Победы».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58f993ef897ea018ad59dbbe354fc4b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1714500" y="2484438"/>
            <a:ext cx="3875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765175" y="1428750"/>
            <a:ext cx="54498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Коммуникация: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Чтение стихотворений на тему «День Победы»Н.Томилина «Что такое День Победы!»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Заучивание стихотворения «Чтобы солнце улыбалось» М. Пляцковский.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Прослушивание песни «Пусть всегда  будет солнце1»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Конструирование: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Выкладывание из счетных палочек салюта, самолета,  танка.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Художественно-эстетическое: </a:t>
            </a: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Рисование на тему: «Вот какой у нас салют!»</a:t>
            </a: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Изготовление праздничных открыток</a:t>
            </a:r>
          </a:p>
          <a:p>
            <a:pPr>
              <a:buFont typeface="Wingdings" pitchFamily="2" charset="2"/>
              <a:buChar char="v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Лепка «Вечный огонь»</a:t>
            </a:r>
          </a:p>
          <a:p>
            <a:pPr algn="ctr"/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986</TotalTime>
  <Words>706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Calibri</vt:lpstr>
      <vt:lpstr>Arial</vt:lpstr>
      <vt:lpstr>Cambria</vt:lpstr>
      <vt:lpstr>Wingdings 3</vt:lpstr>
      <vt:lpstr>Wingdings</vt:lpstr>
      <vt:lpstr>Gill Sans MT</vt:lpstr>
      <vt:lpstr>Times New Roman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DANILA</dc:creator>
  <cp:lastModifiedBy>Наиль Админ</cp:lastModifiedBy>
  <cp:revision>88</cp:revision>
  <dcterms:created xsi:type="dcterms:W3CDTF">2015-04-08T05:28:03Z</dcterms:created>
  <dcterms:modified xsi:type="dcterms:W3CDTF">2015-06-28T10:42:40Z</dcterms:modified>
</cp:coreProperties>
</file>