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68" r:id="rId3"/>
    <p:sldId id="282" r:id="rId4"/>
    <p:sldId id="284" r:id="rId5"/>
    <p:sldId id="281" r:id="rId6"/>
    <p:sldId id="283" r:id="rId7"/>
    <p:sldId id="277" r:id="rId8"/>
    <p:sldId id="270" r:id="rId9"/>
    <p:sldId id="271" r:id="rId10"/>
    <p:sldId id="274" r:id="rId11"/>
    <p:sldId id="275" r:id="rId12"/>
    <p:sldId id="259" r:id="rId13"/>
    <p:sldId id="280" r:id="rId14"/>
    <p:sldId id="285" r:id="rId15"/>
    <p:sldId id="262" r:id="rId16"/>
    <p:sldId id="273" r:id="rId17"/>
    <p:sldId id="279" r:id="rId18"/>
    <p:sldId id="278" r:id="rId19"/>
    <p:sldId id="272" r:id="rId20"/>
    <p:sldId id="27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5E0"/>
    <a:srgbClr val="C31F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F834-C058-4F1C-BAF0-D2BE4784841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3C7A-256F-4952-B311-471D0D6C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3C7A-256F-4952-B311-471D0D6C7C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5A15F0-8288-4623-B7F6-509439DF5BD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0887A-7E8F-4DC8-9A21-B3B75E456B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980728"/>
            <a:ext cx="47525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900" b="1" dirty="0" smtClean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900" b="1" dirty="0" smtClean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Кружковая работа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«Пластилиновая фантазия»</a:t>
            </a:r>
          </a:p>
          <a:p>
            <a:pPr algn="ctr"/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Руководитель: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Гафиятуллина В.Ф.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980728"/>
          <a:ext cx="8208912" cy="501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3"/>
                <a:gridCol w="1356255"/>
                <a:gridCol w="2855274"/>
                <a:gridCol w="1784546"/>
                <a:gridCol w="1713164"/>
              </a:tblGrid>
              <a:tr h="4478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 smtClean="0"/>
                        <a:t>Месяц</a:t>
                      </a:r>
                    </a:p>
                    <a:p>
                      <a:pPr algn="ctr">
                        <a:buNone/>
                      </a:pPr>
                      <a:endParaRPr lang="ru-RU" sz="1100" dirty="0" smtClean="0"/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Тема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Программное   содержание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Предварите-</a:t>
                      </a:r>
                    </a:p>
                    <a:p>
                      <a:pPr algn="ctr"/>
                      <a:r>
                        <a:rPr lang="ru-RU" sz="1100" dirty="0" err="1" smtClean="0"/>
                        <a:t>льная</a:t>
                      </a:r>
                      <a:r>
                        <a:rPr lang="ru-RU" sz="1100" dirty="0" smtClean="0"/>
                        <a:t>     работа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Литература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591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Октябрь </a:t>
                      </a:r>
                      <a:endParaRPr lang="ru-RU" sz="105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 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«Божья коровка»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1.Закреплять приёмы, способы лепки и соединения деталей.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2.Активизировать наблюдательность, внимание и </a:t>
                      </a:r>
                      <a:r>
                        <a:rPr lang="ru-RU" sz="1050" dirty="0" err="1">
                          <a:latin typeface="Calibri"/>
                          <a:ea typeface="Times New Roman"/>
                          <a:cs typeface="Times New Roman"/>
                        </a:rPr>
                        <a:t>воображени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*Чтение стихотворений о насекомых.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*Приготовление пластилина.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стр.30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Октябрь 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 3- 4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«Ежик»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1.Закреплять приёмы, способы лепки и соединения деталей.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2.Активизировать наблюдательность, внимание и воображение.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3.Развивать глазомер и цветоощущение.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*Чтение стихотворений лесных животных.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*Приготовление пластилина.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«Животные».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*Д/и «Угадай животное».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стр.12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Ноябрь  1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«Грибы»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 1.Формировать положительное отношение к работе.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2.Учить детей выделять красивые, радующие глаз компоненты окружающей среды.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3.Отрабатывать умения осуществлять разметку; оформлять красиво поделку; работать в коллективе.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*Рассматривание иллюстраций.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*Отгадывания загадок.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*Рисование шаблонов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«Грибы».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*Сборник стихотворений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 16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Ноябрь 2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«Цветы»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 1.Расширять представления детей о разнообразии названий растений (цветов).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2.Развивать умение выражать в речи свои впечатления.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3.Учить самостоятельно создавать поделку.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*Экскурсия в парк.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*Чтение стихотворений по теме «Цветы».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*Рисование заготовок.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Сборники стихотворений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«Цветы».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052736"/>
          <a:ext cx="8280920" cy="556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2880320"/>
                <a:gridCol w="1800200"/>
                <a:gridCol w="1584176"/>
              </a:tblGrid>
              <a:tr h="4478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 smtClean="0"/>
                        <a:t>Месяц</a:t>
                      </a:r>
                    </a:p>
                    <a:p>
                      <a:pPr algn="ctr">
                        <a:buNone/>
                      </a:pPr>
                      <a:endParaRPr lang="ru-RU" sz="1100" dirty="0" smtClean="0"/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Тема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Программное   содержание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Предварите-</a:t>
                      </a:r>
                    </a:p>
                    <a:p>
                      <a:pPr algn="ctr"/>
                      <a:r>
                        <a:rPr lang="ru-RU" sz="1100" dirty="0" err="1" smtClean="0"/>
                        <a:t>льная</a:t>
                      </a:r>
                      <a:r>
                        <a:rPr lang="ru-RU" sz="1100" dirty="0" smtClean="0"/>
                        <a:t>     работа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Литература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591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Ноябрь     3-4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«Лебедь»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1. Учить свободно использовать для создания объектов природы разнообразные приёмы, усвоенные ранее.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 2.Знакомить детей с растениями родного края.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3.Формировать умение различать и называть деревья.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4.Развивать аккуратность.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*Д/И «Угадай, чей детеныш».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*Отгадывание загадок о птицах.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*Иллюстрации изображений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птиц.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стр.22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Декабрь 1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«Зебра»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1.Продолжать формировать у детей умение свободно владеть пластилином и стекой.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2.Закреплять знания и умения называть характерные особенности животных.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3.Воспитывать у дошкольников желание беречь природу.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*Чтение стихотворений и рассказов о  животных.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*Рассматривание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фото и картин с изображением животных.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 24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Декабрь 2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«Маленький жираф»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1.Формировать у детей  представление о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животных жарких стран.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2.Воспитывать бережное отношение к животным и растениям.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3.Развивать творчество и фантазию.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*Д/И лото «Дикие животные», «Кто, где живёт».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*Разгадывание загадок.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Calibri"/>
                          <a:ea typeface="Times New Roman"/>
                          <a:cs typeface="Times New Roman"/>
                        </a:rPr>
                        <a:t>*Вырезание основы по шаблону.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диких животных.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*Д/И «Парочки»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 18</a:t>
                      </a:r>
                    </a:p>
                  </a:txBody>
                  <a:tcPr marL="68580" marR="68580" marT="0" marB="0"/>
                </a:tc>
              </a:tr>
              <a:tr h="10304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Декабрь  3-4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Паровозик </a:t>
                      </a: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Ромашкова</a:t>
                      </a: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1.Обогащать представления дошкольников о видах транспорта.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2.Познакомить детей с изготовлением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паровозика.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3.Закреплять названия цветов, различать оттенки и передавать их в работе.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4.Воспитывать опрятность и аккуратность.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*Д/И «Едет, плывёт, летит».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*Разметка транспортных средств на бумаге.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различных видов транспорта.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«Простые поделки из пластилина», стр. 59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Мы в работе: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3447002"/>
            <a:ext cx="3915000" cy="29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62880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Рабочий стол\октябрь 13 г\IMAG27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92973" y="1052736"/>
            <a:ext cx="3839467" cy="2908686"/>
          </a:xfrm>
          <a:prstGeom prst="rect">
            <a:avLst/>
          </a:prstGeom>
          <a:noFill/>
        </p:spPr>
      </p:pic>
      <p:pic>
        <p:nvPicPr>
          <p:cNvPr id="4" name="Picture 5" descr="C:\Documents and Settings\Admin\Рабочий стол\октябрь 13 г\IMAG27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05095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октябрь 13 г\IMAG27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284984"/>
            <a:ext cx="3816424" cy="28623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3" y="105273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Работа с родителями </a:t>
            </a:r>
            <a:r>
              <a:rPr lang="ru-RU" dirty="0" smtClean="0"/>
              <a:t>- одно из важнейших направлений по созданию благоприятных условий для развития мелкой моторики и координации движений пальцев и подготовки руки ребенка к письму. </a:t>
            </a:r>
          </a:p>
          <a:p>
            <a:pPr algn="just"/>
            <a:endParaRPr lang="ru-RU" sz="12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3500" i="1" dirty="0" smtClean="0">
                <a:solidFill>
                  <a:srgbClr val="7030A0"/>
                </a:solidFill>
              </a:rPr>
              <a:t>Работа с семьёй включает:  </a:t>
            </a:r>
          </a:p>
          <a:p>
            <a:pPr algn="ctr">
              <a:spcBef>
                <a:spcPts val="0"/>
              </a:spcBef>
              <a:buNone/>
            </a:pPr>
            <a:endParaRPr lang="ru-RU" sz="1000" i="1" dirty="0" smtClean="0">
              <a:solidFill>
                <a:srgbClr val="7030A0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Формирование у родителей мотивации к работе с детьми - индивидуальные беседы с целью налаживания контактов, выявить степень понимания ребёнка взрослым, сообщение о диагностических данных.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ru-RU" sz="9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Участие родителей в практикумах, мастер-классах, где они знакомятся с методами и приёмами работы. 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558608" cy="79208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Bookman Old Style" pitchFamily="18" charset="0"/>
              </a:rPr>
              <a:t>Работа с родителями: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131840" y="1700808"/>
            <a:ext cx="2376264" cy="360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Семья </a:t>
            </a:r>
            <a:r>
              <a:rPr lang="ru-RU" sz="2000" dirty="0" err="1" smtClean="0"/>
              <a:t>Вафиных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1519" y="2132856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 contrast="-10000"/>
          </a:blip>
          <a:srcRect/>
          <a:stretch>
            <a:fillRect/>
          </a:stretch>
        </p:blipFill>
        <p:spPr bwMode="auto">
          <a:xfrm>
            <a:off x="3131840" y="2852936"/>
            <a:ext cx="26013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cs314117.vk.me/v314117820/34b6/EywzGCZWRE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365104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230126"/>
            <a:ext cx="79186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Провоторовых</a:t>
            </a:r>
            <a:endParaRPr lang="ru-RU" dirty="0"/>
          </a:p>
        </p:txBody>
      </p:sp>
      <p:pic>
        <p:nvPicPr>
          <p:cNvPr id="1026" name="Picture 2" descr="http://cs320131.vk.me/v320131742/3afe/0tzM0Op-Zs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293096"/>
            <a:ext cx="2928325" cy="2196245"/>
          </a:xfrm>
          <a:prstGeom prst="rect">
            <a:avLst/>
          </a:prstGeom>
          <a:noFill/>
        </p:spPr>
      </p:pic>
      <p:pic>
        <p:nvPicPr>
          <p:cNvPr id="1028" name="Picture 4" descr="http://cs320131.vk.me/v320131742/3b26/r0rct_qQdT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4221088"/>
            <a:ext cx="3000333" cy="2250250"/>
          </a:xfrm>
          <a:prstGeom prst="rect">
            <a:avLst/>
          </a:prstGeom>
          <a:noFill/>
        </p:spPr>
      </p:pic>
      <p:pic>
        <p:nvPicPr>
          <p:cNvPr id="1030" name="Picture 6" descr="http://cs320131.vk.me/v320131742/3ae0/UQvbAhyRS3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772816"/>
            <a:ext cx="2976330" cy="2232248"/>
          </a:xfrm>
          <a:prstGeom prst="rect">
            <a:avLst/>
          </a:prstGeom>
          <a:noFill/>
        </p:spPr>
      </p:pic>
      <p:pic>
        <p:nvPicPr>
          <p:cNvPr id="6146" name="Picture 2" descr="http://cs320131.vk.me/v320131742/3ae0/UQvbAhyRS3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1772816"/>
            <a:ext cx="3096344" cy="2279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230126"/>
            <a:ext cx="7486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Семья Распутиных</a:t>
            </a:r>
            <a:endParaRPr lang="ru-RU" dirty="0"/>
          </a:p>
        </p:txBody>
      </p:sp>
      <p:pic>
        <p:nvPicPr>
          <p:cNvPr id="6" name="Picture 3" descr="F:\фото\DSCF07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4221088"/>
            <a:ext cx="3096344" cy="2424757"/>
          </a:xfrm>
          <a:prstGeom prst="rect">
            <a:avLst/>
          </a:prstGeom>
          <a:noFill/>
        </p:spPr>
      </p:pic>
      <p:pic>
        <p:nvPicPr>
          <p:cNvPr id="7" name="Picture 2" descr="F:\фото\DSCF0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844824"/>
            <a:ext cx="3024336" cy="226825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77281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488832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1015E0"/>
                </a:solidFill>
                <a:latin typeface="Bookman Old Style" pitchFamily="18" charset="0"/>
              </a:rPr>
              <a:t>Перспективы в работе с детьми:</a:t>
            </a:r>
            <a:endParaRPr lang="ru-RU" sz="3600" dirty="0">
              <a:solidFill>
                <a:srgbClr val="1015E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Обогатить предметно-развивающей среды играми на развитие моторных и графических навыков у детей.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дополнить содержание работы по развитию мелкой моторики рук у детей дошкольного возраста через кружок.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разнообразить формы и методы работы с родителями, для того, чтобы из пассивных зрителей превратить их в ещё более активных участников обучающего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Принимать более активное участие в  различных конкурсах и выставках.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692696"/>
            <a:ext cx="6768752" cy="85496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«Пластилиновая фантазия»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C31F98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7" y="1628800"/>
            <a:ext cx="6672741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Используемая литература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844824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4437112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755576" y="1700808"/>
            <a:ext cx="1872208" cy="24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437112"/>
            <a:ext cx="18514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1673284"/>
            <a:ext cx="1728192" cy="238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4213" y="1844824"/>
            <a:ext cx="5183931" cy="15032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Презентацию подготовила воспитатель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МБДОУ №31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Чишмэ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»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В. Ф. Гафиятуллина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148478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Cambria" pitchFamily="18" charset="0"/>
              </a:rPr>
              <a:t>Благодарю</a:t>
            </a:r>
          </a:p>
          <a:p>
            <a:pPr algn="ctr"/>
            <a:r>
              <a:rPr lang="ru-RU" sz="4800" dirty="0" smtClean="0">
                <a:solidFill>
                  <a:srgbClr val="00B0F0"/>
                </a:solidFill>
                <a:latin typeface="Cambria" pitchFamily="18" charset="0"/>
              </a:rPr>
              <a:t>за</a:t>
            </a:r>
          </a:p>
          <a:p>
            <a:pPr algn="ctr"/>
            <a:r>
              <a:rPr lang="ru-RU" sz="4800" dirty="0" smtClean="0">
                <a:solidFill>
                  <a:srgbClr val="00B0F0"/>
                </a:solidFill>
                <a:latin typeface="Cambria" pitchFamily="18" charset="0"/>
              </a:rPr>
              <a:t>внимание.</a:t>
            </a:r>
            <a:endParaRPr lang="ru-RU" sz="4800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836712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971600" y="836712"/>
            <a:ext cx="7416824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052736"/>
            <a:ext cx="7079191" cy="53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87624" y="1052736"/>
            <a:ext cx="6984260" cy="52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800" dirty="0" smtClean="0">
                <a:solidFill>
                  <a:srgbClr val="C31F98"/>
                </a:solidFill>
                <a:latin typeface="Cambria" pitchFamily="18" charset="0"/>
              </a:rPr>
              <a:t/>
            </a:r>
            <a:br>
              <a:rPr lang="ru-RU" sz="4800" dirty="0" smtClean="0">
                <a:solidFill>
                  <a:srgbClr val="C31F98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«Пластилиновая фантазия» и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арт-терапия</a:t>
            </a:r>
            <a:endParaRPr lang="ru-RU" sz="32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345" y="3429001"/>
            <a:ext cx="2333675" cy="16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16832"/>
            <a:ext cx="2376264" cy="15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14894" y="4869160"/>
            <a:ext cx="2279610" cy="16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472608"/>
          </a:xfrm>
        </p:spPr>
        <p:txBody>
          <a:bodyPr>
            <a:noAutofit/>
          </a:bodyPr>
          <a:lstStyle/>
          <a:p>
            <a:pPr marL="180000" indent="0" algn="just">
              <a:spcBef>
                <a:spcPts val="0"/>
              </a:spcBef>
              <a:buNone/>
            </a:pPr>
            <a:r>
              <a:rPr lang="ru-RU" sz="1800" b="1" dirty="0" smtClean="0"/>
              <a:t>Цель кружковой работы:</a:t>
            </a:r>
            <a:r>
              <a:rPr lang="ru-RU" sz="1800" dirty="0" smtClean="0"/>
              <a:t> </a:t>
            </a:r>
            <a:endParaRPr lang="ru-RU" sz="1800" b="1" dirty="0" smtClean="0"/>
          </a:p>
          <a:p>
            <a:pPr marL="108000" indent="-5143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Продолжать знакомить детей с пластичными материалом: пластилином.</a:t>
            </a:r>
          </a:p>
          <a:p>
            <a:pPr marL="108000" indent="-5143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Обучать детей приемам работы в технике «</a:t>
            </a:r>
            <a:r>
              <a:rPr lang="ru-RU" sz="1800" dirty="0" err="1" smtClean="0"/>
              <a:t>пластилинография</a:t>
            </a:r>
            <a:r>
              <a:rPr lang="ru-RU" sz="1800" dirty="0" smtClean="0"/>
              <a:t>»: лепить отдельные детали – придавливать, примазывать, разглаживать.</a:t>
            </a:r>
          </a:p>
          <a:p>
            <a:pPr marL="108000" indent="-5143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Формировать эстетическое отношение к народному творчеству.</a:t>
            </a:r>
          </a:p>
          <a:p>
            <a:pPr marL="10800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pPr marL="108000" indent="0" algn="just">
              <a:spcBef>
                <a:spcPts val="0"/>
              </a:spcBef>
              <a:buNone/>
            </a:pPr>
            <a:r>
              <a:rPr lang="ru-RU" sz="1800" b="1" dirty="0" smtClean="0"/>
              <a:t>Задачи кружковой работы:</a:t>
            </a:r>
            <a:r>
              <a:rPr lang="ru-RU" sz="1800" dirty="0" smtClean="0"/>
              <a:t> </a:t>
            </a:r>
          </a:p>
          <a:p>
            <a:pPr marL="10800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u="sng" dirty="0" smtClean="0"/>
              <a:t> </a:t>
            </a:r>
            <a:r>
              <a:rPr lang="ru-RU" sz="1800" b="1" i="1" u="sng" dirty="0" smtClean="0"/>
              <a:t>Обучающая </a:t>
            </a:r>
            <a:r>
              <a:rPr lang="ru-RU" sz="1800" u="sng" dirty="0" smtClean="0"/>
              <a:t>–</a:t>
            </a:r>
            <a:r>
              <a:rPr lang="ru-RU" sz="1800" dirty="0" smtClean="0"/>
              <a:t> учить детей внимательно рассматривать предмет, воспроизводя пластически с натуры, по памяти, по рисунку. Упражнять в применении </a:t>
            </a:r>
            <a:r>
              <a:rPr lang="ru-RU" sz="1800" dirty="0" err="1" smtClean="0"/>
              <a:t>разнооб-разных</a:t>
            </a:r>
            <a:r>
              <a:rPr lang="ru-RU" sz="1800" dirty="0" smtClean="0"/>
              <a:t> технических приемов: лепить из целого куска, сглаживать, оттягивать, прищипывать и т.д., дополнять изображения отдельными деталями. Обучать детей приемам в технике «</a:t>
            </a:r>
            <a:r>
              <a:rPr lang="ru-RU" sz="1800" dirty="0" err="1" smtClean="0"/>
              <a:t>пластилинография</a:t>
            </a:r>
            <a:r>
              <a:rPr lang="ru-RU" sz="1800" dirty="0" smtClean="0"/>
              <a:t>». Учить детей доводить начатое дело до конца. </a:t>
            </a:r>
          </a:p>
          <a:p>
            <a:pPr marL="10800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i="1" dirty="0" smtClean="0"/>
              <a:t>   </a:t>
            </a:r>
            <a:r>
              <a:rPr lang="ru-RU" sz="1800" b="1" i="1" u="sng" dirty="0" smtClean="0"/>
              <a:t>Развивающая:</a:t>
            </a:r>
            <a:r>
              <a:rPr lang="ru-RU" sz="1800" b="1" i="1" dirty="0" smtClean="0"/>
              <a:t> </a:t>
            </a:r>
            <a:r>
              <a:rPr lang="ru-RU" sz="1800" dirty="0" smtClean="0"/>
              <a:t>Развивать у детей мелкую моторику пальцев, творческие способности, совершенствовать художественный вкус. Формировать навыки реализации замысла. Развивать у детей интерес к декоративной лепке. </a:t>
            </a:r>
          </a:p>
          <a:p>
            <a:pPr marL="10800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i="1" u="sng" dirty="0" smtClean="0"/>
              <a:t>   Воспитательная: </a:t>
            </a:r>
            <a:r>
              <a:rPr lang="ru-RU" sz="1800" dirty="0" smtClean="0"/>
              <a:t>Воспитывать усидчивость, аккуратность в работе, желание доводить начатое дело до конца. Вовлекать детей в активную творческую деятельность. </a:t>
            </a:r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ambria" pitchFamily="18" charset="0"/>
              </a:rPr>
              <a:t>Перспективный план</a:t>
            </a:r>
            <a:endParaRPr lang="ru-RU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16832"/>
          <a:ext cx="8280920" cy="395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24136"/>
                <a:gridCol w="2952328"/>
                <a:gridCol w="1728192"/>
                <a:gridCol w="1728192"/>
              </a:tblGrid>
              <a:tr h="504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 smtClean="0"/>
                        <a:t>Месяц</a:t>
                      </a:r>
                    </a:p>
                    <a:p>
                      <a:pPr algn="ctr">
                        <a:buNone/>
                      </a:pPr>
                      <a:endParaRPr lang="ru-RU" sz="1100" dirty="0" smtClean="0"/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Тема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Программное   содержание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Предварите-</a:t>
                      </a:r>
                    </a:p>
                    <a:p>
                      <a:pPr algn="ctr"/>
                      <a:r>
                        <a:rPr lang="ru-RU" sz="1100" dirty="0" err="1" smtClean="0"/>
                        <a:t>льная</a:t>
                      </a:r>
                      <a:r>
                        <a:rPr lang="ru-RU" sz="1100" dirty="0" smtClean="0"/>
                        <a:t>     работа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Литература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07451"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/>
                        <a:t>«Колобок»</a:t>
                      </a:r>
                    </a:p>
                    <a:p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/>
                        <a:t>1.Учить правильно лепить и правильно соединять детали.</a:t>
                      </a:r>
                    </a:p>
                    <a:p>
                      <a:r>
                        <a:rPr kumimoji="0" lang="ru-RU" sz="1050" kern="1200" dirty="0" smtClean="0"/>
                        <a:t>3. Воспитывать аккуратность в процессе работы.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* Подбор пластилина нужного цвета и толщины.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* разгадывание загадок о сказках.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* Е. Румянцева «Простые поделки из пластилина», стр.9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* Сборник загадок.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047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Сентябрь 4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«Мышка – </a:t>
                      </a:r>
                      <a:r>
                        <a:rPr lang="ru-RU" sz="1050" dirty="0" smtClean="0">
                          <a:latin typeface="Calibri"/>
                          <a:ea typeface="Times New Roman"/>
                          <a:cs typeface="Times New Roman"/>
                        </a:rPr>
                        <a:t>норушка</a:t>
                      </a: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1.Развивать  представление детей о разнообразии цветов и оттенков, опираясь на реальную окраску предметов.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2.Обогащать сенсорный опыт детей.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3.Совершенствование техники лепки.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*Рассматривание иллюстраций.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 «Простые поделки из пластилина», стр.10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*Д/и «Угадай на ощупь»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</a:t>
                      </a:r>
                    </a:p>
                  </a:txBody>
                  <a:tcPr marL="68580" marR="68580" marT="0" marB="0"/>
                </a:tc>
              </a:tr>
              <a:tr h="13674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Октябрь  1 неделя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Закреплять знания и умения называть характерные особенности домашних животных.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1. 2.Обрабатывать поверхность формы движением пальцев.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3.Развивать творчество детей.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*Выбор нужного цвета пластилина.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*Разгадывание загадок домашних животных.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 Е. Румянцева, стр.11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*Сборник загадок.</a:t>
                      </a: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Times New Roman"/>
                          <a:cs typeface="Times New Roman"/>
                        </a:rPr>
                        <a:t>*Иллюстрации с изображением домашних животных.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24908</TotalTime>
  <Words>1061</Words>
  <Application>Microsoft Office PowerPoint</Application>
  <PresentationFormat>Экран (4:3)</PresentationFormat>
  <Paragraphs>178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Перспективный план</vt:lpstr>
      <vt:lpstr>Слайд 10</vt:lpstr>
      <vt:lpstr>Слайд 11</vt:lpstr>
      <vt:lpstr>Мы в работе:</vt:lpstr>
      <vt:lpstr>Слайд 13</vt:lpstr>
      <vt:lpstr>Слайд 14</vt:lpstr>
      <vt:lpstr>Слайд 15</vt:lpstr>
      <vt:lpstr>Работа с родителями:</vt:lpstr>
      <vt:lpstr>Семья Провоторовых</vt:lpstr>
      <vt:lpstr>Семья Распутиных</vt:lpstr>
      <vt:lpstr>Перспективы в работе с детьми:</vt:lpstr>
      <vt:lpstr>Используемая литература</vt:lpstr>
      <vt:lpstr>Презентацию подготовила воспитатель  МБДОУ №31 «Чишмэ»  В. Ф. Гафиятуллина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85</cp:revision>
  <dcterms:created xsi:type="dcterms:W3CDTF">2013-10-17T15:16:56Z</dcterms:created>
  <dcterms:modified xsi:type="dcterms:W3CDTF">2015-10-06T17:20:19Z</dcterms:modified>
</cp:coreProperties>
</file>