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711" autoAdjust="0"/>
  </p:normalViewPr>
  <p:slideViewPr>
    <p:cSldViewPr>
      <p:cViewPr varScale="1">
        <p:scale>
          <a:sx n="56" d="100"/>
          <a:sy n="56" d="100"/>
        </p:scale>
        <p:origin x="-92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FCC76-B88D-42B3-A9D8-04F776B55AE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3EDBF6-BF4A-4F75-B1B6-A1410E59D0AE}">
      <dgm:prSet phldrT="[Текст]"/>
      <dgm:spPr>
        <a:solidFill>
          <a:schemeClr val="bg2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b="1" cap="all" baseline="0" dirty="0" smtClean="0">
              <a:solidFill>
                <a:srgbClr val="C00000"/>
              </a:solidFill>
              <a:latin typeface="Century Gothic" pitchFamily="34" charset="0"/>
            </a:rPr>
            <a:t>Эмоциональное отношение окружающих</a:t>
          </a:r>
          <a:endParaRPr lang="ru-RU" b="1" cap="all" baseline="0" dirty="0">
            <a:solidFill>
              <a:srgbClr val="C00000"/>
            </a:solidFill>
            <a:latin typeface="Century Gothic" pitchFamily="34" charset="0"/>
          </a:endParaRPr>
        </a:p>
      </dgm:t>
    </dgm:pt>
    <dgm:pt modelId="{C8D9BF98-C4F9-4BED-8A8D-B1C32933EAAD}" type="parTrans" cxnId="{3902FFD3-C62C-44C1-9051-E3318005D6D0}">
      <dgm:prSet/>
      <dgm:spPr/>
      <dgm:t>
        <a:bodyPr/>
        <a:lstStyle/>
        <a:p>
          <a:endParaRPr lang="ru-RU"/>
        </a:p>
      </dgm:t>
    </dgm:pt>
    <dgm:pt modelId="{4CC3E8A8-678A-4CCD-90C9-51F8DFC7E2CA}" type="sibTrans" cxnId="{3902FFD3-C62C-44C1-9051-E3318005D6D0}">
      <dgm:prSet/>
      <dgm:spPr/>
      <dgm:t>
        <a:bodyPr/>
        <a:lstStyle/>
        <a:p>
          <a:endParaRPr lang="ru-RU"/>
        </a:p>
      </dgm:t>
    </dgm:pt>
    <dgm:pt modelId="{639CC10D-E972-42EF-9CAB-67F1C1DCCBC7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b="1" cap="all" baseline="0" dirty="0" smtClean="0">
              <a:latin typeface="Century Gothic" pitchFamily="34" charset="0"/>
            </a:rPr>
            <a:t>Нравственная оценка поступка ребенком</a:t>
          </a:r>
          <a:endParaRPr lang="ru-RU" dirty="0"/>
        </a:p>
      </dgm:t>
    </dgm:pt>
    <dgm:pt modelId="{C37A157E-FC33-4985-9625-760F1C925040}" type="parTrans" cxnId="{D033FDC7-7023-446A-B2C2-02A118868960}">
      <dgm:prSet/>
      <dgm:spPr/>
      <dgm:t>
        <a:bodyPr/>
        <a:lstStyle/>
        <a:p>
          <a:endParaRPr lang="ru-RU"/>
        </a:p>
      </dgm:t>
    </dgm:pt>
    <dgm:pt modelId="{F7D465B6-06DF-41B1-A82C-234D0014AE8E}" type="sibTrans" cxnId="{D033FDC7-7023-446A-B2C2-02A118868960}">
      <dgm:prSet/>
      <dgm:spPr/>
      <dgm:t>
        <a:bodyPr/>
        <a:lstStyle/>
        <a:p>
          <a:endParaRPr lang="ru-RU"/>
        </a:p>
      </dgm:t>
    </dgm:pt>
    <dgm:pt modelId="{B6E04D3B-7432-4C9A-8B42-96C4608B3DD9}" type="pres">
      <dgm:prSet presAssocID="{34FFCC76-B88D-42B3-A9D8-04F776B55A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E7B797-0793-4219-8726-3C9CD725C1B6}" type="pres">
      <dgm:prSet presAssocID="{639CC10D-E972-42EF-9CAB-67F1C1DCCBC7}" presName="boxAndChildren" presStyleCnt="0"/>
      <dgm:spPr/>
    </dgm:pt>
    <dgm:pt modelId="{38C467AA-108F-42E6-AA50-E33C5172A644}" type="pres">
      <dgm:prSet presAssocID="{639CC10D-E972-42EF-9CAB-67F1C1DCCBC7}" presName="parentTextBox" presStyleLbl="node1" presStyleIdx="0" presStyleCnt="2"/>
      <dgm:spPr/>
      <dgm:t>
        <a:bodyPr/>
        <a:lstStyle/>
        <a:p>
          <a:endParaRPr lang="ru-RU"/>
        </a:p>
      </dgm:t>
    </dgm:pt>
    <dgm:pt modelId="{52C8C416-DFD3-4A32-B2F2-C7FA1445F225}" type="pres">
      <dgm:prSet presAssocID="{4CC3E8A8-678A-4CCD-90C9-51F8DFC7E2CA}" presName="sp" presStyleCnt="0"/>
      <dgm:spPr/>
    </dgm:pt>
    <dgm:pt modelId="{0C95212D-CCA6-4476-846C-F385C9901A20}" type="pres">
      <dgm:prSet presAssocID="{633EDBF6-BF4A-4F75-B1B6-A1410E59D0AE}" presName="arrowAndChildren" presStyleCnt="0"/>
      <dgm:spPr/>
    </dgm:pt>
    <dgm:pt modelId="{6CDF2EE9-FAA3-43E6-9BE2-2D041D6F9258}" type="pres">
      <dgm:prSet presAssocID="{633EDBF6-BF4A-4F75-B1B6-A1410E59D0AE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9AFA286E-26FB-41AE-9A6B-31A3F04360B3}" type="presOf" srcId="{639CC10D-E972-42EF-9CAB-67F1C1DCCBC7}" destId="{38C467AA-108F-42E6-AA50-E33C5172A644}" srcOrd="0" destOrd="0" presId="urn:microsoft.com/office/officeart/2005/8/layout/process4"/>
    <dgm:cxn modelId="{D033FDC7-7023-446A-B2C2-02A118868960}" srcId="{34FFCC76-B88D-42B3-A9D8-04F776B55AEC}" destId="{639CC10D-E972-42EF-9CAB-67F1C1DCCBC7}" srcOrd="1" destOrd="0" parTransId="{C37A157E-FC33-4985-9625-760F1C925040}" sibTransId="{F7D465B6-06DF-41B1-A82C-234D0014AE8E}"/>
    <dgm:cxn modelId="{A0323FA2-B61D-406E-B83A-6821174D6561}" type="presOf" srcId="{34FFCC76-B88D-42B3-A9D8-04F776B55AEC}" destId="{B6E04D3B-7432-4C9A-8B42-96C4608B3DD9}" srcOrd="0" destOrd="0" presId="urn:microsoft.com/office/officeart/2005/8/layout/process4"/>
    <dgm:cxn modelId="{0CEF08F5-9D8D-4250-BD38-D5B1BAE15381}" type="presOf" srcId="{633EDBF6-BF4A-4F75-B1B6-A1410E59D0AE}" destId="{6CDF2EE9-FAA3-43E6-9BE2-2D041D6F9258}" srcOrd="0" destOrd="0" presId="urn:microsoft.com/office/officeart/2005/8/layout/process4"/>
    <dgm:cxn modelId="{3902FFD3-C62C-44C1-9051-E3318005D6D0}" srcId="{34FFCC76-B88D-42B3-A9D8-04F776B55AEC}" destId="{633EDBF6-BF4A-4F75-B1B6-A1410E59D0AE}" srcOrd="0" destOrd="0" parTransId="{C8D9BF98-C4F9-4BED-8A8D-B1C32933EAAD}" sibTransId="{4CC3E8A8-678A-4CCD-90C9-51F8DFC7E2CA}"/>
    <dgm:cxn modelId="{E3153CD1-9A4F-49E8-816F-EDF524604EF7}" type="presParOf" srcId="{B6E04D3B-7432-4C9A-8B42-96C4608B3DD9}" destId="{F8E7B797-0793-4219-8726-3C9CD725C1B6}" srcOrd="0" destOrd="0" presId="urn:microsoft.com/office/officeart/2005/8/layout/process4"/>
    <dgm:cxn modelId="{B105E23E-9142-4D56-AD05-102E4944A3BE}" type="presParOf" srcId="{F8E7B797-0793-4219-8726-3C9CD725C1B6}" destId="{38C467AA-108F-42E6-AA50-E33C5172A644}" srcOrd="0" destOrd="0" presId="urn:microsoft.com/office/officeart/2005/8/layout/process4"/>
    <dgm:cxn modelId="{3A92F82E-9853-46F9-9ED2-09DA26CB71D7}" type="presParOf" srcId="{B6E04D3B-7432-4C9A-8B42-96C4608B3DD9}" destId="{52C8C416-DFD3-4A32-B2F2-C7FA1445F225}" srcOrd="1" destOrd="0" presId="urn:microsoft.com/office/officeart/2005/8/layout/process4"/>
    <dgm:cxn modelId="{BEC678A5-312E-42B5-8E99-1B28361867FD}" type="presParOf" srcId="{B6E04D3B-7432-4C9A-8B42-96C4608B3DD9}" destId="{0C95212D-CCA6-4476-846C-F385C9901A20}" srcOrd="2" destOrd="0" presId="urn:microsoft.com/office/officeart/2005/8/layout/process4"/>
    <dgm:cxn modelId="{3C3E18C4-CC96-4EA7-867A-5B0D21D747FA}" type="presParOf" srcId="{0C95212D-CCA6-4476-846C-F385C9901A20}" destId="{6CDF2EE9-FAA3-43E6-9BE2-2D041D6F92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FCC76-B88D-42B3-A9D8-04F776B55AE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3EDBF6-BF4A-4F75-B1B6-A1410E59D0AE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b="1" cap="all" baseline="0" dirty="0" smtClean="0">
              <a:latin typeface="Century Gothic" pitchFamily="34" charset="0"/>
            </a:rPr>
            <a:t>Нравственная оценка поступка ребенком</a:t>
          </a:r>
          <a:endParaRPr lang="ru-RU" b="1" cap="all" baseline="0" dirty="0">
            <a:latin typeface="Century Gothic" pitchFamily="34" charset="0"/>
          </a:endParaRPr>
        </a:p>
      </dgm:t>
    </dgm:pt>
    <dgm:pt modelId="{C8D9BF98-C4F9-4BED-8A8D-B1C32933EAAD}" type="parTrans" cxnId="{3902FFD3-C62C-44C1-9051-E3318005D6D0}">
      <dgm:prSet/>
      <dgm:spPr/>
      <dgm:t>
        <a:bodyPr/>
        <a:lstStyle/>
        <a:p>
          <a:endParaRPr lang="ru-RU"/>
        </a:p>
      </dgm:t>
    </dgm:pt>
    <dgm:pt modelId="{4CC3E8A8-678A-4CCD-90C9-51F8DFC7E2CA}" type="sibTrans" cxnId="{3902FFD3-C62C-44C1-9051-E3318005D6D0}">
      <dgm:prSet/>
      <dgm:spPr/>
      <dgm:t>
        <a:bodyPr/>
        <a:lstStyle/>
        <a:p>
          <a:endParaRPr lang="ru-RU"/>
        </a:p>
      </dgm:t>
    </dgm:pt>
    <dgm:pt modelId="{639CC10D-E972-42EF-9CAB-67F1C1DCCBC7}">
      <dgm:prSet phldrT="[Текст]"/>
      <dgm:spPr>
        <a:solidFill>
          <a:schemeClr val="bg2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b="1" cap="all" baseline="0" dirty="0" smtClean="0">
              <a:solidFill>
                <a:srgbClr val="C00000"/>
              </a:solidFill>
              <a:latin typeface="Century Gothic" pitchFamily="34" charset="0"/>
            </a:rPr>
            <a:t>Эмоциональное отношение ребенка</a:t>
          </a:r>
          <a:endParaRPr lang="ru-RU" dirty="0">
            <a:solidFill>
              <a:srgbClr val="C00000"/>
            </a:solidFill>
          </a:endParaRPr>
        </a:p>
      </dgm:t>
    </dgm:pt>
    <dgm:pt modelId="{C37A157E-FC33-4985-9625-760F1C925040}" type="parTrans" cxnId="{D033FDC7-7023-446A-B2C2-02A118868960}">
      <dgm:prSet/>
      <dgm:spPr/>
      <dgm:t>
        <a:bodyPr/>
        <a:lstStyle/>
        <a:p>
          <a:endParaRPr lang="ru-RU"/>
        </a:p>
      </dgm:t>
    </dgm:pt>
    <dgm:pt modelId="{F7D465B6-06DF-41B1-A82C-234D0014AE8E}" type="sibTrans" cxnId="{D033FDC7-7023-446A-B2C2-02A118868960}">
      <dgm:prSet/>
      <dgm:spPr/>
      <dgm:t>
        <a:bodyPr/>
        <a:lstStyle/>
        <a:p>
          <a:endParaRPr lang="ru-RU"/>
        </a:p>
      </dgm:t>
    </dgm:pt>
    <dgm:pt modelId="{B6E04D3B-7432-4C9A-8B42-96C4608B3DD9}" type="pres">
      <dgm:prSet presAssocID="{34FFCC76-B88D-42B3-A9D8-04F776B55A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E7B797-0793-4219-8726-3C9CD725C1B6}" type="pres">
      <dgm:prSet presAssocID="{639CC10D-E972-42EF-9CAB-67F1C1DCCBC7}" presName="boxAndChildren" presStyleCnt="0"/>
      <dgm:spPr/>
    </dgm:pt>
    <dgm:pt modelId="{38C467AA-108F-42E6-AA50-E33C5172A644}" type="pres">
      <dgm:prSet presAssocID="{639CC10D-E972-42EF-9CAB-67F1C1DCCBC7}" presName="parentTextBox" presStyleLbl="node1" presStyleIdx="0" presStyleCnt="2"/>
      <dgm:spPr/>
      <dgm:t>
        <a:bodyPr/>
        <a:lstStyle/>
        <a:p>
          <a:endParaRPr lang="ru-RU"/>
        </a:p>
      </dgm:t>
    </dgm:pt>
    <dgm:pt modelId="{52C8C416-DFD3-4A32-B2F2-C7FA1445F225}" type="pres">
      <dgm:prSet presAssocID="{4CC3E8A8-678A-4CCD-90C9-51F8DFC7E2CA}" presName="sp" presStyleCnt="0"/>
      <dgm:spPr/>
    </dgm:pt>
    <dgm:pt modelId="{0C95212D-CCA6-4476-846C-F385C9901A20}" type="pres">
      <dgm:prSet presAssocID="{633EDBF6-BF4A-4F75-B1B6-A1410E59D0AE}" presName="arrowAndChildren" presStyleCnt="0"/>
      <dgm:spPr/>
    </dgm:pt>
    <dgm:pt modelId="{6CDF2EE9-FAA3-43E6-9BE2-2D041D6F9258}" type="pres">
      <dgm:prSet presAssocID="{633EDBF6-BF4A-4F75-B1B6-A1410E59D0AE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34EF14AE-B7A0-4E64-B706-ACD3E98F97AF}" type="presOf" srcId="{34FFCC76-B88D-42B3-A9D8-04F776B55AEC}" destId="{B6E04D3B-7432-4C9A-8B42-96C4608B3DD9}" srcOrd="0" destOrd="0" presId="urn:microsoft.com/office/officeart/2005/8/layout/process4"/>
    <dgm:cxn modelId="{D033FDC7-7023-446A-B2C2-02A118868960}" srcId="{34FFCC76-B88D-42B3-A9D8-04F776B55AEC}" destId="{639CC10D-E972-42EF-9CAB-67F1C1DCCBC7}" srcOrd="1" destOrd="0" parTransId="{C37A157E-FC33-4985-9625-760F1C925040}" sibTransId="{F7D465B6-06DF-41B1-A82C-234D0014AE8E}"/>
    <dgm:cxn modelId="{3902FFD3-C62C-44C1-9051-E3318005D6D0}" srcId="{34FFCC76-B88D-42B3-A9D8-04F776B55AEC}" destId="{633EDBF6-BF4A-4F75-B1B6-A1410E59D0AE}" srcOrd="0" destOrd="0" parTransId="{C8D9BF98-C4F9-4BED-8A8D-B1C32933EAAD}" sibTransId="{4CC3E8A8-678A-4CCD-90C9-51F8DFC7E2CA}"/>
    <dgm:cxn modelId="{68DAD54C-CCFE-453B-9AB0-6F4E7FBD9D4B}" type="presOf" srcId="{633EDBF6-BF4A-4F75-B1B6-A1410E59D0AE}" destId="{6CDF2EE9-FAA3-43E6-9BE2-2D041D6F9258}" srcOrd="0" destOrd="0" presId="urn:microsoft.com/office/officeart/2005/8/layout/process4"/>
    <dgm:cxn modelId="{0BB6FDD0-8B0E-498F-AC4F-A33495375963}" type="presOf" srcId="{639CC10D-E972-42EF-9CAB-67F1C1DCCBC7}" destId="{38C467AA-108F-42E6-AA50-E33C5172A644}" srcOrd="0" destOrd="0" presId="urn:microsoft.com/office/officeart/2005/8/layout/process4"/>
    <dgm:cxn modelId="{E4157BD2-7D0A-4693-9EBA-4D54FB016BDE}" type="presParOf" srcId="{B6E04D3B-7432-4C9A-8B42-96C4608B3DD9}" destId="{F8E7B797-0793-4219-8726-3C9CD725C1B6}" srcOrd="0" destOrd="0" presId="urn:microsoft.com/office/officeart/2005/8/layout/process4"/>
    <dgm:cxn modelId="{72BFFE27-BE28-4170-9C2A-146E8BDD6A61}" type="presParOf" srcId="{F8E7B797-0793-4219-8726-3C9CD725C1B6}" destId="{38C467AA-108F-42E6-AA50-E33C5172A644}" srcOrd="0" destOrd="0" presId="urn:microsoft.com/office/officeart/2005/8/layout/process4"/>
    <dgm:cxn modelId="{EB79086F-AD1E-42DB-A2D0-27243CF7ED11}" type="presParOf" srcId="{B6E04D3B-7432-4C9A-8B42-96C4608B3DD9}" destId="{52C8C416-DFD3-4A32-B2F2-C7FA1445F225}" srcOrd="1" destOrd="0" presId="urn:microsoft.com/office/officeart/2005/8/layout/process4"/>
    <dgm:cxn modelId="{7982D8D3-AD5A-42B3-AA34-99D14FE90B3B}" type="presParOf" srcId="{B6E04D3B-7432-4C9A-8B42-96C4608B3DD9}" destId="{0C95212D-CCA6-4476-846C-F385C9901A20}" srcOrd="2" destOrd="0" presId="urn:microsoft.com/office/officeart/2005/8/layout/process4"/>
    <dgm:cxn modelId="{8BFBF8FE-AEEE-432D-8DFD-0BEBFAE80FF6}" type="presParOf" srcId="{0C95212D-CCA6-4476-846C-F385C9901A20}" destId="{6CDF2EE9-FAA3-43E6-9BE2-2D041D6F92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467AA-108F-42E6-AA50-E33C5172A644}">
      <dsp:nvSpPr>
        <dsp:cNvPr id="0" name=""/>
        <dsp:cNvSpPr/>
      </dsp:nvSpPr>
      <dsp:spPr>
        <a:xfrm>
          <a:off x="0" y="1182959"/>
          <a:ext cx="7848872" cy="776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latin typeface="Century Gothic" pitchFamily="34" charset="0"/>
            </a:rPr>
            <a:t>Нравственная оценка поступка ребенком</a:t>
          </a:r>
          <a:endParaRPr lang="ru-RU" sz="2400" kern="1200" dirty="0"/>
        </a:p>
      </dsp:txBody>
      <dsp:txXfrm>
        <a:off x="0" y="1182959"/>
        <a:ext cx="7848872" cy="776149"/>
      </dsp:txXfrm>
    </dsp:sp>
    <dsp:sp modelId="{6CDF2EE9-FAA3-43E6-9BE2-2D041D6F9258}">
      <dsp:nvSpPr>
        <dsp:cNvPr id="0" name=""/>
        <dsp:cNvSpPr/>
      </dsp:nvSpPr>
      <dsp:spPr>
        <a:xfrm rot="10800000">
          <a:off x="0" y="883"/>
          <a:ext cx="7848872" cy="1193717"/>
        </a:xfrm>
        <a:prstGeom prst="upArrowCallou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baseline="0" dirty="0" smtClean="0">
              <a:solidFill>
                <a:srgbClr val="C00000"/>
              </a:solidFill>
              <a:latin typeface="Century Gothic" pitchFamily="34" charset="0"/>
            </a:rPr>
            <a:t>Эмоциональное отношение окружающих</a:t>
          </a:r>
          <a:endParaRPr lang="ru-RU" sz="2400" b="1" kern="1200" cap="all" baseline="0" dirty="0">
            <a:solidFill>
              <a:srgbClr val="C00000"/>
            </a:solidFill>
            <a:latin typeface="Century Gothic" pitchFamily="34" charset="0"/>
          </a:endParaRPr>
        </a:p>
      </dsp:txBody>
      <dsp:txXfrm rot="10800000">
        <a:off x="0" y="883"/>
        <a:ext cx="7848872" cy="775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467AA-108F-42E6-AA50-E33C5172A644}">
      <dsp:nvSpPr>
        <dsp:cNvPr id="0" name=""/>
        <dsp:cNvSpPr/>
      </dsp:nvSpPr>
      <dsp:spPr>
        <a:xfrm>
          <a:off x="0" y="1182959"/>
          <a:ext cx="7848872" cy="776149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all" baseline="0" dirty="0" smtClean="0">
              <a:solidFill>
                <a:srgbClr val="C00000"/>
              </a:solidFill>
              <a:latin typeface="Century Gothic" pitchFamily="34" charset="0"/>
            </a:rPr>
            <a:t>Эмоциональное отношение ребенка</a:t>
          </a:r>
          <a:endParaRPr lang="ru-RU" sz="2500" kern="1200" dirty="0">
            <a:solidFill>
              <a:srgbClr val="C00000"/>
            </a:solidFill>
          </a:endParaRPr>
        </a:p>
      </dsp:txBody>
      <dsp:txXfrm>
        <a:off x="0" y="1182959"/>
        <a:ext cx="7848872" cy="776149"/>
      </dsp:txXfrm>
    </dsp:sp>
    <dsp:sp modelId="{6CDF2EE9-FAA3-43E6-9BE2-2D041D6F9258}">
      <dsp:nvSpPr>
        <dsp:cNvPr id="0" name=""/>
        <dsp:cNvSpPr/>
      </dsp:nvSpPr>
      <dsp:spPr>
        <a:xfrm rot="10800000">
          <a:off x="0" y="883"/>
          <a:ext cx="7848872" cy="11937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cap="all" baseline="0" dirty="0" smtClean="0">
              <a:latin typeface="Century Gothic" pitchFamily="34" charset="0"/>
            </a:rPr>
            <a:t>Нравственная оценка поступка ребенком</a:t>
          </a:r>
          <a:endParaRPr lang="ru-RU" sz="2500" b="1" kern="1200" cap="all" baseline="0" dirty="0">
            <a:latin typeface="Century Gothic" pitchFamily="34" charset="0"/>
          </a:endParaRPr>
        </a:p>
      </dsp:txBody>
      <dsp:txXfrm rot="10800000">
        <a:off x="0" y="883"/>
        <a:ext cx="7848872" cy="775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DB720E-BD63-40D5-9C5A-51D3A1A942FF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63D829-4102-4083-AEEF-670E093395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284984"/>
            <a:ext cx="6858000" cy="2749396"/>
          </a:xfrm>
        </p:spPr>
        <p:txBody>
          <a:bodyPr>
            <a:noAutofit/>
          </a:bodyPr>
          <a:lstStyle/>
          <a:p>
            <a:r>
              <a:rPr lang="ru-RU" sz="4800" b="0" cap="all" dirty="0" smtClean="0">
                <a:solidFill>
                  <a:srgbClr val="FF0000"/>
                </a:solidFill>
                <a:latin typeface="Impact" pitchFamily="34" charset="0"/>
              </a:rPr>
              <a:t>Задачи духовно- нравственного воспитания в младшем дошкольном возрасте</a:t>
            </a:r>
            <a:endParaRPr lang="ru-RU" sz="4800" b="0" cap="all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0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solidFill>
                  <a:srgbClr val="FF0000"/>
                </a:solidFill>
                <a:latin typeface="Impact" pitchFamily="34" charset="0"/>
              </a:rPr>
              <a:t>Аспекты развития личности ребенка</a:t>
            </a:r>
            <a:endParaRPr lang="ru-RU" sz="3600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488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Century Gothic" pitchFamily="34" charset="0"/>
              </a:rPr>
              <a:t>Духовно-нравственный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Century Gothic" pitchFamily="34" charset="0"/>
              </a:rPr>
              <a:t>Социально-нравственный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Century Gothic" pitchFamily="34" charset="0"/>
              </a:rPr>
              <a:t>Нравственно-патриотический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Century Gothic" pitchFamily="34" charset="0"/>
              </a:rPr>
              <a:t>Общекультурный</a:t>
            </a:r>
          </a:p>
        </p:txBody>
      </p:sp>
    </p:spTree>
    <p:extLst>
      <p:ext uri="{BB962C8B-B14F-4D97-AF65-F5344CB8AC3E}">
        <p14:creationId xmlns:p14="http://schemas.microsoft.com/office/powerpoint/2010/main" val="4071685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9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solidFill>
                  <a:srgbClr val="FF0000"/>
                </a:solidFill>
                <a:latin typeface="Impact" pitchFamily="34" charset="0"/>
              </a:rPr>
              <a:t>Задачи духовно-нравственного воспитания</a:t>
            </a:r>
            <a:r>
              <a:rPr lang="en-US" b="1" cap="all" dirty="0" smtClean="0">
                <a:solidFill>
                  <a:srgbClr val="FF0000"/>
                </a:solidFill>
                <a:latin typeface="Impact" pitchFamily="34" charset="0"/>
              </a:rPr>
              <a:t/>
            </a:r>
            <a:br>
              <a:rPr lang="en-US" b="1" cap="all" dirty="0" smtClean="0">
                <a:solidFill>
                  <a:srgbClr val="FF0000"/>
                </a:solidFill>
                <a:latin typeface="Impact" pitchFamily="34" charset="0"/>
              </a:rPr>
            </a:br>
            <a:r>
              <a:rPr lang="ru-RU" b="1" cap="all" dirty="0" smtClean="0">
                <a:solidFill>
                  <a:srgbClr val="FF0000"/>
                </a:solidFill>
                <a:latin typeface="Impact" pitchFamily="34" charset="0"/>
              </a:rPr>
              <a:t>в младшем дошкольном возрасте</a:t>
            </a:r>
            <a:endParaRPr lang="ru-RU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Century Gothic" pitchFamily="34" charset="0"/>
              </a:rPr>
              <a:t>Знакомить с понятиями ДОБРО-ЗЛО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(добрый-злой, плохой). Формировать у детей доброжелательное отношение друг к другу, опыт правильной оценки хороших и плохих поступков.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Century Gothic" pitchFamily="34" charset="0"/>
              </a:rPr>
              <a:t>Знакомить с понятием ЛЮБОВЬ на основе семейных взаимоотношений, любви к животным. Формировать это понятие в личности ребенка.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Century Gothic" pitchFamily="34" charset="0"/>
              </a:rPr>
              <a:t>Приучать детей к вежливости, учить жить дружно. Помогать друг 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другу.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Century Gothic" pitchFamily="34" charset="0"/>
              </a:rPr>
              <a:t>Подготавливать основу для формирования понятия чувства долга.</a:t>
            </a:r>
          </a:p>
        </p:txBody>
      </p:sp>
    </p:spTree>
    <p:extLst>
      <p:ext uri="{BB962C8B-B14F-4D97-AF65-F5344CB8AC3E}">
        <p14:creationId xmlns:p14="http://schemas.microsoft.com/office/powerpoint/2010/main" val="1859020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6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  <a:t>Методические рекомендации</a:t>
            </a:r>
            <a:endParaRPr lang="ru-RU" sz="3800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Беседы о реальных случаях             из жизни группы.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Чтение художественной литературы.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Обыгрывание различных ситуаций.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Игры.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Словесная оценка ситуации 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2273212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6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  <a:t>Развитие нравственной оценки </a:t>
            </a:r>
            <a:b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</a:br>
            <a: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  <a:t>у младших дошкольников</a:t>
            </a:r>
            <a:endParaRPr lang="ru-RU" sz="3800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13703024"/>
              </p:ext>
            </p:extLst>
          </p:nvPr>
        </p:nvGraphicFramePr>
        <p:xfrm>
          <a:off x="611560" y="1556792"/>
          <a:ext cx="7848872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669368"/>
            <a:ext cx="432048" cy="63894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cap="all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1</a:t>
            </a:r>
            <a:endParaRPr lang="ru-RU" sz="3800" b="1" cap="all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37812108"/>
              </p:ext>
            </p:extLst>
          </p:nvPr>
        </p:nvGraphicFramePr>
        <p:xfrm>
          <a:off x="562992" y="4421336"/>
          <a:ext cx="7848872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07504" y="4565352"/>
            <a:ext cx="432048" cy="63894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cap="all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2</a:t>
            </a:r>
            <a:endParaRPr lang="ru-RU" sz="3800" b="1" cap="all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15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/>
      <p:bldGraphic spid="7" grpId="0">
        <p:bldAsOne/>
      </p:bldGraphic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  <a:t>игры</a:t>
            </a:r>
            <a:endParaRPr lang="ru-RU" sz="3800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Ласковая цепочка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Выбери меня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Ладушки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Я хороший и он хороший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Угадай что со мной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latin typeface="Century Gothic" pitchFamily="34" charset="0"/>
              </a:rPr>
              <a:t>Угадай что я делаю</a:t>
            </a:r>
          </a:p>
        </p:txBody>
      </p:sp>
    </p:spTree>
    <p:extLst>
      <p:ext uri="{BB962C8B-B14F-4D97-AF65-F5344CB8AC3E}">
        <p14:creationId xmlns:p14="http://schemas.microsoft.com/office/powerpoint/2010/main" val="3623135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3800" b="1" cap="all" dirty="0" smtClean="0">
                <a:solidFill>
                  <a:srgbClr val="FF0000"/>
                </a:solidFill>
                <a:latin typeface="Impact" pitchFamily="34" charset="0"/>
              </a:rPr>
              <a:t>Художественная литература</a:t>
            </a:r>
            <a:endParaRPr lang="ru-RU" sz="3800" b="1" cap="all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С. Михалков «Когда живется дружно»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С. Маршак «Два кота»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Е. Благинина «Вот какая мама»,             «С добрым утром», «Мама спит она устала»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А. </a:t>
            </a:r>
            <a:r>
              <a:rPr lang="ru-RU" sz="2700" dirty="0" err="1" smtClean="0">
                <a:latin typeface="Century Gothic" pitchFamily="34" charset="0"/>
              </a:rPr>
              <a:t>Барто</a:t>
            </a:r>
            <a:r>
              <a:rPr lang="ru-RU" sz="2700" dirty="0" smtClean="0">
                <a:latin typeface="Century Gothic" pitchFamily="34" charset="0"/>
              </a:rPr>
              <a:t> «Медвежонок-невежа»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В. Маяковский «Что такое хорошо и что такое плохо?»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Д. </a:t>
            </a:r>
            <a:r>
              <a:rPr lang="ru-RU" sz="2700" dirty="0" err="1" smtClean="0">
                <a:latin typeface="Century Gothic" pitchFamily="34" charset="0"/>
              </a:rPr>
              <a:t>Дриз</a:t>
            </a:r>
            <a:r>
              <a:rPr lang="ru-RU" sz="2700" dirty="0" smtClean="0">
                <a:latin typeface="Century Gothic" pitchFamily="34" charset="0"/>
              </a:rPr>
              <a:t> «Добрые слова»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Century Gothic" pitchFamily="34" charset="0"/>
              </a:rPr>
              <a:t>Г. Остер стихотворения</a:t>
            </a:r>
          </a:p>
        </p:txBody>
      </p:sp>
    </p:spTree>
    <p:extLst>
      <p:ext uri="{BB962C8B-B14F-4D97-AF65-F5344CB8AC3E}">
        <p14:creationId xmlns:p14="http://schemas.microsoft.com/office/powerpoint/2010/main" val="1550769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6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6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65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021288"/>
            <a:ext cx="8219256" cy="452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700" dirty="0" smtClean="0">
                <a:solidFill>
                  <a:srgbClr val="C00000"/>
                </a:solidFill>
                <a:latin typeface="Century Gothic" pitchFamily="34" charset="0"/>
              </a:rPr>
              <a:t>Нижневартовск 2012</a:t>
            </a:r>
          </a:p>
        </p:txBody>
      </p:sp>
    </p:spTree>
    <p:extLst>
      <p:ext uri="{BB962C8B-B14F-4D97-AF65-F5344CB8AC3E}">
        <p14:creationId xmlns:p14="http://schemas.microsoft.com/office/powerpoint/2010/main" val="1156429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216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Задачи духовно- нравственного воспитания в младшем дошкольном возрасте</vt:lpstr>
      <vt:lpstr>Аспекты развития личности ребенка</vt:lpstr>
      <vt:lpstr>Задачи духовно-нравственного воспитания в младшем дошкольном возрасте</vt:lpstr>
      <vt:lpstr>Методические рекомендации</vt:lpstr>
      <vt:lpstr>Развитие нравственной оценки  у младших дошкольников</vt:lpstr>
      <vt:lpstr>игры</vt:lpstr>
      <vt:lpstr>Художественная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духовно- нравственного воспитания в младшем дошкольном возрасте</dc:title>
  <dc:creator>Мася</dc:creator>
  <cp:lastModifiedBy>Мася</cp:lastModifiedBy>
  <cp:revision>10</cp:revision>
  <dcterms:created xsi:type="dcterms:W3CDTF">2012-02-01T11:37:04Z</dcterms:created>
  <dcterms:modified xsi:type="dcterms:W3CDTF">2013-10-15T03:26:06Z</dcterms:modified>
</cp:coreProperties>
</file>