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9" r:id="rId3"/>
    <p:sldId id="371" r:id="rId4"/>
    <p:sldId id="346" r:id="rId5"/>
    <p:sldId id="347" r:id="rId6"/>
    <p:sldId id="351" r:id="rId7"/>
    <p:sldId id="353" r:id="rId8"/>
    <p:sldId id="350" r:id="rId9"/>
    <p:sldId id="348" r:id="rId10"/>
    <p:sldId id="356" r:id="rId11"/>
    <p:sldId id="363" r:id="rId12"/>
    <p:sldId id="273" r:id="rId13"/>
  </p:sldIdLst>
  <p:sldSz cx="9144000" cy="6858000" type="screen4x3"/>
  <p:notesSz cx="6742113" cy="9872663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612B264-4BF6-4C05-B56B-C1470941E208}">
          <p14:sldIdLst>
            <p14:sldId id="256"/>
            <p14:sldId id="259"/>
            <p14:sldId id="371"/>
            <p14:sldId id="346"/>
            <p14:sldId id="347"/>
            <p14:sldId id="351"/>
            <p14:sldId id="353"/>
            <p14:sldId id="350"/>
            <p14:sldId id="348"/>
            <p14:sldId id="356"/>
          </p14:sldIdLst>
        </p14:section>
        <p14:section name="Раздел без заголовка" id="{21480405-B120-4E96-9EDC-5C8E088DF4F0}">
          <p14:sldIdLst>
            <p14:sldId id="363"/>
            <p14:sldId id="27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A8A"/>
    <a:srgbClr val="F7B089"/>
    <a:srgbClr val="F49662"/>
    <a:srgbClr val="F5E28F"/>
    <a:srgbClr val="F1D9D7"/>
    <a:srgbClr val="FDECCB"/>
    <a:srgbClr val="CCEA16"/>
    <a:srgbClr val="FFCC66"/>
    <a:srgbClr val="FCFDCB"/>
    <a:srgbClr val="00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Декабрь</c:v>
                </c:pt>
              </c:strCache>
            </c:strRef>
          </c:tx>
          <c:invertIfNegative val="0"/>
          <c:cat>
            <c:strRef>
              <c:f>Лист1!$A$2:$A$12</c:f>
              <c:strCache>
                <c:ptCount val="11"/>
                <c:pt idx="0">
                  <c:v>Здоровье</c:v>
                </c:pt>
                <c:pt idx="1">
                  <c:v>Физ.культура</c:v>
                </c:pt>
                <c:pt idx="2">
                  <c:v>Социализация</c:v>
                </c:pt>
                <c:pt idx="3">
                  <c:v>Труд</c:v>
                </c:pt>
                <c:pt idx="4">
                  <c:v>Безопасность</c:v>
                </c:pt>
                <c:pt idx="5">
                  <c:v>Познание</c:v>
                </c:pt>
                <c:pt idx="6">
                  <c:v>Коммуникация</c:v>
                </c:pt>
                <c:pt idx="7">
                  <c:v>Чтение худ.лит.</c:v>
                </c:pt>
                <c:pt idx="8">
                  <c:v>Худож.творч.</c:v>
                </c:pt>
                <c:pt idx="9">
                  <c:v>Музыка</c:v>
                </c:pt>
                <c:pt idx="10">
                  <c:v>Итоговый рез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20</c:v>
                </c:pt>
                <c:pt idx="1">
                  <c:v>35</c:v>
                </c:pt>
                <c:pt idx="2">
                  <c:v>30</c:v>
                </c:pt>
                <c:pt idx="3">
                  <c:v>35</c:v>
                </c:pt>
                <c:pt idx="4">
                  <c:v>25</c:v>
                </c:pt>
                <c:pt idx="5">
                  <c:v>40</c:v>
                </c:pt>
                <c:pt idx="6">
                  <c:v>15</c:v>
                </c:pt>
                <c:pt idx="7">
                  <c:v>35</c:v>
                </c:pt>
                <c:pt idx="8">
                  <c:v>15</c:v>
                </c:pt>
                <c:pt idx="9">
                  <c:v>15</c:v>
                </c:pt>
                <c:pt idx="10">
                  <c:v>25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Апрель</c:v>
                </c:pt>
              </c:strCache>
            </c:strRef>
          </c:tx>
          <c:invertIfNegative val="0"/>
          <c:cat>
            <c:strRef>
              <c:f>Лист1!$A$2:$A$12</c:f>
              <c:strCache>
                <c:ptCount val="11"/>
                <c:pt idx="0">
                  <c:v>Здоровье</c:v>
                </c:pt>
                <c:pt idx="1">
                  <c:v>Физ.культура</c:v>
                </c:pt>
                <c:pt idx="2">
                  <c:v>Социализация</c:v>
                </c:pt>
                <c:pt idx="3">
                  <c:v>Труд</c:v>
                </c:pt>
                <c:pt idx="4">
                  <c:v>Безопасность</c:v>
                </c:pt>
                <c:pt idx="5">
                  <c:v>Познание</c:v>
                </c:pt>
                <c:pt idx="6">
                  <c:v>Коммуникация</c:v>
                </c:pt>
                <c:pt idx="7">
                  <c:v>Чтение худ.лит.</c:v>
                </c:pt>
                <c:pt idx="8">
                  <c:v>Худож.творч.</c:v>
                </c:pt>
                <c:pt idx="9">
                  <c:v>Музыка</c:v>
                </c:pt>
                <c:pt idx="10">
                  <c:v>Итоговый рез</c:v>
                </c:pt>
              </c:strCache>
            </c:strRef>
          </c:cat>
          <c:val>
            <c:numRef>
              <c:f>Лист1!$C$2:$C$12</c:f>
              <c:numCache>
                <c:formatCode>General</c:formatCode>
                <c:ptCount val="11"/>
                <c:pt idx="0">
                  <c:v>80</c:v>
                </c:pt>
                <c:pt idx="1">
                  <c:v>65</c:v>
                </c:pt>
                <c:pt idx="2">
                  <c:v>80</c:v>
                </c:pt>
                <c:pt idx="3">
                  <c:v>80</c:v>
                </c:pt>
                <c:pt idx="4">
                  <c:v>75</c:v>
                </c:pt>
                <c:pt idx="5">
                  <c:v>80</c:v>
                </c:pt>
                <c:pt idx="6">
                  <c:v>65</c:v>
                </c:pt>
                <c:pt idx="7">
                  <c:v>85</c:v>
                </c:pt>
                <c:pt idx="8">
                  <c:v>70</c:v>
                </c:pt>
                <c:pt idx="9">
                  <c:v>65</c:v>
                </c:pt>
                <c:pt idx="10">
                  <c:v>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4123136"/>
        <c:axId val="34129024"/>
      </c:barChart>
      <c:catAx>
        <c:axId val="34123136"/>
        <c:scaling>
          <c:orientation val="minMax"/>
        </c:scaling>
        <c:delete val="0"/>
        <c:axPos val="b"/>
        <c:majorTickMark val="out"/>
        <c:minorTickMark val="none"/>
        <c:tickLblPos val="nextTo"/>
        <c:crossAx val="34129024"/>
        <c:crosses val="autoZero"/>
        <c:auto val="1"/>
        <c:lblAlgn val="ctr"/>
        <c:lblOffset val="100"/>
        <c:noMultiLvlLbl val="0"/>
      </c:catAx>
      <c:valAx>
        <c:axId val="341290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412313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Декабрь</c:v>
                </c:pt>
              </c:strCache>
            </c:strRef>
          </c:tx>
          <c:invertIfNegative val="0"/>
          <c:cat>
            <c:strRef>
              <c:f>Лист1!$A$2:$A$10</c:f>
              <c:strCache>
                <c:ptCount val="9"/>
                <c:pt idx="0">
                  <c:v>Физическое развитие</c:v>
                </c:pt>
                <c:pt idx="1">
                  <c:v>Любознат., активн.</c:v>
                </c:pt>
                <c:pt idx="2">
                  <c:v>Эмоцион., отзывчив.</c:v>
                </c:pt>
                <c:pt idx="3">
                  <c:v>Овл.ср-ми общения и спос. взимод. со взр.</c:v>
                </c:pt>
                <c:pt idx="4">
                  <c:v>Сп-ть упр.своим повед.и планир.действия</c:v>
                </c:pt>
                <c:pt idx="5">
                  <c:v>Сп-ть реш.интел.и лчн.задачи</c:v>
                </c:pt>
                <c:pt idx="6">
                  <c:v>Представл.о себе, общ-ве, гос-ве, мире и природе</c:v>
                </c:pt>
                <c:pt idx="7">
                  <c:v>Овл.предпосыл.учеб.деят.</c:v>
                </c:pt>
                <c:pt idx="8">
                  <c:v>Итоговый результат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25</c:v>
                </c:pt>
                <c:pt idx="1">
                  <c:v>40</c:v>
                </c:pt>
                <c:pt idx="2">
                  <c:v>45</c:v>
                </c:pt>
                <c:pt idx="3">
                  <c:v>30</c:v>
                </c:pt>
                <c:pt idx="4">
                  <c:v>15</c:v>
                </c:pt>
                <c:pt idx="5">
                  <c:v>20</c:v>
                </c:pt>
                <c:pt idx="6">
                  <c:v>30</c:v>
                </c:pt>
                <c:pt idx="7">
                  <c:v>10</c:v>
                </c:pt>
                <c:pt idx="8">
                  <c:v>30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Апрель</c:v>
                </c:pt>
              </c:strCache>
            </c:strRef>
          </c:tx>
          <c:invertIfNegative val="0"/>
          <c:cat>
            <c:strRef>
              <c:f>Лист1!$A$2:$A$10</c:f>
              <c:strCache>
                <c:ptCount val="9"/>
                <c:pt idx="0">
                  <c:v>Физическое развитие</c:v>
                </c:pt>
                <c:pt idx="1">
                  <c:v>Любознат., активн.</c:v>
                </c:pt>
                <c:pt idx="2">
                  <c:v>Эмоцион., отзывчив.</c:v>
                </c:pt>
                <c:pt idx="3">
                  <c:v>Овл.ср-ми общения и спос. взимод. со взр.</c:v>
                </c:pt>
                <c:pt idx="4">
                  <c:v>Сп-ть упр.своим повед.и планир.действия</c:v>
                </c:pt>
                <c:pt idx="5">
                  <c:v>Сп-ть реш.интел.и лчн.задачи</c:v>
                </c:pt>
                <c:pt idx="6">
                  <c:v>Представл.о себе, общ-ве, гос-ве, мире и природе</c:v>
                </c:pt>
                <c:pt idx="7">
                  <c:v>Овл.предпосыл.учеб.деят.</c:v>
                </c:pt>
                <c:pt idx="8">
                  <c:v>Итоговый результат</c:v>
                </c:pt>
              </c:strCache>
            </c:strRef>
          </c:cat>
          <c:val>
            <c:numRef>
              <c:f>Лист1!$C$2:$C$10</c:f>
              <c:numCache>
                <c:formatCode>General</c:formatCode>
                <c:ptCount val="9"/>
                <c:pt idx="0">
                  <c:v>65</c:v>
                </c:pt>
                <c:pt idx="1">
                  <c:v>80</c:v>
                </c:pt>
                <c:pt idx="2">
                  <c:v>90</c:v>
                </c:pt>
                <c:pt idx="3">
                  <c:v>80</c:v>
                </c:pt>
                <c:pt idx="4">
                  <c:v>80</c:v>
                </c:pt>
                <c:pt idx="5">
                  <c:v>50</c:v>
                </c:pt>
                <c:pt idx="6">
                  <c:v>85</c:v>
                </c:pt>
                <c:pt idx="7">
                  <c:v>50</c:v>
                </c:pt>
                <c:pt idx="8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5318016"/>
        <c:axId val="35520512"/>
      </c:barChart>
      <c:catAx>
        <c:axId val="35318016"/>
        <c:scaling>
          <c:orientation val="minMax"/>
        </c:scaling>
        <c:delete val="0"/>
        <c:axPos val="b"/>
        <c:majorTickMark val="out"/>
        <c:minorTickMark val="none"/>
        <c:tickLblPos val="nextTo"/>
        <c:crossAx val="35520512"/>
        <c:crosses val="autoZero"/>
        <c:auto val="1"/>
        <c:lblAlgn val="ctr"/>
        <c:lblOffset val="100"/>
        <c:noMultiLvlLbl val="0"/>
      </c:catAx>
      <c:valAx>
        <c:axId val="355205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5318016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582" cy="493633"/>
          </a:xfrm>
          <a:prstGeom prst="rect">
            <a:avLst/>
          </a:prstGeom>
        </p:spPr>
        <p:txBody>
          <a:bodyPr vert="horz" lIns="90407" tIns="45203" rIns="90407" bIns="4520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8971" y="0"/>
            <a:ext cx="2921582" cy="493633"/>
          </a:xfrm>
          <a:prstGeom prst="rect">
            <a:avLst/>
          </a:prstGeom>
        </p:spPr>
        <p:txBody>
          <a:bodyPr vert="horz" lIns="90407" tIns="45203" rIns="90407" bIns="45203" rtlCol="0"/>
          <a:lstStyle>
            <a:lvl1pPr algn="r">
              <a:defRPr sz="1200"/>
            </a:lvl1pPr>
          </a:lstStyle>
          <a:p>
            <a:fld id="{9E9787A8-B8E2-408B-9C6A-C2675C6196E5}" type="datetimeFigureOut">
              <a:rPr lang="ru-RU" smtClean="0"/>
              <a:t>14.09.2015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75" y="741363"/>
            <a:ext cx="4932363" cy="37004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07" tIns="45203" rIns="90407" bIns="45203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4212" y="4689515"/>
            <a:ext cx="5393690" cy="4442699"/>
          </a:xfrm>
          <a:prstGeom prst="rect">
            <a:avLst/>
          </a:prstGeom>
        </p:spPr>
        <p:txBody>
          <a:bodyPr vert="horz" lIns="90407" tIns="45203" rIns="90407" bIns="45203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21582" cy="493633"/>
          </a:xfrm>
          <a:prstGeom prst="rect">
            <a:avLst/>
          </a:prstGeom>
        </p:spPr>
        <p:txBody>
          <a:bodyPr vert="horz" lIns="90407" tIns="45203" rIns="90407" bIns="4520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8971" y="9377317"/>
            <a:ext cx="2921582" cy="493633"/>
          </a:xfrm>
          <a:prstGeom prst="rect">
            <a:avLst/>
          </a:prstGeom>
        </p:spPr>
        <p:txBody>
          <a:bodyPr vert="horz" lIns="90407" tIns="45203" rIns="90407" bIns="45203" rtlCol="0" anchor="b"/>
          <a:lstStyle>
            <a:lvl1pPr algn="r">
              <a:defRPr sz="1200"/>
            </a:lvl1pPr>
          </a:lstStyle>
          <a:p>
            <a:fld id="{A2EB7FB6-2777-4124-8E2E-3DD1F66D41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4277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B7FB6-2777-4124-8E2E-3DD1F66D41D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8115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D7DDD2-CD40-464E-BCB3-223DDAD687FC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C7A4B3-F2FE-46B5-8EDC-CC55D147B95A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FB6DA0-3AE5-4C8A-B167-7F67B5E46D0A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0B3C41-8252-4CE6-AE5D-13B6326D960A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E95704-1695-47AA-B80E-9AD234717ACE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434D9B-80DB-4168-98AD-CF532CE9DD46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4EBC5D-3868-449B-A89D-35D5F006D205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D8A53E-7788-4B9E-A619-779A1A7F0982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204EAE-C510-4E95-9824-ED2845C26861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7BBF5D-FBBB-4877-AB97-E56DA4929B78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DF94DD-FB7A-4E34-9B72-0CF1C8253FA4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ABFDEE3-3E05-4A66-9B60-0A20B037DF6B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8" name="Rectangle 150"/>
          <p:cNvSpPr>
            <a:spLocks noGrp="1" noChangeArrowheads="1"/>
          </p:cNvSpPr>
          <p:nvPr>
            <p:ph type="ctrTitle"/>
          </p:nvPr>
        </p:nvSpPr>
        <p:spPr>
          <a:xfrm>
            <a:off x="179511" y="4941168"/>
            <a:ext cx="8784976" cy="1630533"/>
          </a:xfrm>
          <a:solidFill>
            <a:srgbClr val="F7FA8A"/>
          </a:solidFill>
        </p:spPr>
        <p:txBody>
          <a:bodyPr/>
          <a:lstStyle/>
          <a:p>
            <a:r>
              <a:rPr lang="ru-RU" sz="2800" b="1" dirty="0" smtClean="0">
                <a:solidFill>
                  <a:srgbClr val="0099CC"/>
                </a:solidFill>
              </a:rPr>
              <a:t>ГБОУ   Школа 492</a:t>
            </a:r>
            <a:br>
              <a:rPr lang="ru-RU" sz="2800" b="1" dirty="0" smtClean="0">
                <a:solidFill>
                  <a:srgbClr val="0099CC"/>
                </a:solidFill>
              </a:rPr>
            </a:br>
            <a:r>
              <a:rPr lang="ru-RU" sz="2800" b="1" dirty="0" smtClean="0">
                <a:solidFill>
                  <a:srgbClr val="0099CC"/>
                </a:solidFill>
              </a:rPr>
              <a:t> структурное подразделение № 1 «Акварелька»</a:t>
            </a:r>
            <a:endParaRPr lang="es-ES" sz="2800" b="1" dirty="0">
              <a:solidFill>
                <a:srgbClr val="0099CC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479634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18584" y="203772"/>
            <a:ext cx="6621388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 smtClean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Портфолио воспитателя</a:t>
            </a:r>
          </a:p>
          <a:p>
            <a:pPr lvl="0" algn="ctr"/>
            <a:endParaRPr lang="ru-RU" sz="4400" b="1" dirty="0">
              <a:ln w="18000">
                <a:solidFill>
                  <a:srgbClr val="00B050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lvl="0" algn="ctr"/>
            <a:r>
              <a:rPr lang="ru-RU" sz="4800" b="1" dirty="0" smtClean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Куликовой Любови Алексеевны</a:t>
            </a:r>
            <a:endParaRPr lang="ru-RU" sz="4800" b="1" dirty="0">
              <a:ln w="18000">
                <a:solidFill>
                  <a:srgbClr val="00B050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45704" y="263715"/>
            <a:ext cx="541366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Monotype Corsiva" pitchFamily="66" charset="0"/>
              </a:rPr>
              <a:t>Театрализованные игры и </a:t>
            </a:r>
          </a:p>
          <a:p>
            <a:r>
              <a:rPr lang="ru-RU" sz="3200" b="1" dirty="0" smtClean="0">
                <a:latin typeface="Monotype Corsiva" pitchFamily="66" charset="0"/>
              </a:rPr>
              <a:t>образовательная область «Труд»</a:t>
            </a:r>
            <a:endParaRPr lang="ru-RU" sz="3200" b="1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082" y="1340933"/>
            <a:ext cx="7715250" cy="2400300"/>
          </a:xfrm>
        </p:spPr>
        <p:txBody>
          <a:bodyPr/>
          <a:lstStyle/>
          <a:p>
            <a:pPr indent="0">
              <a:buFont typeface="Arial" pitchFamily="34" charset="0"/>
              <a:buNone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Театрализованная деятельность способствует</a:t>
            </a: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:</a:t>
            </a:r>
            <a:endParaRPr lang="ru-RU" sz="2000" dirty="0" smtClean="0">
              <a:solidFill>
                <a:schemeClr val="accent2">
                  <a:lumMod val="75000"/>
                </a:schemeClr>
              </a:solidFill>
              <a:latin typeface="Georgia" pitchFamily="18" charset="0"/>
            </a:endParaRPr>
          </a:p>
          <a:p>
            <a:pPr indent="0">
              <a:buFont typeface="Wingdings" pitchFamily="2" charset="2"/>
              <a:buChar char="v"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формированию представлений о труде, профессиях;</a:t>
            </a:r>
          </a:p>
          <a:p>
            <a:pPr indent="0">
              <a:buFont typeface="Wingdings" pitchFamily="2" charset="2"/>
              <a:buChar char="v"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желанию трудиться;</a:t>
            </a:r>
          </a:p>
          <a:p>
            <a:pPr indent="0">
              <a:buFont typeface="Wingdings" pitchFamily="2" charset="2"/>
              <a:buChar char="v"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 устанавливать взаимоотношения </a:t>
            </a:r>
          </a:p>
          <a:p>
            <a:pPr indent="0">
              <a:buNone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со взрослыми</a:t>
            </a: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и </a:t>
            </a: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 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сверстниками в процессе </a:t>
            </a:r>
          </a:p>
          <a:p>
            <a:pPr indent="0">
              <a:buNone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трудовой</a:t>
            </a: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деятельности.</a:t>
            </a:r>
          </a:p>
        </p:txBody>
      </p:sp>
      <p:pic>
        <p:nvPicPr>
          <p:cNvPr id="5" name="Picture 3" descr="E:\Изображение 88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2803970"/>
            <a:ext cx="1540839" cy="1764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C:\Users\Yastreb\Desktop\Documents\Documents\Ясельки\Для занятий\Занятия 2012-2013\13) 08.02.13\IMG_0624 - копия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6754" y="3661368"/>
            <a:ext cx="1351560" cy="1230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48435" y="3984038"/>
            <a:ext cx="29945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Инсценирование стихотворения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«Песенка про одевание»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484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59928875"/>
              </p:ext>
            </p:extLst>
          </p:nvPr>
        </p:nvGraphicFramePr>
        <p:xfrm>
          <a:off x="539552" y="908720"/>
          <a:ext cx="8136904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907704" y="248341"/>
            <a:ext cx="49087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atin typeface="Monotype Corsiva" pitchFamily="66" charset="0"/>
              </a:rPr>
              <a:t>Мониторинг образовательного процесса </a:t>
            </a:r>
          </a:p>
          <a:p>
            <a:pPr algn="ctr"/>
            <a:r>
              <a:rPr lang="ru-RU" sz="2400" b="1" dirty="0" smtClean="0">
                <a:latin typeface="Monotype Corsiva" pitchFamily="66" charset="0"/>
              </a:rPr>
              <a:t>декабрь 2014 , апрель 2015 г.</a:t>
            </a:r>
            <a:endParaRPr lang="ru-RU" sz="2400" b="1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1132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121841870"/>
              </p:ext>
            </p:extLst>
          </p:nvPr>
        </p:nvGraphicFramePr>
        <p:xfrm>
          <a:off x="914074" y="1235661"/>
          <a:ext cx="7632848" cy="41375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051720" y="404664"/>
            <a:ext cx="53575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atin typeface="Monotype Corsiva" pitchFamily="66" charset="0"/>
              </a:rPr>
              <a:t>Мониторинг детского развития</a:t>
            </a:r>
          </a:p>
          <a:p>
            <a:pPr algn="ctr"/>
            <a:r>
              <a:rPr lang="ru-RU" sz="2400" b="1" dirty="0" smtClean="0">
                <a:latin typeface="Monotype Corsiva" pitchFamily="66" charset="0"/>
              </a:rPr>
              <a:t>(Уровень развития интегративных качеств)</a:t>
            </a:r>
            <a:endParaRPr lang="ru-RU" sz="2400" b="1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013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786578" y="6643710"/>
            <a:ext cx="2357422" cy="2142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Prezentacii.com</a:t>
            </a:r>
            <a:endParaRPr lang="ru-RU" dirty="0"/>
          </a:p>
        </p:txBody>
      </p:sp>
      <p:pic>
        <p:nvPicPr>
          <p:cNvPr id="2051" name="Picture 3" descr="C:\Users\Yastreb\Desktop\Documents\Documents\Фон слайдов\ФОНЫ-3\0_39037_6d06a12f_orig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596"/>
            <a:ext cx="9160409" cy="6843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83746" y="721283"/>
            <a:ext cx="8164718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Общие                сведения </a:t>
            </a:r>
          </a:p>
          <a:p>
            <a:endParaRPr lang="ru-RU" dirty="0" smtClean="0"/>
          </a:p>
          <a:p>
            <a:pPr algn="ctr"/>
            <a:r>
              <a:rPr lang="ru-RU" b="1" dirty="0" smtClean="0"/>
              <a:t>Куликова Любовь Алексеевна</a:t>
            </a:r>
            <a:endParaRPr lang="ru-RU" dirty="0" smtClean="0"/>
          </a:p>
          <a:p>
            <a:r>
              <a:rPr lang="ru-RU" b="1" u="sng" dirty="0" smtClean="0"/>
              <a:t>Образование</a:t>
            </a:r>
            <a:r>
              <a:rPr lang="ru-RU" dirty="0" smtClean="0"/>
              <a:t> – Московское медицинское училище № 7</a:t>
            </a:r>
          </a:p>
          <a:p>
            <a:r>
              <a:rPr lang="ru-RU" b="1" u="sng" dirty="0" smtClean="0"/>
              <a:t>Педагогический стаж работы </a:t>
            </a:r>
            <a:r>
              <a:rPr lang="ru-RU" dirty="0" smtClean="0"/>
              <a:t>– 3</a:t>
            </a:r>
            <a:r>
              <a:rPr lang="en-US" dirty="0" smtClean="0"/>
              <a:t>1</a:t>
            </a:r>
            <a:r>
              <a:rPr lang="ru-RU" dirty="0" smtClean="0"/>
              <a:t> год</a:t>
            </a:r>
          </a:p>
          <a:p>
            <a:r>
              <a:rPr lang="ru-RU" b="1" u="sng" dirty="0" smtClean="0"/>
              <a:t>Категория</a:t>
            </a:r>
            <a:r>
              <a:rPr lang="ru-RU" dirty="0" smtClean="0"/>
              <a:t> – </a:t>
            </a:r>
            <a:r>
              <a:rPr lang="en-US" dirty="0" smtClean="0"/>
              <a:t>I</a:t>
            </a:r>
            <a:r>
              <a:rPr lang="ru-RU" dirty="0" smtClean="0"/>
              <a:t> квалификационная категория (13 разряд)</a:t>
            </a:r>
          </a:p>
          <a:p>
            <a:r>
              <a:rPr lang="ru-RU" b="1" u="sng" dirty="0" smtClean="0"/>
              <a:t>Курсы повышения квалификации -</a:t>
            </a:r>
          </a:p>
          <a:p>
            <a:r>
              <a:rPr lang="ru-RU" sz="1600" dirty="0" smtClean="0"/>
              <a:t>2011 – </a:t>
            </a:r>
            <a:r>
              <a:rPr lang="ru-RU" sz="1600" dirty="0" err="1" smtClean="0"/>
              <a:t>МИОО,«Особенности</a:t>
            </a:r>
            <a:r>
              <a:rPr lang="ru-RU" sz="1600" dirty="0" smtClean="0"/>
              <a:t> воспитания детей раннего возраста в ДОУ»</a:t>
            </a:r>
          </a:p>
          <a:p>
            <a:r>
              <a:rPr lang="ru-RU" sz="1600" dirty="0" smtClean="0"/>
              <a:t>2013 – ОМЦ, «Создание презентаций с помощью </a:t>
            </a:r>
            <a:r>
              <a:rPr lang="en-US" sz="1600" dirty="0" smtClean="0"/>
              <a:t>Power Point</a:t>
            </a:r>
            <a:r>
              <a:rPr lang="ru-RU" sz="1600" dirty="0" smtClean="0"/>
              <a:t>»</a:t>
            </a:r>
          </a:p>
          <a:p>
            <a:r>
              <a:rPr lang="en-US" sz="1600" dirty="0" smtClean="0"/>
              <a:t>201</a:t>
            </a:r>
            <a:r>
              <a:rPr lang="ru-RU" sz="1600" dirty="0" smtClean="0"/>
              <a:t>4</a:t>
            </a:r>
            <a:r>
              <a:rPr lang="en-US" sz="1600" dirty="0" smtClean="0"/>
              <a:t> – </a:t>
            </a:r>
            <a:r>
              <a:rPr lang="ru-RU" sz="1600" dirty="0" smtClean="0"/>
              <a:t>Посещение Всероссийского Педагогического марафона</a:t>
            </a:r>
          </a:p>
          <a:p>
            <a:r>
              <a:rPr lang="ru-RU" sz="1600" dirty="0" smtClean="0"/>
              <a:t>2015 – Посещение Всероссийского Педагогического марафона;</a:t>
            </a:r>
          </a:p>
          <a:p>
            <a:r>
              <a:rPr lang="ru-RU" sz="1600" dirty="0" smtClean="0"/>
              <a:t>            МГГУ им. </a:t>
            </a:r>
            <a:r>
              <a:rPr lang="ru-RU" sz="1600" dirty="0" err="1" smtClean="0"/>
              <a:t>М.А.Шолохова</a:t>
            </a:r>
            <a:r>
              <a:rPr lang="ru-RU" sz="1600" dirty="0" smtClean="0"/>
              <a:t>, «Организация самостоятельных </a:t>
            </a:r>
            <a:r>
              <a:rPr lang="en-US" sz="1600" dirty="0" smtClean="0"/>
              <a:t>    </a:t>
            </a:r>
          </a:p>
          <a:p>
            <a:r>
              <a:rPr lang="en-US" sz="1600" dirty="0" smtClean="0"/>
              <a:t>            </a:t>
            </a:r>
            <a:r>
              <a:rPr lang="ru-RU" sz="1600" dirty="0" smtClean="0"/>
              <a:t>учебных программ»</a:t>
            </a:r>
            <a:endParaRPr lang="en-US" sz="1600" dirty="0" smtClean="0"/>
          </a:p>
          <a:p>
            <a:r>
              <a:rPr lang="en-US" dirty="0" smtClean="0"/>
              <a:t>            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21402" y="4365104"/>
            <a:ext cx="82089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</a:rPr>
              <a:t>Личное педагогическое кредо 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ru-RU" b="1" dirty="0"/>
              <a:t>«Воспитатель должен быть </a:t>
            </a:r>
            <a:r>
              <a:rPr lang="ru-RU" b="1" dirty="0" smtClean="0"/>
              <a:t>профессионалом</a:t>
            </a:r>
            <a:r>
              <a:rPr lang="ru-RU" b="1" dirty="0"/>
              <a:t>, уметь ставить себя рядом с ребёнком, а не напротив. Детей надо уважать и понимать».</a:t>
            </a:r>
          </a:p>
        </p:txBody>
      </p:sp>
    </p:spTree>
    <p:extLst>
      <p:ext uri="{BB962C8B-B14F-4D97-AF65-F5344CB8AC3E}">
        <p14:creationId xmlns:p14="http://schemas.microsoft.com/office/powerpoint/2010/main" val="377851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786578" y="6643710"/>
            <a:ext cx="2357422" cy="2142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Prezentacii.com</a:t>
            </a:r>
            <a:endParaRPr lang="ru-RU" dirty="0"/>
          </a:p>
        </p:txBody>
      </p:sp>
      <p:pic>
        <p:nvPicPr>
          <p:cNvPr id="2051" name="Picture 3" descr="C:\Users\Yastreb\Desktop\Documents\Documents\Фон слайдов\ФОНЫ-3\0_39037_6d06a12f_orig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99792" y="877760"/>
            <a:ext cx="40867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Мои                          достижения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Yastreb\Pictures\MP Navigator EX\2015_09_02\IMG_0003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87233">
            <a:off x="1330017" y="1461897"/>
            <a:ext cx="1205847" cy="1698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Yastreb\Pictures\MP Navigator EX\2015_09_02\IMG_0002.bmp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37349">
            <a:off x="6613938" y="1429746"/>
            <a:ext cx="1209080" cy="1675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Yastreb\Pictures\MP Navigator EX\2015_09_02\IMG.bmp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78012">
            <a:off x="5410428" y="2025983"/>
            <a:ext cx="1106787" cy="1691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Yastreb\Pictures\MP Navigator EX\2015_09_02\IMG_0001.bmp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961" y="1496726"/>
            <a:ext cx="1237374" cy="1787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Yastreb\Pictures\MP Navigator EX\2015_09_02\IMG_0004.bmp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18897">
            <a:off x="2593675" y="1913895"/>
            <a:ext cx="1263508" cy="1777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9120" y="4005064"/>
            <a:ext cx="8496944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dirty="0" smtClean="0"/>
              <a:t>     </a:t>
            </a:r>
            <a:r>
              <a:rPr lang="ru-RU" sz="1400" dirty="0" smtClean="0"/>
              <a:t>Особое </a:t>
            </a:r>
            <a:r>
              <a:rPr lang="ru-RU" sz="1400" dirty="0"/>
              <a:t>место в моей работе с детьми отводится театрализованным играм. Я веду углублённую работу в использовании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cs typeface="Times New Roman" pitchFamily="18" charset="0"/>
              </a:rPr>
              <a:t>«театрализованной деятельности как средства развития речи детей», поэтому </a:t>
            </a:r>
            <a:r>
              <a:rPr lang="ru-RU" sz="1400" dirty="0"/>
              <a:t>включаю театрализованные игры во все разновидности непосредственно-организованной деятельности, в самостоятельную деятельность, совместную</a:t>
            </a:r>
            <a:r>
              <a:rPr lang="en-US" sz="1400" dirty="0"/>
              <a:t> </a:t>
            </a:r>
            <a:r>
              <a:rPr lang="ru-RU" sz="1400" dirty="0"/>
              <a:t>деятельность детей и взрослых в свободное время, в сценарий праздников. </a:t>
            </a:r>
          </a:p>
          <a:p>
            <a:pPr algn="just"/>
            <a:r>
              <a:rPr lang="ru-RU" sz="1400" dirty="0"/>
              <a:t>     Театрализованная игра, как часть </a:t>
            </a:r>
            <a:r>
              <a:rPr lang="ru-RU" sz="1400" dirty="0" smtClean="0"/>
              <a:t>образовательной </a:t>
            </a:r>
            <a:r>
              <a:rPr lang="ru-RU" sz="1400" dirty="0"/>
              <a:t>области «Социализация»,</a:t>
            </a:r>
          </a:p>
          <a:p>
            <a:pPr algn="just"/>
            <a:r>
              <a:rPr lang="ru-RU" sz="1400" dirty="0"/>
              <a:t> интегрируется со всеми  образовательными областями.</a:t>
            </a:r>
          </a:p>
          <a:p>
            <a:pPr algn="just">
              <a:lnSpc>
                <a:spcPct val="150000"/>
              </a:lnSpc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908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05851" y="384886"/>
            <a:ext cx="654858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Monotype Corsiva" pitchFamily="66" charset="0"/>
              </a:rPr>
              <a:t>Интеграция театрализованной деятельности </a:t>
            </a:r>
          </a:p>
          <a:p>
            <a:pPr algn="ctr"/>
            <a:r>
              <a:rPr lang="ru-RU" sz="2800" b="1" dirty="0" smtClean="0">
                <a:latin typeface="Monotype Corsiva" pitchFamily="66" charset="0"/>
              </a:rPr>
              <a:t>с другими областями</a:t>
            </a:r>
            <a:endParaRPr lang="ru-RU" sz="2800" b="1" dirty="0">
              <a:latin typeface="Monotype Corsiva" pitchFamily="66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498342" y="2458988"/>
            <a:ext cx="2088232" cy="1863080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Театрализо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ванная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деятельность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529606" y="3203630"/>
            <a:ext cx="1908212" cy="373795"/>
          </a:xfrm>
          <a:prstGeom prst="rect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Худож.творчество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 rot="4710661">
            <a:off x="4300278" y="4400464"/>
            <a:ext cx="989459" cy="314320"/>
          </a:xfrm>
          <a:prstGeom prst="rect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Музыка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 rot="597822">
            <a:off x="1730736" y="2720424"/>
            <a:ext cx="1917501" cy="401573"/>
          </a:xfrm>
          <a:prstGeom prst="rect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Чтение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худ.литер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 rot="2045255">
            <a:off x="5078074" y="4130326"/>
            <a:ext cx="1587099" cy="497177"/>
          </a:xfrm>
          <a:prstGeom prst="rect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Безопасность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 rot="19589950">
            <a:off x="5153378" y="2230386"/>
            <a:ext cx="1783432" cy="457200"/>
          </a:xfrm>
          <a:prstGeom prst="rect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Коммуникация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 rot="17097901">
            <a:off x="4156147" y="1744717"/>
            <a:ext cx="1277719" cy="445835"/>
          </a:xfrm>
          <a:prstGeom prst="rect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Познание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 rot="2851680">
            <a:off x="2747522" y="1864215"/>
            <a:ext cx="1646661" cy="420140"/>
          </a:xfrm>
          <a:prstGeom prst="rect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Здоровье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 rot="20130603">
            <a:off x="1953826" y="3755152"/>
            <a:ext cx="1812281" cy="470068"/>
          </a:xfrm>
          <a:prstGeom prst="rect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Физическая культура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 rot="18121451">
            <a:off x="3133753" y="4482284"/>
            <a:ext cx="1224545" cy="333471"/>
          </a:xfrm>
          <a:prstGeom prst="rect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Труд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4" name="Picture 6" descr="http://img-fotki.yandex.ru/get/5505/valenta-mog.73/0_63c3e_d49bbe9a_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3302" y="2180221"/>
            <a:ext cx="1095739" cy="1809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michutka.3dn.ru/92/8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17515"/>
            <a:ext cx="1530943" cy="1800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244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392357"/>
            <a:ext cx="6186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Monotype Corsiva" pitchFamily="66" charset="0"/>
              </a:rPr>
              <a:t>Театрализованные игры и адаптация</a:t>
            </a:r>
            <a:endParaRPr lang="ru-RU" sz="3200" b="1" dirty="0">
              <a:latin typeface="Monotype Corsiva" pitchFamily="66" charset="0"/>
            </a:endParaRPr>
          </a:p>
        </p:txBody>
      </p:sp>
      <p:pic>
        <p:nvPicPr>
          <p:cNvPr id="4" name="Picture 2" descr="C:\Users\Toshiba\Desktop\фото 1 гр\IMG_1211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7380312" y="1124743"/>
            <a:ext cx="1195321" cy="1593761"/>
          </a:xfrm>
        </p:spPr>
      </p:pic>
      <p:sp>
        <p:nvSpPr>
          <p:cNvPr id="5" name="Прямоугольник 4"/>
          <p:cNvSpPr/>
          <p:nvPr/>
        </p:nvSpPr>
        <p:spPr>
          <a:xfrm>
            <a:off x="802628" y="836712"/>
            <a:ext cx="686571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dirty="0">
                <a:solidFill>
                  <a:srgbClr val="002060"/>
                </a:solidFill>
                <a:latin typeface="Georgia" pitchFamily="18" charset="0"/>
              </a:rPr>
              <a:t>Театрализованные  игры помогают </a:t>
            </a:r>
            <a:r>
              <a:rPr lang="en-US" sz="1600" dirty="0">
                <a:solidFill>
                  <a:srgbClr val="002060"/>
                </a:solidFill>
                <a:latin typeface="Georgia" pitchFamily="18" charset="0"/>
              </a:rPr>
              <a:t>:</a:t>
            </a:r>
            <a:endParaRPr lang="ru-RU" sz="1600" dirty="0">
              <a:solidFill>
                <a:srgbClr val="002060"/>
              </a:solidFill>
              <a:latin typeface="Georgia" pitchFamily="18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ru-RU" sz="1600" dirty="0">
                <a:solidFill>
                  <a:srgbClr val="002060"/>
                </a:solidFill>
                <a:latin typeface="Georgia" pitchFamily="18" charset="0"/>
              </a:rPr>
              <a:t>психологической адаптации к режиму детского сада;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ru-RU" sz="1600" dirty="0">
                <a:solidFill>
                  <a:srgbClr val="002060"/>
                </a:solidFill>
                <a:latin typeface="Georgia" pitchFamily="18" charset="0"/>
              </a:rPr>
              <a:t>снять эмоциональное </a:t>
            </a:r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</a:rPr>
              <a:t>напряжение</a:t>
            </a:r>
            <a:r>
              <a:rPr lang="ru-RU" sz="1600" dirty="0">
                <a:solidFill>
                  <a:srgbClr val="002060"/>
                </a:solidFill>
                <a:latin typeface="Georgia" pitchFamily="18" charset="0"/>
              </a:rPr>
              <a:t>;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ru-RU" sz="1600" dirty="0">
                <a:solidFill>
                  <a:srgbClr val="002060"/>
                </a:solidFill>
                <a:latin typeface="Georgia" pitchFamily="18" charset="0"/>
              </a:rPr>
              <a:t>переключить внимание;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ru-RU" sz="1600" dirty="0">
                <a:solidFill>
                  <a:srgbClr val="002060"/>
                </a:solidFill>
                <a:latin typeface="Georgia" pitchFamily="18" charset="0"/>
              </a:rPr>
              <a:t>организовать детей.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871425"/>
            <a:ext cx="85689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Monotype Corsiva" pitchFamily="66" charset="0"/>
              </a:rPr>
              <a:t>Театрализованные игры и </a:t>
            </a:r>
          </a:p>
          <a:p>
            <a:pPr algn="ctr"/>
            <a:r>
              <a:rPr lang="ru-RU" sz="2800" b="1" dirty="0">
                <a:latin typeface="Monotype Corsiva" pitchFamily="66" charset="0"/>
              </a:rPr>
              <a:t>образовательная область «Здоровье»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3933056"/>
            <a:ext cx="5400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Georgia" pitchFamily="18" charset="0"/>
              </a:rPr>
              <a:t>Театрализованные игры </a:t>
            </a:r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</a:rPr>
              <a:t>способствуют </a:t>
            </a:r>
            <a:endParaRPr lang="ru-RU" sz="1600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r>
              <a:rPr lang="ru-RU" sz="1600" dirty="0">
                <a:solidFill>
                  <a:srgbClr val="002060"/>
                </a:solidFill>
                <a:latin typeface="Georgia" pitchFamily="18" charset="0"/>
              </a:rPr>
              <a:t>формированию </a:t>
            </a:r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</a:rPr>
              <a:t>начальных</a:t>
            </a:r>
            <a:r>
              <a:rPr lang="en-US" sz="1600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</a:rPr>
              <a:t>представлений </a:t>
            </a:r>
            <a:endParaRPr lang="ru-RU" sz="1600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r>
              <a:rPr lang="ru-RU" sz="1600" dirty="0">
                <a:solidFill>
                  <a:srgbClr val="002060"/>
                </a:solidFill>
                <a:latin typeface="Georgia" pitchFamily="18" charset="0"/>
              </a:rPr>
              <a:t>о здоровом образе жизни. </a:t>
            </a:r>
          </a:p>
        </p:txBody>
      </p:sp>
      <p:pic>
        <p:nvPicPr>
          <p:cNvPr id="7" name="Picture 1" descr="C:\Users\Toshiba\Desktop\фото 1 гр\IMG_270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96336" y="3633903"/>
            <a:ext cx="1071976" cy="1429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712826" y="4854525"/>
            <a:ext cx="288264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Игра «В гостях у Мойдодыра»</a:t>
            </a:r>
          </a:p>
        </p:txBody>
      </p:sp>
    </p:spTree>
    <p:extLst>
      <p:ext uri="{BB962C8B-B14F-4D97-AF65-F5344CB8AC3E}">
        <p14:creationId xmlns:p14="http://schemas.microsoft.com/office/powerpoint/2010/main" val="37205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50132" y="261989"/>
            <a:ext cx="580479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atin typeface="Monotype Corsiva" pitchFamily="66" charset="0"/>
              </a:rPr>
              <a:t>Театрализованные игры и </a:t>
            </a:r>
          </a:p>
          <a:p>
            <a:r>
              <a:rPr lang="ru-RU" sz="2800" b="1" dirty="0" smtClean="0">
                <a:latin typeface="Monotype Corsiva" pitchFamily="66" charset="0"/>
              </a:rPr>
              <a:t>образовательная область «Безопасность»</a:t>
            </a:r>
            <a:endParaRPr lang="ru-RU" sz="2800" b="1" dirty="0"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03688" y="1179248"/>
            <a:ext cx="6472546" cy="100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buFont typeface="Arial" pitchFamily="34" charset="0"/>
              <a:buNone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Театрализованные игры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: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Georgia" pitchFamily="18" charset="0"/>
            </a:endParaRPr>
          </a:p>
          <a:p>
            <a:pPr>
              <a:lnSpc>
                <a:spcPct val="110000"/>
              </a:lnSpc>
              <a:buFont typeface="Wingdings" pitchFamily="2" charset="2"/>
              <a:buChar char="v"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Формируют элементарные представления о правилах безопасности дорожного движения.</a:t>
            </a:r>
          </a:p>
        </p:txBody>
      </p:sp>
      <p:pic>
        <p:nvPicPr>
          <p:cNvPr id="1026" name="Picture 2" descr="C:\Users\Yastreb\Desktop\Documents\Documents\Ясельки\Для занятий\Занятия  2010-2011\5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5762" y="1085748"/>
            <a:ext cx="995556" cy="1327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232628" y="1770178"/>
            <a:ext cx="157447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Инсценировка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стихотворения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«Песенка друзей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Yastreb\Desktop\Documents\Documents\Ясельки\Для занятий\Занятия 2011-2012\садик 03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243" y="2185677"/>
            <a:ext cx="1167990" cy="876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138757" y="2254370"/>
            <a:ext cx="169719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Инсценировка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стихотворения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«Азбука движения»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33233" y="2993034"/>
            <a:ext cx="62464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Monotype Corsiva" pitchFamily="66" charset="0"/>
              </a:rPr>
              <a:t>Театрализованные игры и </a:t>
            </a:r>
          </a:p>
          <a:p>
            <a:r>
              <a:rPr lang="ru-RU" sz="2800" b="1" dirty="0">
                <a:latin typeface="Monotype Corsiva" pitchFamily="66" charset="0"/>
              </a:rPr>
              <a:t>образовательная область «Познание»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06950" y="3789040"/>
            <a:ext cx="77965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Расширяют представления детей о домашних и диких животных.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Расширяют знания о предметах ближайшего окружения, их величины, цвета.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Закрепляют знания о сезонных изменениях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в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природе.</a:t>
            </a:r>
          </a:p>
        </p:txBody>
      </p:sp>
      <p:pic>
        <p:nvPicPr>
          <p:cNvPr id="10" name="Picture 5" descr="C:\Users\Yastreb\Desktop\Documents\Documents\Ясельки\Для занятий\Заниятия 2011\IMG_048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9464" y="4149080"/>
            <a:ext cx="1368152" cy="102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604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7058" y="261989"/>
            <a:ext cx="695094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atin typeface="Monotype Corsiva" pitchFamily="66" charset="0"/>
              </a:rPr>
              <a:t>Театрализованные игры и </a:t>
            </a:r>
          </a:p>
          <a:p>
            <a:r>
              <a:rPr lang="ru-RU" sz="2800" b="1" dirty="0" smtClean="0">
                <a:latin typeface="Monotype Corsiva" pitchFamily="66" charset="0"/>
              </a:rPr>
              <a:t>образовательная область «Физическая культура»</a:t>
            </a:r>
            <a:endParaRPr lang="ru-RU" sz="2800" b="1" dirty="0">
              <a:latin typeface="Monotype Corsiva" pitchFamily="66" charset="0"/>
            </a:endParaRPr>
          </a:p>
        </p:txBody>
      </p:sp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795331" y="1216096"/>
            <a:ext cx="652762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  <a:latin typeface="Georgia" pitchFamily="18" charset="0"/>
              </a:rPr>
              <a:t>Театрализованная деятельность решает задачи</a:t>
            </a:r>
            <a:r>
              <a:rPr lang="en-US" sz="1600" dirty="0">
                <a:solidFill>
                  <a:srgbClr val="002060"/>
                </a:solidFill>
                <a:latin typeface="Georgia" pitchFamily="18" charset="0"/>
              </a:rPr>
              <a:t>: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>
                <a:solidFill>
                  <a:srgbClr val="002060"/>
                </a:solidFill>
                <a:latin typeface="Georgia" pitchFamily="18" charset="0"/>
              </a:rPr>
              <a:t>физического развития;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>
                <a:solidFill>
                  <a:srgbClr val="002060"/>
                </a:solidFill>
                <a:latin typeface="Georgia" pitchFamily="18" charset="0"/>
              </a:rPr>
              <a:t>навыков правильной ходьбы, бега;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>
                <a:solidFill>
                  <a:srgbClr val="002060"/>
                </a:solidFill>
                <a:latin typeface="Georgia" pitchFamily="18" charset="0"/>
              </a:rPr>
              <a:t>умения </a:t>
            </a:r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</a:rPr>
              <a:t>ориентироваться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sz="1600" dirty="0">
                <a:solidFill>
                  <a:srgbClr val="002060"/>
                </a:solidFill>
                <a:latin typeface="Georgia" pitchFamily="18" charset="0"/>
              </a:rPr>
              <a:t>в пространстве;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>
                <a:solidFill>
                  <a:srgbClr val="002060"/>
                </a:solidFill>
                <a:latin typeface="Georgia" pitchFamily="18" charset="0"/>
              </a:rPr>
              <a:t>развития мелкой и моторики.</a:t>
            </a:r>
          </a:p>
        </p:txBody>
      </p:sp>
      <p:pic>
        <p:nvPicPr>
          <p:cNvPr id="6146" name="Picture 2" descr="C:\Users\Yastreb\Desktop\Documents\Documents\Ясельки\Для занятий\Занятия 2012-2013\17) 13.03.13\IMG_271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5879" y="1609692"/>
            <a:ext cx="1886604" cy="1414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77228" y="2888135"/>
            <a:ext cx="6858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Monotype Corsiva" pitchFamily="66" charset="0"/>
              </a:rPr>
              <a:t>Театрализованные игры и </a:t>
            </a:r>
          </a:p>
          <a:p>
            <a:pPr algn="ctr"/>
            <a:r>
              <a:rPr lang="ru-RU" sz="2800" b="1" dirty="0">
                <a:latin typeface="Monotype Corsiva" pitchFamily="66" charset="0"/>
              </a:rPr>
              <a:t>образовательная область  «Музыка»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20804" y="3758473"/>
            <a:ext cx="66967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Театрализованные игры</a:t>
            </a:r>
            <a:r>
              <a:rPr lang="en-US" sz="1600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: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Georgia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развивают музыкально-ритмическую деятельность;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развивают чувство ритма;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способствуют запоминанию песенок,</a:t>
            </a:r>
          </a:p>
          <a:p>
            <a:pPr marL="0" indent="0">
              <a:buNone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1600" dirty="0" err="1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попевок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.</a:t>
            </a:r>
          </a:p>
        </p:txBody>
      </p:sp>
      <p:pic>
        <p:nvPicPr>
          <p:cNvPr id="7" name="Picture 3" descr="C:\Users\Toshiba\Desktop\фото 1 гр\IMG_046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87392" y="3861048"/>
            <a:ext cx="1491053" cy="1118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572000" y="468695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Инсценировка потешки</a:t>
            </a:r>
          </a:p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Вот и люди спят»</a:t>
            </a:r>
          </a:p>
        </p:txBody>
      </p:sp>
    </p:spTree>
    <p:extLst>
      <p:ext uri="{BB962C8B-B14F-4D97-AF65-F5344CB8AC3E}">
        <p14:creationId xmlns:p14="http://schemas.microsoft.com/office/powerpoint/2010/main" val="2615244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12275" y="261989"/>
            <a:ext cx="608051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atin typeface="Monotype Corsiva" pitchFamily="66" charset="0"/>
              </a:rPr>
              <a:t>Театрализованные игры и </a:t>
            </a:r>
          </a:p>
          <a:p>
            <a:r>
              <a:rPr lang="ru-RU" sz="2800" b="1" dirty="0" smtClean="0">
                <a:latin typeface="Monotype Corsiva" pitchFamily="66" charset="0"/>
              </a:rPr>
              <a:t>образовательная область «Коммуникация»</a:t>
            </a:r>
            <a:endParaRPr lang="ru-RU" sz="2800" b="1" dirty="0"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216096"/>
            <a:ext cx="64087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Театрализованная деятельность направлена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на развитие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: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Georgia" pitchFamily="18" charset="0"/>
            </a:endParaRPr>
          </a:p>
          <a:p>
            <a:pPr lvl="1" fontAlgn="auto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умения общаться со сверстниками;</a:t>
            </a:r>
          </a:p>
          <a:p>
            <a:pPr lvl="1" fontAlgn="auto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вместе обыгрывать </a:t>
            </a:r>
            <a:r>
              <a:rPr lang="ru-RU" dirty="0" err="1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потешку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, стихотворение;</a:t>
            </a:r>
          </a:p>
          <a:p>
            <a:pPr lvl="1" fontAlgn="auto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активной речи детей за счет расширения артикуляционного аппарата и расширения зоны общения (с игрушками, сверстниками, взрослыми).</a:t>
            </a:r>
          </a:p>
        </p:txBody>
      </p:sp>
      <p:pic>
        <p:nvPicPr>
          <p:cNvPr id="5" name="Picture 2" descr="C:\Users\Toshiba\Desktop\фото 1 гр\IMG_09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62867" y="1216096"/>
            <a:ext cx="1728191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752640" y="2631868"/>
            <a:ext cx="21894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Обыгрывание потешек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57202" y="2970422"/>
            <a:ext cx="81906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Monotype Corsiva" pitchFamily="66" charset="0"/>
              </a:rPr>
              <a:t>Театрализованные игры и </a:t>
            </a:r>
            <a:r>
              <a:rPr lang="ru-RU" sz="2800" b="1" dirty="0" smtClean="0">
                <a:latin typeface="Monotype Corsiva" pitchFamily="66" charset="0"/>
              </a:rPr>
              <a:t>образовательная</a:t>
            </a:r>
            <a:r>
              <a:rPr lang="en-US" sz="2800" b="1" dirty="0" smtClean="0">
                <a:latin typeface="Monotype Corsiva" pitchFamily="66" charset="0"/>
              </a:rPr>
              <a:t> </a:t>
            </a:r>
            <a:r>
              <a:rPr lang="ru-RU" sz="2800" b="1" dirty="0" smtClean="0">
                <a:latin typeface="Monotype Corsiva" pitchFamily="66" charset="0"/>
              </a:rPr>
              <a:t>область </a:t>
            </a:r>
            <a:endParaRPr lang="ru-RU" sz="2800" b="1" dirty="0">
              <a:latin typeface="Monotype Corsiva" pitchFamily="66" charset="0"/>
            </a:endParaRPr>
          </a:p>
          <a:p>
            <a:pPr algn="ctr"/>
            <a:r>
              <a:rPr lang="ru-RU" sz="2800" b="1" dirty="0">
                <a:latin typeface="Monotype Corsiva" pitchFamily="66" charset="0"/>
              </a:rPr>
              <a:t>«Чтение художественной литературы»</a:t>
            </a: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611560" y="3645024"/>
            <a:ext cx="664368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  <a:latin typeface="Georgia" pitchFamily="18" charset="0"/>
              </a:rPr>
              <a:t>Способствует</a:t>
            </a:r>
            <a:r>
              <a:rPr lang="en-US" sz="1600" dirty="0">
                <a:solidFill>
                  <a:srgbClr val="002060"/>
                </a:solidFill>
                <a:latin typeface="Georgia" pitchFamily="18" charset="0"/>
              </a:rPr>
              <a:t>:</a:t>
            </a:r>
            <a:r>
              <a:rPr lang="ru-RU" sz="1600" dirty="0">
                <a:solidFill>
                  <a:srgbClr val="002060"/>
                </a:solidFill>
                <a:latin typeface="Georgia" pitchFamily="18" charset="0"/>
              </a:rPr>
              <a:t> 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>
                <a:solidFill>
                  <a:srgbClr val="002060"/>
                </a:solidFill>
                <a:latin typeface="Georgia" pitchFamily="18" charset="0"/>
              </a:rPr>
              <a:t> формированию целостной картины мира;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>
                <a:solidFill>
                  <a:srgbClr val="002060"/>
                </a:solidFill>
                <a:latin typeface="Georgia" pitchFamily="18" charset="0"/>
              </a:rPr>
              <a:t>первичных ценностных представлений;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>
                <a:solidFill>
                  <a:srgbClr val="002060"/>
                </a:solidFill>
                <a:latin typeface="Georgia" pitchFamily="18" charset="0"/>
              </a:rPr>
              <a:t>развитию литературной речи;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>
                <a:solidFill>
                  <a:srgbClr val="002060"/>
                </a:solidFill>
                <a:latin typeface="Georgia" pitchFamily="18" charset="0"/>
              </a:rPr>
              <a:t>приобщению к словесному искусству;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>
                <a:solidFill>
                  <a:srgbClr val="002060"/>
                </a:solidFill>
                <a:latin typeface="Georgia" pitchFamily="18" charset="0"/>
              </a:rPr>
              <a:t>развитию художественного вкуса.</a:t>
            </a:r>
          </a:p>
        </p:txBody>
      </p:sp>
      <p:pic>
        <p:nvPicPr>
          <p:cNvPr id="10" name="Picture 4" descr="C:\Users\Yastreb\Desktop\Documents\Documents\Ясельки\Для занятий\Занятия 2011-2012\IMG_053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7613" y="3938337"/>
            <a:ext cx="1511986" cy="1112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7521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8050" y="425847"/>
            <a:ext cx="888897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Monotype Corsiva" pitchFamily="66" charset="0"/>
              </a:rPr>
              <a:t>Театрализованные игры и </a:t>
            </a:r>
          </a:p>
          <a:p>
            <a:r>
              <a:rPr lang="ru-RU" sz="3200" b="1" dirty="0" smtClean="0">
                <a:latin typeface="Monotype Corsiva" pitchFamily="66" charset="0"/>
              </a:rPr>
              <a:t>образовательная область «Художественное творчество»</a:t>
            </a:r>
            <a:endParaRPr lang="ru-RU" sz="3200" b="1" dirty="0"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81983" y="1590823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Georgia" pitchFamily="18" charset="0"/>
              </a:rPr>
              <a:t>Направлены на</a:t>
            </a:r>
            <a:r>
              <a:rPr lang="en-US" sz="2000" dirty="0">
                <a:solidFill>
                  <a:srgbClr val="002060"/>
                </a:solidFill>
                <a:latin typeface="Georgia" pitchFamily="18" charset="0"/>
              </a:rPr>
              <a:t>:</a:t>
            </a:r>
            <a:r>
              <a:rPr lang="ru-RU" sz="2000" dirty="0">
                <a:solidFill>
                  <a:srgbClr val="002060"/>
                </a:solidFill>
                <a:latin typeface="Georgia" pitchFamily="18" charset="0"/>
              </a:rPr>
              <a:t> 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>
                <a:solidFill>
                  <a:srgbClr val="002060"/>
                </a:solidFill>
                <a:latin typeface="Georgia" pitchFamily="18" charset="0"/>
              </a:rPr>
              <a:t>развитие детского творчества;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>
                <a:solidFill>
                  <a:srgbClr val="002060"/>
                </a:solidFill>
                <a:latin typeface="Georgia" pitchFamily="18" charset="0"/>
              </a:rPr>
              <a:t>приобщение изобразительному </a:t>
            </a:r>
          </a:p>
          <a:p>
            <a:r>
              <a:rPr lang="ru-RU" sz="2000" dirty="0">
                <a:solidFill>
                  <a:srgbClr val="002060"/>
                </a:solidFill>
                <a:latin typeface="Georgia" pitchFamily="18" charset="0"/>
              </a:rPr>
              <a:t>   искусству.</a:t>
            </a:r>
          </a:p>
        </p:txBody>
      </p:sp>
      <p:pic>
        <p:nvPicPr>
          <p:cNvPr id="3074" name="Picture 2" descr="C:\Users\Yastreb\Desktop\Documents\Documents\Ясельки\Для занятий\Занятия 2012-2013\17) 12.03.13\IMG_27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8221" y="2410792"/>
            <a:ext cx="1293482" cy="1724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E:\Изображение 06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06535" y="3550954"/>
            <a:ext cx="1550896" cy="1163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131840" y="3673342"/>
            <a:ext cx="22156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Тюшки-тютюшки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пекла бабка ватрушки»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53983" y="4421739"/>
            <a:ext cx="22419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«Ладушки, ладушки, 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пекла бабка оладушки»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507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10106</TotalTime>
  <Words>584</Words>
  <Application>Microsoft Office PowerPoint</Application>
  <PresentationFormat>Экран (4:3)</PresentationFormat>
  <Paragraphs>124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Diseño predeterminado</vt:lpstr>
      <vt:lpstr>ГБОУ   Школа 492  структурное подразделение № 1 «Акварелька»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Yastreb</cp:lastModifiedBy>
  <cp:revision>1334</cp:revision>
  <cp:lastPrinted>2013-10-01T05:56:58Z</cp:lastPrinted>
  <dcterms:created xsi:type="dcterms:W3CDTF">2010-05-23T14:28:12Z</dcterms:created>
  <dcterms:modified xsi:type="dcterms:W3CDTF">2015-09-14T16:49:49Z</dcterms:modified>
</cp:coreProperties>
</file>