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6" r:id="rId8"/>
    <p:sldId id="268" r:id="rId9"/>
    <p:sldId id="270" r:id="rId10"/>
    <p:sldId id="271" r:id="rId11"/>
    <p:sldId id="272" r:id="rId12"/>
    <p:sldId id="274" r:id="rId13"/>
    <p:sldId id="276" r:id="rId14"/>
    <p:sldId id="279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6" autoAdjust="0"/>
    <p:restoredTop sz="94660"/>
  </p:normalViewPr>
  <p:slideViewPr>
    <p:cSldViewPr>
      <p:cViewPr varScale="1">
        <p:scale>
          <a:sx n="45" d="100"/>
          <a:sy n="45" d="100"/>
        </p:scale>
        <p:origin x="-9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458200" cy="1470025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Жестокое обращение с детьми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последствия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717032"/>
            <a:ext cx="6400800" cy="1752600"/>
          </a:xfrm>
        </p:spPr>
        <p:txBody>
          <a:bodyPr/>
          <a:lstStyle/>
          <a:p>
            <a:pPr algn="l"/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Сагдарова Э.Р.</a:t>
            </a: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3248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688" y="125760"/>
            <a:ext cx="8686800" cy="1143000"/>
          </a:xfrm>
        </p:spPr>
        <p:txBody>
          <a:bodyPr>
            <a:noAutofit/>
          </a:bodyPr>
          <a:lstStyle/>
          <a:p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редупреждение жестокого обращения</a:t>
            </a:r>
            <a:b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осуществляют: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686800" cy="4958011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опеки и попечительства,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социальной защитой населения,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обслуживания населения (центры социальной помощи семье и детям, центры психолого-педагогической помощи населению, центры экстренной психологической помощи),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для несовершеннолетних, нуждающихся в социальной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1611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001419"/>
          </a:xfrm>
        </p:spPr>
        <p:txBody>
          <a:bodyPr>
            <a:noAutofit/>
          </a:bodyPr>
          <a:lstStyle/>
          <a:p>
            <a:pPr marL="3175" indent="439738" algn="just">
              <a:spcBef>
                <a:spcPts val="0"/>
              </a:spcBef>
              <a:spcAft>
                <a:spcPts val="600"/>
              </a:spcAft>
            </a:pPr>
            <a:r>
              <a:rPr lang="ru-RU" sz="23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профилактика </a:t>
            </a:r>
            <a:r>
              <a:rPr lang="ru-RU" sz="2300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предупреждение </a:t>
            </a:r>
            <a:r>
              <a:rPr lang="ru-RU" sz="2300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факторов, способствующих возникновению случаев жестокого </a:t>
            </a:r>
            <a:r>
              <a:rPr lang="ru-RU" sz="2300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обращения.</a:t>
            </a:r>
            <a:r>
              <a:rPr lang="ru-RU" sz="2300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</a:t>
            </a:r>
            <a:r>
              <a:rPr lang="ru-RU" sz="2300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возникновения факторов риска проявления жестокого обращения, выявление и коррекция проблем в семейных отношениях на ранней стадии, обеспечение условий для эффективного выполнения функций семьей. </a:t>
            </a:r>
          </a:p>
          <a:p>
            <a:pPr marL="3175" indent="439738" algn="just">
              <a:spcBef>
                <a:spcPts val="0"/>
              </a:spcBef>
              <a:spcAft>
                <a:spcPts val="600"/>
              </a:spcAft>
            </a:pPr>
            <a:r>
              <a:rPr lang="ru-RU" sz="23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Вторичная</a:t>
            </a:r>
            <a:r>
              <a:rPr lang="ru-RU" sz="2300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</a:t>
            </a:r>
            <a:r>
              <a:rPr lang="ru-RU" sz="2300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меры</a:t>
            </a:r>
            <a:r>
              <a:rPr lang="ru-RU" sz="2300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направленные на тех, кто еще не переживал инцидента насилия, но находится в ситуации повышенного риска этого: предоставление детям и семьям с детьми с высоким риском жестокого обращения помогающих и поддерживающих </a:t>
            </a:r>
            <a:r>
              <a:rPr lang="ru-RU" sz="2300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услуг.</a:t>
            </a:r>
            <a:endParaRPr lang="ru-RU" sz="2300" kern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" indent="439738" algn="just">
              <a:spcBef>
                <a:spcPts val="0"/>
              </a:spcBef>
              <a:spcAft>
                <a:spcPts val="600"/>
              </a:spcAft>
            </a:pPr>
            <a:r>
              <a:rPr lang="ru-RU" sz="23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Третичная</a:t>
            </a:r>
            <a:r>
              <a:rPr lang="ru-RU" sz="2300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</a:t>
            </a:r>
            <a:r>
              <a:rPr lang="ru-RU" sz="2300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300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по оказанию помощи и реабилитации детей (и их семей), пострадавших от жестокого </a:t>
            </a:r>
            <a:r>
              <a:rPr lang="ru-RU" sz="2300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обращения, направлена </a:t>
            </a:r>
            <a:r>
              <a:rPr lang="ru-RU" sz="2300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оказание помощи и предупреждение повторения насилия в будущем.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1260648" y="-18256"/>
            <a:ext cx="11953328" cy="1143000"/>
          </a:xfrm>
        </p:spPr>
        <p:txBody>
          <a:bodyPr>
            <a:noAutofit/>
          </a:bodyPr>
          <a:lstStyle/>
          <a:p>
            <a:r>
              <a:rPr lang="ru-RU" alt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предупреждения жестокого обращения: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6813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106858" y="1413148"/>
            <a:ext cx="5329238" cy="52562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ь"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уход в религиозные секты;</a:t>
            </a:r>
          </a:p>
          <a:p>
            <a:pPr algn="just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ь"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объединения в неформальные группы с криминальной и фашисткой направленностью;</a:t>
            </a:r>
          </a:p>
          <a:p>
            <a:pPr algn="just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ь"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агрессивное, преступное поведение детей;</a:t>
            </a:r>
          </a:p>
          <a:p>
            <a:pPr algn="just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ь"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сбежавшие из дома дети умирают от голода и холода, становятся жертвами других детей, также сбежавших от домашнего насилия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жестокого обращения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 в семье</a:t>
            </a:r>
          </a:p>
        </p:txBody>
      </p:sp>
      <p:pic>
        <p:nvPicPr>
          <p:cNvPr id="24580" name="Picture 4" descr="1970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813" y="1196975"/>
            <a:ext cx="3109912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8225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779" y="1916832"/>
            <a:ext cx="1609725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34949" y="1124744"/>
            <a:ext cx="7345363" cy="551723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Конвенция ООН о правах ребенка 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Конституция РФ 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Гражданский кодекс РФ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Уголовный кодекс РФ 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Семейный кодекс РФ 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Закон РФ «Об образовании» 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Федеральный закон « Об 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 3" pitchFamily="18" charset="2"/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   основах системы профилактики безнадзорности и правонарушений несовершеннолетних».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-216024" y="44624"/>
            <a:ext cx="9612560" cy="18716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Защита прав и достоинств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ребенка в законодательных актах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017" y="4365104"/>
            <a:ext cx="16287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77072"/>
            <a:ext cx="1547242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528916"/>
            <a:ext cx="16478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3766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680" y="720080"/>
            <a:ext cx="8686800" cy="5949280"/>
          </a:xfrm>
        </p:spPr>
        <p:txBody>
          <a:bodyPr>
            <a:noAutofit/>
          </a:bodyPr>
          <a:lstStyle/>
          <a:p>
            <a:pPr marL="0" lvl="0" indent="354013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Авдеева Т.Г. Психологическая помощь детям – жертвам семейного насилия [Текст] / Авдеева Т.Г. // Семейная психология и семейная терапия. 2007, №1.– С.56-75.</a:t>
            </a:r>
          </a:p>
          <a:p>
            <a:pPr marL="0" lvl="0" indent="354013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Галаганов В.П. Организация работы органов социального обеспечения. [Текст] / В.П. Галаганов. – М.: Академия, 2007. – 176с. </a:t>
            </a:r>
          </a:p>
          <a:p>
            <a:pPr marL="0" lvl="0" indent="354013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Доронова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Т.Н.,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Жичкина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А.Е., Голубева Л.Г. Защита прав и достоинства маленького ребенка: координация усилий семьи и детского сада. [Текст] – М.: Просвещение, 2006. – 143с.</a:t>
            </a:r>
          </a:p>
          <a:p>
            <a:pPr marL="0" lvl="0" indent="354013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Зырина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А.И., Индейкина Т.Л. Предотвращение жестокого обращения с детьми в семье. – Пермь, 2009.</a:t>
            </a:r>
          </a:p>
          <a:p>
            <a:pPr marL="0" lvl="0" indent="354013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Лозовская Е.Г.,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Фалалеева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Ю.В. Теоретические основы организации работы с семьями, оказавшимися в социально опасном положении. [Текст]  – Волгоград, 2005. – 61 с. – С. 5-11.</a:t>
            </a:r>
          </a:p>
          <a:p>
            <a:pPr marL="0" lvl="0" indent="354013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Луковцева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З.В.,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Гаямова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С.Ю. Еще раз о влиянии жестокого обращения с ребенком в семье на формирование его личности. [Текст] – М.: Спутник+ , 2007.</a:t>
            </a:r>
          </a:p>
          <a:p>
            <a:pPr marL="0" lvl="0" indent="354013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Очирова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А.В. Проблема жестокого обращения с детьми в современной семье (Социологический анализ). [Текст]  – СПб., 2005. – 161с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3052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902296"/>
            <a:ext cx="8229600" cy="41910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br>
              <a:rPr lang="ru-RU" alt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</p:txBody>
      </p:sp>
    </p:spTree>
    <p:extLst>
      <p:ext uri="{BB962C8B-B14F-4D97-AF65-F5344CB8AC3E}">
        <p14:creationId xmlns="" xmlns:p14="http://schemas.microsoft.com/office/powerpoint/2010/main" val="205052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" y="53752"/>
            <a:ext cx="901134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«жестокое обращение с детьми»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23317"/>
            <a:ext cx="8640960" cy="4958011"/>
          </a:xfrm>
        </p:spPr>
        <p:txBody>
          <a:bodyPr>
            <a:normAutofit fontScale="92500"/>
          </a:bodyPr>
          <a:lstStyle/>
          <a:p>
            <a:pPr marL="0" indent="530225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любое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или бездействие по отношению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(т.е.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несовершеннолетнему  гражданину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рождения до 18 лет)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которого нарушается здоровье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социальное благополучие,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создаются условия, мешающие его оптимальному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физическому 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психическому развитию, ущемляются его права и свободы.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96886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67328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ru-RU" dirty="0" smtClean="0">
                <a:latin typeface="Georgia" pitchFamily="18" charset="0"/>
              </a:rPr>
              <a:t>внутренняя агрессивность – эмоциональное </a:t>
            </a:r>
            <a:r>
              <a:rPr lang="ru-RU" altLang="ru-RU" dirty="0">
                <a:latin typeface="Georgia" pitchFamily="18" charset="0"/>
              </a:rPr>
              <a:t>состояние, </a:t>
            </a:r>
            <a:r>
              <a:rPr lang="ru-RU" altLang="ru-RU" dirty="0" smtClean="0">
                <a:latin typeface="Georgia" pitchFamily="18" charset="0"/>
              </a:rPr>
              <a:t>возникающее </a:t>
            </a:r>
            <a:r>
              <a:rPr lang="ru-RU" altLang="ru-RU" dirty="0">
                <a:latin typeface="Georgia" pitchFamily="18" charset="0"/>
              </a:rPr>
              <a:t>как реакция на переживание непреодолимости каких-то барьеров или недоступность чего-то желанного.</a:t>
            </a:r>
            <a:r>
              <a:rPr lang="ru-RU" altLang="ru-RU" dirty="0"/>
              <a:t> </a:t>
            </a:r>
          </a:p>
          <a:p>
            <a:pPr algn="just"/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9168" y="44624"/>
            <a:ext cx="879532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причина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жестокого обращения с детьми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2460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жестокого обращения с детьми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856845" cy="5949280"/>
          </a:xfrm>
        </p:spPr>
        <p:txBody>
          <a:bodyPr>
            <a:noAutofit/>
          </a:bodyPr>
          <a:lstStyle/>
          <a:p>
            <a:pPr marL="0" indent="354013" algn="just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насилие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преднамеренное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нанесение ребенку физических повреждений или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чего у ребенка возникают нарушения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развития, либо наступает летальный исход.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4013" algn="just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насилие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психическое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воздействие на ребенка, враждебное или безразличное отношение,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которое вызывает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 нарушение самооценки, утрату веры в себя, затрудняет его развитие и социализацию».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4013" algn="just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Сексуальное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насилие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вовлечение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сексуальные действия с взрослыми с целью получения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выгоды.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4013" algn="just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Пренебрежение основными нуждами ребенка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–неисполнение родителями своих обязанностей по удовлетворению потребностей ребенка в развитии и заботе, пище и крове, медицинской помощи и безопасности, приводящее к ухудшению состояния здоровья ребенка, нарушению его развития или получению травмы. </a:t>
            </a:r>
          </a:p>
          <a:p>
            <a:pPr marL="0" indent="354013" algn="just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0379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72008"/>
            <a:ext cx="8964612" cy="764704"/>
          </a:xfrm>
        </p:spPr>
        <p:txBody>
          <a:bodyPr/>
          <a:lstStyle/>
          <a:p>
            <a:pPr eaLnBrk="1" hangingPunct="1"/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физического насилия</a:t>
            </a:r>
            <a:endParaRPr lang="ru-RU" alt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" y="1052736"/>
            <a:ext cx="8579296" cy="573325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Избиение, истязание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Сотрясение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Удары, пощечины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Прижигания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Удушение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Утопление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Дача алкоголя, наркотиков или ядовитых, одурманивающих препаратов, включая медикаменты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Заточение с лишением еды и питья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Лишение теплой одежды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нарушения режима с принуждением к исполнению приказов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Tx/>
              <a:buChar char="-"/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4" name="Picture 4" descr="i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6200">
            <a:off x="5750844" y="1371844"/>
            <a:ext cx="24114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1096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28265"/>
            <a:ext cx="8153400" cy="652463"/>
          </a:xfrm>
        </p:spPr>
        <p:txBody>
          <a:bodyPr>
            <a:normAutofit fontScale="90000"/>
          </a:bodyPr>
          <a:lstStyle/>
          <a:p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физического насилия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568952" cy="4525963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Раны и синяки (в разных частях тела, непонятного происхождения, имеют особую форму).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Ожоги (чаще расположены на стопах, кистях, груди, голове. Ожоги от горячих предметов и  сигарет.)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Укусы (отпечатки зубов по контуру зубной арки)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тряски ребенка (если сильно трясти за плечи ребенка взад и вперед, то может произойти кровоизлияние в мозг или ушиб мозга. Наблюдается кровоизлияние в глаза, тошнота, рвота, потеря сознания, синяки на плечах в форме отпечатков пальцев)</a:t>
            </a:r>
          </a:p>
        </p:txBody>
      </p:sp>
      <p:pic>
        <p:nvPicPr>
          <p:cNvPr id="40964" name="Picture 4" descr="imgFu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229200"/>
            <a:ext cx="2051050" cy="15382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2531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18864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Сексуальное насилие над детьми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79301"/>
            <a:ext cx="8229600" cy="4525963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ru-RU" altLang="ru-RU" sz="2800" dirty="0" smtClean="0">
                <a:latin typeface="Times New Roman" pitchFamily="18" charset="0"/>
                <a:cs typeface="Times New Roman" panose="02020603050405020304" pitchFamily="18" charset="0"/>
              </a:rPr>
              <a:t>Ласки, ощупывание, целование, прикосновение к интимным местам ребенка</a:t>
            </a:r>
          </a:p>
          <a:p>
            <a:pPr algn="just">
              <a:lnSpc>
                <a:spcPct val="90000"/>
              </a:lnSpc>
            </a:pPr>
            <a:r>
              <a:rPr lang="ru-RU" altLang="ru-RU" sz="2800" dirty="0" smtClean="0">
                <a:latin typeface="Times New Roman" pitchFamily="18" charset="0"/>
                <a:cs typeface="Times New Roman" panose="02020603050405020304" pitchFamily="18" charset="0"/>
              </a:rPr>
              <a:t>Рассматривание половых органов ребенка</a:t>
            </a:r>
          </a:p>
          <a:p>
            <a:pPr algn="just">
              <a:lnSpc>
                <a:spcPct val="90000"/>
              </a:lnSpc>
            </a:pPr>
            <a:r>
              <a:rPr lang="ru-RU" altLang="ru-RU" sz="2800" dirty="0" smtClean="0">
                <a:latin typeface="Times New Roman" pitchFamily="18" charset="0"/>
                <a:cs typeface="Times New Roman" panose="02020603050405020304" pitchFamily="18" charset="0"/>
              </a:rPr>
              <a:t>Принуждение прикасаться к чужим половым органам</a:t>
            </a:r>
          </a:p>
          <a:p>
            <a:pPr algn="just">
              <a:lnSpc>
                <a:spcPct val="90000"/>
              </a:lnSpc>
            </a:pPr>
            <a:r>
              <a:rPr lang="ru-RU" altLang="ru-RU" sz="2800" dirty="0" smtClean="0">
                <a:latin typeface="Times New Roman" pitchFamily="18" charset="0"/>
                <a:cs typeface="Times New Roman" panose="02020603050405020304" pitchFamily="18" charset="0"/>
              </a:rPr>
              <a:t>Порнография (принуждение к рассматриванию </a:t>
            </a:r>
            <a:r>
              <a:rPr lang="ru-RU" altLang="ru-RU" sz="2800" dirty="0" err="1" smtClean="0">
                <a:latin typeface="Times New Roman" pitchFamily="18" charset="0"/>
                <a:cs typeface="Times New Roman" panose="02020603050405020304" pitchFamily="18" charset="0"/>
              </a:rPr>
              <a:t>проноснимков</a:t>
            </a:r>
            <a:r>
              <a:rPr lang="ru-RU" altLang="ru-RU" sz="2800" dirty="0" smtClean="0">
                <a:latin typeface="Times New Roman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r>
              <a:rPr lang="ru-RU" altLang="ru-RU" sz="2800" dirty="0" smtClean="0">
                <a:latin typeface="Times New Roman" pitchFamily="18" charset="0"/>
                <a:cs typeface="Times New Roman" panose="02020603050405020304" pitchFamily="18" charset="0"/>
              </a:rPr>
              <a:t>Мастурбация в присутствии ребенка</a:t>
            </a:r>
          </a:p>
          <a:p>
            <a:pPr algn="just">
              <a:lnSpc>
                <a:spcPct val="90000"/>
              </a:lnSpc>
            </a:pPr>
            <a:r>
              <a:rPr lang="ru-RU" altLang="ru-RU" sz="2800" dirty="0" smtClean="0">
                <a:latin typeface="Times New Roman" pitchFamily="18" charset="0"/>
                <a:cs typeface="Times New Roman" panose="02020603050405020304" pitchFamily="18" charset="0"/>
              </a:rPr>
              <a:t>Инцест</a:t>
            </a:r>
          </a:p>
          <a:p>
            <a:pPr algn="just">
              <a:lnSpc>
                <a:spcPct val="90000"/>
              </a:lnSpc>
            </a:pPr>
            <a:r>
              <a:rPr lang="ru-RU" altLang="ru-RU" sz="2800" dirty="0" smtClean="0">
                <a:latin typeface="Times New Roman" pitchFamily="18" charset="0"/>
                <a:cs typeface="Times New Roman" panose="02020603050405020304" pitchFamily="18" charset="0"/>
              </a:rPr>
              <a:t>Изнасилование</a:t>
            </a:r>
          </a:p>
          <a:p>
            <a:pPr algn="just">
              <a:lnSpc>
                <a:spcPct val="90000"/>
              </a:lnSpc>
            </a:pPr>
            <a:r>
              <a:rPr lang="ru-RU" altLang="ru-RU" sz="2800" dirty="0" smtClean="0">
                <a:latin typeface="Times New Roman" pitchFamily="18" charset="0"/>
                <a:cs typeface="Times New Roman" panose="02020603050405020304" pitchFamily="18" charset="0"/>
              </a:rPr>
              <a:t>Принудительная проституция</a:t>
            </a:r>
          </a:p>
        </p:txBody>
      </p:sp>
      <p:pic>
        <p:nvPicPr>
          <p:cNvPr id="37892" name="Picture 4" descr="i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09120"/>
            <a:ext cx="1511300" cy="1206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898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-144016" y="44624"/>
            <a:ext cx="9468544" cy="868363"/>
          </a:xfrm>
        </p:spPr>
        <p:txBody>
          <a:bodyPr>
            <a:noAutofit/>
          </a:bodyPr>
          <a:lstStyle/>
          <a:p>
            <a:pPr algn="ctr"/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перенесенного сексуального насилия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435280" cy="5544616"/>
          </a:xfrm>
        </p:spPr>
        <p:txBody>
          <a:bodyPr/>
          <a:lstStyle/>
          <a:p>
            <a:pPr algn="just">
              <a:lnSpc>
                <a:spcPct val="80000"/>
              </a:lnSpc>
              <a:spcAft>
                <a:spcPts val="1200"/>
              </a:spcAft>
            </a:pPr>
            <a:r>
              <a:rPr lang="ru-RU" alt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обнаруживает странные, слишком сложные или необычайные сексуальные познания или действия.</a:t>
            </a:r>
          </a:p>
          <a:p>
            <a:pPr algn="just">
              <a:lnSpc>
                <a:spcPct val="80000"/>
              </a:lnSpc>
              <a:spcAft>
                <a:spcPts val="1200"/>
              </a:spcAft>
            </a:pPr>
            <a:r>
              <a:rPr lang="ru-RU" alt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сексуально приставать к детям и взрослым.</a:t>
            </a:r>
          </a:p>
          <a:p>
            <a:pPr algn="just">
              <a:lnSpc>
                <a:spcPct val="80000"/>
              </a:lnSpc>
              <a:spcAft>
                <a:spcPts val="1200"/>
              </a:spcAft>
            </a:pPr>
            <a:r>
              <a:rPr lang="ru-RU" alt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жаловаться на зуд, боль в области гениталий.</a:t>
            </a:r>
          </a:p>
          <a:p>
            <a:pPr algn="just">
              <a:lnSpc>
                <a:spcPct val="80000"/>
              </a:lnSpc>
              <a:spcAft>
                <a:spcPts val="1200"/>
              </a:spcAft>
            </a:pPr>
            <a:r>
              <a:rPr lang="ru-RU" alt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заболеть болезнями, передающимися половым путем.</a:t>
            </a:r>
          </a:p>
          <a:p>
            <a:pPr algn="just">
              <a:lnSpc>
                <a:spcPct val="80000"/>
              </a:lnSpc>
              <a:spcAft>
                <a:spcPts val="1200"/>
              </a:spcAft>
            </a:pPr>
            <a:r>
              <a:rPr lang="ru-RU" alt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Девочка может забеременеть.</a:t>
            </a:r>
          </a:p>
        </p:txBody>
      </p:sp>
    </p:spTree>
    <p:extLst>
      <p:ext uri="{BB962C8B-B14F-4D97-AF65-F5344CB8AC3E}">
        <p14:creationId xmlns="" xmlns:p14="http://schemas.microsoft.com/office/powerpoint/2010/main" val="457423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559" y="404664"/>
            <a:ext cx="9227961" cy="791493"/>
          </a:xfrm>
        </p:spPr>
        <p:txBody>
          <a:bodyPr>
            <a:noAutofit/>
          </a:bodyPr>
          <a:lstStyle/>
          <a:p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Пренебрежение </a:t>
            </a:r>
            <a:b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потребностями ребенка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7223"/>
            <a:ext cx="8153400" cy="540012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Полная заброшенность ребенка. 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правильного питания. </a:t>
            </a:r>
          </a:p>
          <a:p>
            <a:pPr>
              <a:spcAft>
                <a:spcPts val="1200"/>
              </a:spcAft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необходимой одежды. </a:t>
            </a:r>
          </a:p>
          <a:p>
            <a:pPr>
              <a:spcAft>
                <a:spcPts val="1200"/>
              </a:spcAft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защиты, обучения, медицинского обеспечения, ухода за ребенком </a:t>
            </a:r>
            <a:endParaRPr lang="en-US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Педикулез, дистрофия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Антисанитарное состояние жилья.</a:t>
            </a:r>
          </a:p>
        </p:txBody>
      </p:sp>
      <p:pic>
        <p:nvPicPr>
          <p:cNvPr id="38916" name="Picture 4" descr="i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6345">
            <a:off x="6602933" y="1384699"/>
            <a:ext cx="2054225" cy="14303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7" name="Picture 5" descr="Fome pelo mundo - fome na africa - africano faminto - 10-02-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9224">
            <a:off x="6213553" y="3996631"/>
            <a:ext cx="2555875" cy="20764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5518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916</Words>
  <Application>Microsoft Office PowerPoint</Application>
  <PresentationFormat>Экран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Жестокое обращение с детьми  и его последствия</vt:lpstr>
      <vt:lpstr>Определение «жестокое обращение с детьми» </vt:lpstr>
      <vt:lpstr>Основная причина  жестокого обращения с детьми</vt:lpstr>
      <vt:lpstr>Виды жестокого обращения с детьми</vt:lpstr>
      <vt:lpstr>Виды физического насилия</vt:lpstr>
      <vt:lpstr>Признаки физического насилия</vt:lpstr>
      <vt:lpstr>Сексуальное насилие над детьми</vt:lpstr>
      <vt:lpstr>Признаки перенесенного сексуального насилия</vt:lpstr>
      <vt:lpstr>Пренебрежение  основными потребностями ребенка </vt:lpstr>
      <vt:lpstr>Предупреждение жестокого обращения осуществляют:</vt:lpstr>
      <vt:lpstr>Способы предупреждения жестокого обращения:</vt:lpstr>
      <vt:lpstr>Последствия жестокого обращения  с детьми в семье</vt:lpstr>
      <vt:lpstr>Защита прав и достоинств  ребенка в законодательных актах   </vt:lpstr>
      <vt:lpstr>Список литературы</vt:lpstr>
      <vt:lpstr>Спасибо за внимание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Жестокое обращение с детьми  и его последствия</dc:title>
  <dc:creator>1</dc:creator>
  <cp:lastModifiedBy>пк</cp:lastModifiedBy>
  <cp:revision>9</cp:revision>
  <dcterms:created xsi:type="dcterms:W3CDTF">2014-11-23T20:11:15Z</dcterms:created>
  <dcterms:modified xsi:type="dcterms:W3CDTF">2014-12-14T06:39:08Z</dcterms:modified>
</cp:coreProperties>
</file>