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10" r:id="rId2"/>
  </p:sldMasterIdLst>
  <p:notesMasterIdLst>
    <p:notesMasterId r:id="rId21"/>
  </p:notesMasterIdLst>
  <p:sldIdLst>
    <p:sldId id="256" r:id="rId3"/>
    <p:sldId id="291" r:id="rId4"/>
    <p:sldId id="29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8" r:id="rId15"/>
    <p:sldId id="304" r:id="rId16"/>
    <p:sldId id="306" r:id="rId17"/>
    <p:sldId id="305" r:id="rId18"/>
    <p:sldId id="309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5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ru-RU" sz="3600" dirty="0"/>
              <a:t>Болезнь</a:t>
            </a:r>
            <a:r>
              <a:rPr lang="ru-RU" sz="3600" baseline="0" dirty="0"/>
              <a:t> детей в период адаптации</a:t>
            </a:r>
            <a:endParaRPr lang="ru-RU" sz="36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6559492563433"/>
          <c:y val="0.18332458442694663"/>
          <c:w val="0.68389720034995627"/>
          <c:h val="0.747415718868474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Лист1!$B$22:$B$28</c:f>
              <c:strCache>
                <c:ptCount val="7"/>
                <c:pt idx="0">
                  <c:v>на 3-й день</c:v>
                </c:pt>
                <c:pt idx="1">
                  <c:v>на 4-й день</c:v>
                </c:pt>
                <c:pt idx="2">
                  <c:v>на 5-й день</c:v>
                </c:pt>
                <c:pt idx="3">
                  <c:v>на 10-й день</c:v>
                </c:pt>
                <c:pt idx="4">
                  <c:v>на 11-й день</c:v>
                </c:pt>
                <c:pt idx="5">
                  <c:v>заболели дважды</c:v>
                </c:pt>
                <c:pt idx="6">
                  <c:v>не болели</c:v>
                </c:pt>
              </c:strCache>
            </c:strRef>
          </c:cat>
          <c:val>
            <c:numRef>
              <c:f>Лист1!$C$22:$C$28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Эмоциональное  состояние детей в период адаптации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0972334393219109E-2"/>
          <c:y val="0.20673218588306339"/>
          <c:w val="0.78554335730049507"/>
          <c:h val="0.74121208024067842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-3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Лист1!$C$15:$R$15</c:f>
              <c:numCache>
                <c:formatCode>General</c:formatCode>
                <c:ptCount val="1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Лист1!$B$16</c:f>
              <c:strCache>
                <c:ptCount val="1"/>
                <c:pt idx="0">
                  <c:v>-2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Лист1!$C$16:$R$16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Лист1!$B$17</c:f>
              <c:strCache>
                <c:ptCount val="1"/>
                <c:pt idx="0">
                  <c:v>-1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Лист1!$C$17:$R$17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Лист1!$B$18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Лист1!$C$18:$R$18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Лист1!$B$19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Лист1!$C$19:$R$19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Лист1!$B$20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Лист1!$C$20:$R$20</c:f>
              <c:numCache>
                <c:formatCode>General</c:formatCode>
                <c:ptCount val="16"/>
                <c:pt idx="0">
                  <c:v>8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21568"/>
        <c:axId val="97427456"/>
      </c:areaChart>
      <c:catAx>
        <c:axId val="97421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7427456"/>
        <c:crosses val="autoZero"/>
        <c:auto val="1"/>
        <c:lblAlgn val="ctr"/>
        <c:lblOffset val="100"/>
        <c:noMultiLvlLbl val="0"/>
      </c:catAx>
      <c:valAx>
        <c:axId val="9742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742156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40740740740741E-2"/>
          <c:y val="0.18640888638920136"/>
          <c:w val="0.84939924176144643"/>
          <c:h val="0.789781589801274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40740740740741E-2"/>
          <c:y val="0.18640888638920136"/>
          <c:w val="0.84939924176144643"/>
          <c:h val="0.789781589801274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6546997219406978E-2"/>
                  <c:y val="8.8021264291116147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6,25%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b="1" dirty="0"/>
                      <a:t>18,75%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776578051505938"/>
                  <c:y val="-0.28843009030650829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Тяжелая</c:v>
                </c:pt>
                <c:pt idx="1">
                  <c:v>Средняя</c:v>
                </c:pt>
                <c:pt idx="2">
                  <c:v>Легкая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6.25E-2</c:v>
                </c:pt>
                <c:pt idx="1">
                  <c:v>0.1875</c:v>
                </c:pt>
                <c:pt idx="2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9049B-D681-436F-8638-19AD299BF104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F589D-9B10-4804-8091-84B6BD669968}">
      <dgm:prSet custT="1"/>
      <dgm:spPr/>
      <dgm:t>
        <a:bodyPr/>
        <a:lstStyle/>
        <a:p>
          <a:pPr rtl="0"/>
          <a:r>
            <a:rPr lang="ru-RU" sz="3200" b="1" i="1" u="sng" dirty="0" smtClean="0"/>
            <a:t>Для этого нужны:</a:t>
          </a:r>
          <a:endParaRPr lang="ru-RU" sz="1100" b="1" u="sng" dirty="0" smtClean="0"/>
        </a:p>
        <a:p>
          <a:pPr rtl="0"/>
          <a:r>
            <a:rPr lang="ru-RU" sz="2000" b="1" dirty="0" smtClean="0">
              <a:solidFill>
                <a:srgbClr val="FF0000"/>
              </a:solidFill>
            </a:rPr>
            <a:t>знание возрастных и индивидуальных особенностей, возможностей детей;</a:t>
          </a:r>
          <a:endParaRPr lang="ru-RU" sz="2000" b="1" dirty="0">
            <a:solidFill>
              <a:srgbClr val="FF0000"/>
            </a:solidFill>
          </a:endParaRPr>
        </a:p>
      </dgm:t>
    </dgm:pt>
    <dgm:pt modelId="{EEBA36A0-C59C-4283-9C88-AFF0C2F3745B}" type="parTrans" cxnId="{44C0CC76-C219-4C1B-A78F-5B4A3828ACA7}">
      <dgm:prSet/>
      <dgm:spPr/>
      <dgm:t>
        <a:bodyPr/>
        <a:lstStyle/>
        <a:p>
          <a:endParaRPr lang="ru-RU"/>
        </a:p>
      </dgm:t>
    </dgm:pt>
    <dgm:pt modelId="{C8518EA6-17BD-46A6-8130-469872953AB1}" type="sibTrans" cxnId="{44C0CC76-C219-4C1B-A78F-5B4A3828ACA7}">
      <dgm:prSet/>
      <dgm:spPr/>
      <dgm:t>
        <a:bodyPr/>
        <a:lstStyle/>
        <a:p>
          <a:endParaRPr lang="ru-RU"/>
        </a:p>
      </dgm:t>
    </dgm:pt>
    <dgm:pt modelId="{55BD5F9D-8997-4809-9FBF-C5B12F2A6EE1}">
      <dgm:prSet custT="1"/>
      <dgm:spPr/>
      <dgm:t>
        <a:bodyPr/>
        <a:lstStyle/>
        <a:p>
          <a:pPr rtl="0"/>
          <a:r>
            <a:rPr lang="ru-RU" sz="1500" dirty="0" smtClean="0"/>
            <a:t> </a:t>
          </a:r>
          <a:r>
            <a:rPr lang="ru-RU" sz="2000" b="1" dirty="0" smtClean="0">
              <a:solidFill>
                <a:srgbClr val="FF0000"/>
              </a:solidFill>
            </a:rPr>
            <a:t>подготовительная работа в семье,</a:t>
          </a:r>
          <a:endParaRPr lang="ru-RU" sz="2000" b="1" dirty="0">
            <a:solidFill>
              <a:srgbClr val="FF0000"/>
            </a:solidFill>
          </a:endParaRPr>
        </a:p>
      </dgm:t>
    </dgm:pt>
    <dgm:pt modelId="{9BEF45E6-7ED8-4095-96E3-14FE250E0FD3}" type="parTrans" cxnId="{258501E0-5A94-453E-8223-E77AA01D5C40}">
      <dgm:prSet/>
      <dgm:spPr/>
      <dgm:t>
        <a:bodyPr/>
        <a:lstStyle/>
        <a:p>
          <a:endParaRPr lang="ru-RU"/>
        </a:p>
      </dgm:t>
    </dgm:pt>
    <dgm:pt modelId="{F6D4B369-C6A4-4891-9DB1-B4B94AAFBEB2}" type="sibTrans" cxnId="{258501E0-5A94-453E-8223-E77AA01D5C40}">
      <dgm:prSet/>
      <dgm:spPr/>
      <dgm:t>
        <a:bodyPr/>
        <a:lstStyle/>
        <a:p>
          <a:endParaRPr lang="ru-RU"/>
        </a:p>
      </dgm:t>
    </dgm:pt>
    <dgm:pt modelId="{A29C1874-0A37-4802-B4BA-DC950526D1A2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</a:rPr>
            <a:t>выработка единых требований к поведению ребенка, согласование воздействий на него дома и в детском саду</a:t>
          </a:r>
          <a:endParaRPr lang="ru-RU" sz="2000" b="1" dirty="0">
            <a:solidFill>
              <a:srgbClr val="FF0000"/>
            </a:solidFill>
          </a:endParaRPr>
        </a:p>
      </dgm:t>
    </dgm:pt>
    <dgm:pt modelId="{0330AFF9-029E-476F-BEF0-C1A0F14D9C69}" type="parTrans" cxnId="{49449BED-5171-45C3-B480-5795FF5753FA}">
      <dgm:prSet/>
      <dgm:spPr/>
      <dgm:t>
        <a:bodyPr/>
        <a:lstStyle/>
        <a:p>
          <a:endParaRPr lang="ru-RU"/>
        </a:p>
      </dgm:t>
    </dgm:pt>
    <dgm:pt modelId="{67E09923-535F-4536-8E82-50964C3381D9}" type="sibTrans" cxnId="{49449BED-5171-45C3-B480-5795FF5753FA}">
      <dgm:prSet/>
      <dgm:spPr/>
      <dgm:t>
        <a:bodyPr/>
        <a:lstStyle/>
        <a:p>
          <a:endParaRPr lang="ru-RU"/>
        </a:p>
      </dgm:t>
    </dgm:pt>
    <dgm:pt modelId="{7EDB9972-87C6-4356-BDE3-5D3B9C2611BD}" type="pres">
      <dgm:prSet presAssocID="{DB49049B-D681-436F-8638-19AD299BF10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EB8648F-2618-454B-A322-C4445869DC7F}" type="pres">
      <dgm:prSet presAssocID="{DB49049B-D681-436F-8638-19AD299BF104}" presName="pyramid" presStyleLbl="node1" presStyleIdx="0" presStyleCnt="1"/>
      <dgm:spPr/>
    </dgm:pt>
    <dgm:pt modelId="{FAA2C51A-5CB9-42F5-A5C0-254FD39F957D}" type="pres">
      <dgm:prSet presAssocID="{DB49049B-D681-436F-8638-19AD299BF104}" presName="theList" presStyleCnt="0"/>
      <dgm:spPr/>
    </dgm:pt>
    <dgm:pt modelId="{BFBB7F46-117F-4447-88B4-EDC66E42FF2F}" type="pres">
      <dgm:prSet presAssocID="{961F589D-9B10-4804-8091-84B6BD669968}" presName="aNode" presStyleLbl="fgAcc1" presStyleIdx="0" presStyleCnt="3" custScaleX="238462" custScaleY="351071" custLinFactY="-14212" custLinFactNeighborX="-192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14DEC-3DAC-4E03-96CD-B9F203CD49EC}" type="pres">
      <dgm:prSet presAssocID="{961F589D-9B10-4804-8091-84B6BD669968}" presName="aSpace" presStyleCnt="0"/>
      <dgm:spPr/>
    </dgm:pt>
    <dgm:pt modelId="{01CAB946-CC1D-4A5A-9542-BCBB1DBBC69F}" type="pres">
      <dgm:prSet presAssocID="{55BD5F9D-8997-4809-9FBF-C5B12F2A6EE1}" presName="aNode" presStyleLbl="fgAcc1" presStyleIdx="1" presStyleCnt="3" custScaleX="210359" custScaleY="334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CDC89-7EA5-43B6-9DA4-69575618A812}" type="pres">
      <dgm:prSet presAssocID="{55BD5F9D-8997-4809-9FBF-C5B12F2A6EE1}" presName="aSpace" presStyleCnt="0"/>
      <dgm:spPr/>
    </dgm:pt>
    <dgm:pt modelId="{2C86A0AF-F331-4C85-A6E4-9E99174711EF}" type="pres">
      <dgm:prSet presAssocID="{A29C1874-0A37-4802-B4BA-DC950526D1A2}" presName="aNode" presStyleLbl="fgAcc1" presStyleIdx="2" presStyleCnt="3" custScaleX="214359" custScaleY="376858" custLinFactNeighborX="49949" custLinFactNeighborY="-2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D3F29-E3FC-4D7E-B59D-B2C3C4E1184C}" type="pres">
      <dgm:prSet presAssocID="{A29C1874-0A37-4802-B4BA-DC950526D1A2}" presName="aSpace" presStyleCnt="0"/>
      <dgm:spPr/>
    </dgm:pt>
  </dgm:ptLst>
  <dgm:cxnLst>
    <dgm:cxn modelId="{49449BED-5171-45C3-B480-5795FF5753FA}" srcId="{DB49049B-D681-436F-8638-19AD299BF104}" destId="{A29C1874-0A37-4802-B4BA-DC950526D1A2}" srcOrd="2" destOrd="0" parTransId="{0330AFF9-029E-476F-BEF0-C1A0F14D9C69}" sibTransId="{67E09923-535F-4536-8E82-50964C3381D9}"/>
    <dgm:cxn modelId="{2C26F5E3-2049-4C80-A1D9-EAF9F78D7991}" type="presOf" srcId="{A29C1874-0A37-4802-B4BA-DC950526D1A2}" destId="{2C86A0AF-F331-4C85-A6E4-9E99174711EF}" srcOrd="0" destOrd="0" presId="urn:microsoft.com/office/officeart/2005/8/layout/pyramid2"/>
    <dgm:cxn modelId="{EB2BBF2E-2912-4A3D-A962-13D18A19BA2B}" type="presOf" srcId="{55BD5F9D-8997-4809-9FBF-C5B12F2A6EE1}" destId="{01CAB946-CC1D-4A5A-9542-BCBB1DBBC69F}" srcOrd="0" destOrd="0" presId="urn:microsoft.com/office/officeart/2005/8/layout/pyramid2"/>
    <dgm:cxn modelId="{44C0CC76-C219-4C1B-A78F-5B4A3828ACA7}" srcId="{DB49049B-D681-436F-8638-19AD299BF104}" destId="{961F589D-9B10-4804-8091-84B6BD669968}" srcOrd="0" destOrd="0" parTransId="{EEBA36A0-C59C-4283-9C88-AFF0C2F3745B}" sibTransId="{C8518EA6-17BD-46A6-8130-469872953AB1}"/>
    <dgm:cxn modelId="{1B69B813-0ECA-4371-862B-CD77557E8AC3}" type="presOf" srcId="{DB49049B-D681-436F-8638-19AD299BF104}" destId="{7EDB9972-87C6-4356-BDE3-5D3B9C2611BD}" srcOrd="0" destOrd="0" presId="urn:microsoft.com/office/officeart/2005/8/layout/pyramid2"/>
    <dgm:cxn modelId="{258501E0-5A94-453E-8223-E77AA01D5C40}" srcId="{DB49049B-D681-436F-8638-19AD299BF104}" destId="{55BD5F9D-8997-4809-9FBF-C5B12F2A6EE1}" srcOrd="1" destOrd="0" parTransId="{9BEF45E6-7ED8-4095-96E3-14FE250E0FD3}" sibTransId="{F6D4B369-C6A4-4891-9DB1-B4B94AAFBEB2}"/>
    <dgm:cxn modelId="{B9AC7B7D-AE81-44DB-9881-EAD0D2166F10}" type="presOf" srcId="{961F589D-9B10-4804-8091-84B6BD669968}" destId="{BFBB7F46-117F-4447-88B4-EDC66E42FF2F}" srcOrd="0" destOrd="0" presId="urn:microsoft.com/office/officeart/2005/8/layout/pyramid2"/>
    <dgm:cxn modelId="{8DE55E80-34E5-4594-92E2-166C49E9D9E7}" type="presParOf" srcId="{7EDB9972-87C6-4356-BDE3-5D3B9C2611BD}" destId="{AEB8648F-2618-454B-A322-C4445869DC7F}" srcOrd="0" destOrd="0" presId="urn:microsoft.com/office/officeart/2005/8/layout/pyramid2"/>
    <dgm:cxn modelId="{E526E977-F44D-432F-8D15-C7D977FDFAE4}" type="presParOf" srcId="{7EDB9972-87C6-4356-BDE3-5D3B9C2611BD}" destId="{FAA2C51A-5CB9-42F5-A5C0-254FD39F957D}" srcOrd="1" destOrd="0" presId="urn:microsoft.com/office/officeart/2005/8/layout/pyramid2"/>
    <dgm:cxn modelId="{F8C0936F-7A10-4BF1-8479-B5D457038C80}" type="presParOf" srcId="{FAA2C51A-5CB9-42F5-A5C0-254FD39F957D}" destId="{BFBB7F46-117F-4447-88B4-EDC66E42FF2F}" srcOrd="0" destOrd="0" presId="urn:microsoft.com/office/officeart/2005/8/layout/pyramid2"/>
    <dgm:cxn modelId="{8F644025-33AB-4B9F-AC0F-19EA4A73A284}" type="presParOf" srcId="{FAA2C51A-5CB9-42F5-A5C0-254FD39F957D}" destId="{D7914DEC-3DAC-4E03-96CD-B9F203CD49EC}" srcOrd="1" destOrd="0" presId="urn:microsoft.com/office/officeart/2005/8/layout/pyramid2"/>
    <dgm:cxn modelId="{90F0FF05-692C-49FF-A660-BD8EA60BCDC0}" type="presParOf" srcId="{FAA2C51A-5CB9-42F5-A5C0-254FD39F957D}" destId="{01CAB946-CC1D-4A5A-9542-BCBB1DBBC69F}" srcOrd="2" destOrd="0" presId="urn:microsoft.com/office/officeart/2005/8/layout/pyramid2"/>
    <dgm:cxn modelId="{10E394FB-E108-49DC-8760-6BACFE457E44}" type="presParOf" srcId="{FAA2C51A-5CB9-42F5-A5C0-254FD39F957D}" destId="{2C8CDC89-7EA5-43B6-9DA4-69575618A812}" srcOrd="3" destOrd="0" presId="urn:microsoft.com/office/officeart/2005/8/layout/pyramid2"/>
    <dgm:cxn modelId="{3CFC8A89-A588-46C3-9EB0-868284A70873}" type="presParOf" srcId="{FAA2C51A-5CB9-42F5-A5C0-254FD39F957D}" destId="{2C86A0AF-F331-4C85-A6E4-9E99174711EF}" srcOrd="4" destOrd="0" presId="urn:microsoft.com/office/officeart/2005/8/layout/pyramid2"/>
    <dgm:cxn modelId="{7F17F8BA-0FB9-45AC-B606-32B3E435B064}" type="presParOf" srcId="{FAA2C51A-5CB9-42F5-A5C0-254FD39F957D}" destId="{DC7D3F29-E3FC-4D7E-B59D-B2C3C4E1184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5710D-C7D7-4FAF-830A-A076C69D58B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18E83E-4656-4C5A-8E47-1C2E3360AF41}">
      <dgm:prSet custT="1"/>
      <dgm:spPr>
        <a:xfrm>
          <a:off x="0" y="0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 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A9638F95-AFE1-4FC2-9957-470A66145F5C}" type="parTrans" cxnId="{B3069C6A-6996-474A-8BFD-D68850D896D8}">
      <dgm:prSet/>
      <dgm:spPr/>
      <dgm:t>
        <a:bodyPr/>
        <a:lstStyle/>
        <a:p>
          <a:endParaRPr lang="ru-RU"/>
        </a:p>
      </dgm:t>
    </dgm:pt>
    <dgm:pt modelId="{6474AAE6-9888-43A2-B536-5FBABD33F7E0}" type="sibTrans" cxnId="{B3069C6A-6996-474A-8BFD-D68850D896D8}">
      <dgm:prSet/>
      <dgm:spPr>
        <a:xfrm>
          <a:off x="5982930" y="691400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gm:t>
    </dgm:pt>
    <dgm:pt modelId="{B7A2E4CB-7473-4CCD-9AE1-05081EB120B2}">
      <dgm:prSet custT="1"/>
      <dgm:spPr>
        <a:xfrm>
          <a:off x="1944229" y="3773018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Единство требований, приемов и методов воздействия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490DCF59-5B5E-4EF7-9836-136ECC73EFBB}" type="parTrans" cxnId="{C46F3613-827A-4DF2-B655-44AF6DC5F440}">
      <dgm:prSet/>
      <dgm:spPr/>
      <dgm:t>
        <a:bodyPr/>
        <a:lstStyle/>
        <a:p>
          <a:endParaRPr lang="ru-RU"/>
        </a:p>
      </dgm:t>
    </dgm:pt>
    <dgm:pt modelId="{E14B412B-A98F-4B0B-B0C0-528C80EFC680}" type="sibTrans" cxnId="{C46F3613-827A-4DF2-B655-44AF6DC5F440}">
      <dgm:prSet/>
      <dgm:spPr>
        <a:xfrm>
          <a:off x="6480720" y="1612776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3580161"/>
            <a:satOff val="16084"/>
            <a:lumOff val="1106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gm:t>
    </dgm:pt>
    <dgm:pt modelId="{3D6CAF13-BB19-4E9B-96D3-468EB26D3D43}">
      <dgm:prSet custT="1"/>
      <dgm:spPr>
        <a:xfrm>
          <a:off x="1440170" y="2836910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Пребывание детей на свежем воздухе в любое время года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39733642-0B9F-4E40-8A97-20BB4D0C17C4}" type="parTrans" cxnId="{4E58FD9B-AC25-49DE-9CD9-E59ED4F7EBE9}">
      <dgm:prSet/>
      <dgm:spPr/>
      <dgm:t>
        <a:bodyPr/>
        <a:lstStyle/>
        <a:p>
          <a:endParaRPr lang="ru-RU"/>
        </a:p>
      </dgm:t>
    </dgm:pt>
    <dgm:pt modelId="{1F704EBC-C3B7-44F7-B12A-6B99FE7A8DC3}" type="sibTrans" cxnId="{4E58FD9B-AC25-49DE-9CD9-E59ED4F7EBE9}">
      <dgm:prSet/>
      <dgm:spPr>
        <a:xfrm>
          <a:off x="6912767" y="2548879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7160321"/>
            <a:satOff val="32169"/>
            <a:lumOff val="2211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gm:t>
    </dgm:pt>
    <dgm:pt modelId="{B72DB96A-6947-4301-ACCC-E5F5B9A33782}">
      <dgm:prSet custT="1"/>
      <dgm:spPr>
        <a:xfrm>
          <a:off x="1080147" y="1900811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ECBBBB46-FA29-43C6-9206-7DAF0EE31E0A}" type="parTrans" cxnId="{ED8CBC0E-718C-4BFA-9623-96B8BE3A2A25}">
      <dgm:prSet/>
      <dgm:spPr/>
      <dgm:t>
        <a:bodyPr/>
        <a:lstStyle/>
        <a:p>
          <a:endParaRPr lang="ru-RU"/>
        </a:p>
      </dgm:t>
    </dgm:pt>
    <dgm:pt modelId="{2F30BCA5-4494-4624-A537-819CABB0F147}" type="sibTrans" cxnId="{ED8CBC0E-718C-4BFA-9623-96B8BE3A2A25}">
      <dgm:prSet/>
      <dgm:spPr>
        <a:xfrm>
          <a:off x="7272810" y="3484985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gm:t>
    </dgm:pt>
    <dgm:pt modelId="{02DBFF07-6219-4D0B-B742-ABF180EB4430}">
      <dgm:prSet custT="1"/>
      <dgm:spPr>
        <a:xfrm>
          <a:off x="576088" y="964703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Возможность родителей посетить детский сад вместе с ребенком, чтобы посмотреть в каких условиях он будет находиться, знакомство малыша с детьми, возможность познакомиться с помещениями группы, с игрушками, с местом для прогулок, занятий и т.д. 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06D20133-9146-4E4F-8F61-0ACFEA670E25}" type="parTrans" cxnId="{167830D8-C79F-4C21-9F66-D2D0DE4F86BF}">
      <dgm:prSet/>
      <dgm:spPr/>
      <dgm:t>
        <a:bodyPr/>
        <a:lstStyle/>
        <a:p>
          <a:endParaRPr lang="ru-RU"/>
        </a:p>
      </dgm:t>
    </dgm:pt>
    <dgm:pt modelId="{A5CA899B-0B2B-487B-AF22-D30E30AA279D}" type="sibTrans" cxnId="{167830D8-C79F-4C21-9F66-D2D0DE4F86BF}">
      <dgm:prSet/>
      <dgm:spPr/>
      <dgm:t>
        <a:bodyPr/>
        <a:lstStyle/>
        <a:p>
          <a:endParaRPr lang="ru-RU"/>
        </a:p>
      </dgm:t>
    </dgm:pt>
    <dgm:pt modelId="{D0987A8C-FE7B-4705-901F-D28A02FC9744}">
      <dgm:prSet/>
      <dgm:spPr/>
      <dgm:t>
        <a:bodyPr/>
        <a:lstStyle/>
        <a:p>
          <a:endParaRPr lang="ru-RU"/>
        </a:p>
      </dgm:t>
    </dgm:pt>
    <dgm:pt modelId="{F4FE7EC6-FFEF-40DF-AC8E-10A6AFDD1FBB}" type="parTrans" cxnId="{61A954B0-6A88-49BE-BC56-CA1FABFE517E}">
      <dgm:prSet/>
      <dgm:spPr/>
      <dgm:t>
        <a:bodyPr/>
        <a:lstStyle/>
        <a:p>
          <a:endParaRPr lang="ru-RU"/>
        </a:p>
      </dgm:t>
    </dgm:pt>
    <dgm:pt modelId="{F8484D96-8782-4935-AAEC-95A9C6036271}" type="sibTrans" cxnId="{61A954B0-6A88-49BE-BC56-CA1FABFE517E}">
      <dgm:prSet/>
      <dgm:spPr/>
      <dgm:t>
        <a:bodyPr/>
        <a:lstStyle/>
        <a:p>
          <a:endParaRPr lang="ru-RU"/>
        </a:p>
      </dgm:t>
    </dgm:pt>
    <dgm:pt modelId="{2B473456-9B4A-435C-9158-38ABB9304CCE}">
      <dgm:prSet/>
      <dgm:spPr/>
      <dgm:t>
        <a:bodyPr/>
        <a:lstStyle/>
        <a:p>
          <a:endParaRPr lang="ru-RU"/>
        </a:p>
      </dgm:t>
    </dgm:pt>
    <dgm:pt modelId="{C1E5A13D-40FF-4D9F-9D33-6D0DF11D0EBB}" type="parTrans" cxnId="{545F645D-A5FB-4F89-9A5A-D72A5E21C13D}">
      <dgm:prSet/>
      <dgm:spPr/>
      <dgm:t>
        <a:bodyPr/>
        <a:lstStyle/>
        <a:p>
          <a:endParaRPr lang="ru-RU"/>
        </a:p>
      </dgm:t>
    </dgm:pt>
    <dgm:pt modelId="{DA55BF7F-D0D4-49B7-9490-9B9F48A04058}" type="sibTrans" cxnId="{545F645D-A5FB-4F89-9A5A-D72A5E21C13D}">
      <dgm:prSet/>
      <dgm:spPr/>
      <dgm:t>
        <a:bodyPr/>
        <a:lstStyle/>
        <a:p>
          <a:endParaRPr lang="ru-RU"/>
        </a:p>
      </dgm:t>
    </dgm:pt>
    <dgm:pt modelId="{C69827D3-29B0-4752-A8C1-56D78351A300}">
      <dgm:prSet/>
      <dgm:spPr/>
      <dgm:t>
        <a:bodyPr/>
        <a:lstStyle/>
        <a:p>
          <a:endParaRPr lang="ru-RU"/>
        </a:p>
      </dgm:t>
    </dgm:pt>
    <dgm:pt modelId="{E5A42A4D-A03A-4C07-961F-860814E978F1}" type="parTrans" cxnId="{990DEBC1-C25B-4A2A-A3A3-5E946CC621AD}">
      <dgm:prSet/>
      <dgm:spPr/>
      <dgm:t>
        <a:bodyPr/>
        <a:lstStyle/>
        <a:p>
          <a:endParaRPr lang="ru-RU"/>
        </a:p>
      </dgm:t>
    </dgm:pt>
    <dgm:pt modelId="{990669ED-EF47-41A0-ACF3-56B0EB7D6225}" type="sibTrans" cxnId="{990DEBC1-C25B-4A2A-A3A3-5E946CC621AD}">
      <dgm:prSet/>
      <dgm:spPr/>
      <dgm:t>
        <a:bodyPr/>
        <a:lstStyle/>
        <a:p>
          <a:endParaRPr lang="ru-RU"/>
        </a:p>
      </dgm:t>
    </dgm:pt>
    <dgm:pt modelId="{9FDD17DA-8306-407A-AD3C-7BCB4D6BE989}" type="pres">
      <dgm:prSet presAssocID="{C7B5710D-C7D7-4FAF-830A-A076C69D58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A1DD3-EFB0-414F-8A6B-1EDF887977B2}" type="pres">
      <dgm:prSet presAssocID="{C7B5710D-C7D7-4FAF-830A-A076C69D58B9}" presName="dummyMaxCanvas" presStyleCnt="0">
        <dgm:presLayoutVars/>
      </dgm:prSet>
      <dgm:spPr/>
    </dgm:pt>
    <dgm:pt modelId="{7D591D5F-F896-44D3-B39D-DC5E77BFA944}" type="pres">
      <dgm:prSet presAssocID="{C7B5710D-C7D7-4FAF-830A-A076C69D58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7652D-732D-496E-A550-D24E96504C99}" type="pres">
      <dgm:prSet presAssocID="{C7B5710D-C7D7-4FAF-830A-A076C69D58B9}" presName="FiveNodes_2" presStyleLbl="node1" presStyleIdx="1" presStyleCnt="5" custLinFactY="100000" custLinFactNeighborX="21999" custLinFactNeighborY="18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5CB80-EA20-4200-90AA-D6CE90D24C48}" type="pres">
      <dgm:prSet presAssocID="{C7B5710D-C7D7-4FAF-830A-A076C69D58B9}" presName="FiveNodes_3" presStyleLbl="node1" presStyleIdx="2" presStyleCnt="5" custLinFactNeighborX="6892" custLinFactNeighborY="71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B1D1D-DC0D-45D0-8B04-9D50E483C9ED}" type="pres">
      <dgm:prSet presAssocID="{C7B5710D-C7D7-4FAF-830A-A076C69D58B9}" presName="FiveNodes_4" presStyleLbl="node1" presStyleIdx="3" presStyleCnt="5" custLinFactY="-40821" custLinFactNeighborX="-603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B1F37-6BEA-4341-BA1C-B3F7C749C5A3}" type="pres">
      <dgm:prSet presAssocID="{C7B5710D-C7D7-4FAF-830A-A076C69D58B9}" presName="FiveNodes_5" presStyleLbl="node1" presStyleIdx="4" presStyleCnt="5" custLinFactY="-153622" custLinFactNeighborX="-2113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F348F-9910-4A5D-9E83-E7A60D4E1618}" type="pres">
      <dgm:prSet presAssocID="{C7B5710D-C7D7-4FAF-830A-A076C69D58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95DC-16A6-4564-AC19-AC5462491D7B}" type="pres">
      <dgm:prSet presAssocID="{C7B5710D-C7D7-4FAF-830A-A076C69D58B9}" presName="FiveConn_2-3" presStyleLbl="fgAccFollowNode1" presStyleIdx="1" presStyleCnt="4" custLinFactNeighborX="825" custLinFactNeighborY="-25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9E6C0-F375-4F6C-B029-7DACA95798BC}" type="pres">
      <dgm:prSet presAssocID="{C7B5710D-C7D7-4FAF-830A-A076C69D58B9}" presName="FiveConn_3-4" presStyleLbl="fgAccFollowNode1" presStyleIdx="2" presStyleCnt="4" custLinFactNeighborX="-9037" custLinFactNeighborY="-4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FDCB9-ADE0-4A2F-910D-7A2BBF38C08E}" type="pres">
      <dgm:prSet presAssocID="{C7B5710D-C7D7-4FAF-830A-A076C69D58B9}" presName="FiveConn_4-5" presStyleLbl="fgAccFollowNode1" presStyleIdx="3" presStyleCnt="4" custLinFactNeighborX="-30604" custLinFactNeighborY="-70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272ED-F30B-4B1E-A538-638C937CA3B3}" type="pres">
      <dgm:prSet presAssocID="{C7B5710D-C7D7-4FAF-830A-A076C69D58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6A79F-0D68-42E2-B761-CA80B711906E}" type="pres">
      <dgm:prSet presAssocID="{C7B5710D-C7D7-4FAF-830A-A076C69D58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6394A-D839-42D7-A0D9-4370A8A07374}" type="pres">
      <dgm:prSet presAssocID="{C7B5710D-C7D7-4FAF-830A-A076C69D58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E1CCD-4D42-450E-927E-2355A7313954}" type="pres">
      <dgm:prSet presAssocID="{C7B5710D-C7D7-4FAF-830A-A076C69D58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5523F-82E0-46A2-8088-1D95770FB51D}" type="pres">
      <dgm:prSet presAssocID="{C7B5710D-C7D7-4FAF-830A-A076C69D58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B7B35-56FC-4979-B0C2-C905C1E464D1}" type="presOf" srcId="{3A18E83E-4656-4C5A-8E47-1C2E3360AF41}" destId="{7D591D5F-F896-44D3-B39D-DC5E77BFA944}" srcOrd="0" destOrd="0" presId="urn:microsoft.com/office/officeart/2005/8/layout/vProcess5"/>
    <dgm:cxn modelId="{A7F2B8E3-173E-44AB-8342-77B4F26EC427}" type="presOf" srcId="{1F704EBC-C3B7-44F7-B12A-6B99FE7A8DC3}" destId="{18E9E6C0-F375-4F6C-B029-7DACA95798BC}" srcOrd="0" destOrd="0" presId="urn:microsoft.com/office/officeart/2005/8/layout/vProcess5"/>
    <dgm:cxn modelId="{783F2815-166C-41C1-947C-3BE1A6CAE1DC}" type="presOf" srcId="{2F30BCA5-4494-4624-A537-819CABB0F147}" destId="{8C1FDCB9-ADE0-4A2F-910D-7A2BBF38C08E}" srcOrd="0" destOrd="0" presId="urn:microsoft.com/office/officeart/2005/8/layout/vProcess5"/>
    <dgm:cxn modelId="{19F6AC57-0E24-4143-8CBB-711B7880FF15}" type="presOf" srcId="{6474AAE6-9888-43A2-B536-5FBABD33F7E0}" destId="{ADDF348F-9910-4A5D-9E83-E7A60D4E1618}" srcOrd="0" destOrd="0" presId="urn:microsoft.com/office/officeart/2005/8/layout/vProcess5"/>
    <dgm:cxn modelId="{4992033C-7AEA-4660-9B18-24105EEB6376}" type="presOf" srcId="{B72DB96A-6947-4301-ACCC-E5F5B9A33782}" destId="{EE0B1D1D-DC0D-45D0-8B04-9D50E483C9ED}" srcOrd="0" destOrd="0" presId="urn:microsoft.com/office/officeart/2005/8/layout/vProcess5"/>
    <dgm:cxn modelId="{F408D82A-AB6E-498A-A7CE-8487156C84BF}" type="presOf" srcId="{3D6CAF13-BB19-4E9B-96D3-468EB26D3D43}" destId="{06A6394A-D839-42D7-A0D9-4370A8A07374}" srcOrd="1" destOrd="0" presId="urn:microsoft.com/office/officeart/2005/8/layout/vProcess5"/>
    <dgm:cxn modelId="{990DEBC1-C25B-4A2A-A3A3-5E946CC621AD}" srcId="{C7B5710D-C7D7-4FAF-830A-A076C69D58B9}" destId="{C69827D3-29B0-4752-A8C1-56D78351A300}" srcOrd="7" destOrd="0" parTransId="{E5A42A4D-A03A-4C07-961F-860814E978F1}" sibTransId="{990669ED-EF47-41A0-ACF3-56B0EB7D6225}"/>
    <dgm:cxn modelId="{6BA1A4AC-3178-4A84-9DB8-7AD59B07A0B5}" type="presOf" srcId="{C7B5710D-C7D7-4FAF-830A-A076C69D58B9}" destId="{9FDD17DA-8306-407A-AD3C-7BCB4D6BE989}" srcOrd="0" destOrd="0" presId="urn:microsoft.com/office/officeart/2005/8/layout/vProcess5"/>
    <dgm:cxn modelId="{B3069C6A-6996-474A-8BFD-D68850D896D8}" srcId="{C7B5710D-C7D7-4FAF-830A-A076C69D58B9}" destId="{3A18E83E-4656-4C5A-8E47-1C2E3360AF41}" srcOrd="0" destOrd="0" parTransId="{A9638F95-AFE1-4FC2-9957-470A66145F5C}" sibTransId="{6474AAE6-9888-43A2-B536-5FBABD33F7E0}"/>
    <dgm:cxn modelId="{AE963611-FAD0-4C8C-958E-CC5373E03473}" type="presOf" srcId="{B7A2E4CB-7473-4CCD-9AE1-05081EB120B2}" destId="{7A77652D-732D-496E-A550-D24E96504C99}" srcOrd="0" destOrd="0" presId="urn:microsoft.com/office/officeart/2005/8/layout/vProcess5"/>
    <dgm:cxn modelId="{ED8CBC0E-718C-4BFA-9623-96B8BE3A2A25}" srcId="{C7B5710D-C7D7-4FAF-830A-A076C69D58B9}" destId="{B72DB96A-6947-4301-ACCC-E5F5B9A33782}" srcOrd="3" destOrd="0" parTransId="{ECBBBB46-FA29-43C6-9206-7DAF0EE31E0A}" sibTransId="{2F30BCA5-4494-4624-A537-819CABB0F147}"/>
    <dgm:cxn modelId="{4E58FD9B-AC25-49DE-9CD9-E59ED4F7EBE9}" srcId="{C7B5710D-C7D7-4FAF-830A-A076C69D58B9}" destId="{3D6CAF13-BB19-4E9B-96D3-468EB26D3D43}" srcOrd="2" destOrd="0" parTransId="{39733642-0B9F-4E40-8A97-20BB4D0C17C4}" sibTransId="{1F704EBC-C3B7-44F7-B12A-6B99FE7A8DC3}"/>
    <dgm:cxn modelId="{348133F0-54C5-4849-828A-D53930170CEE}" type="presOf" srcId="{3D6CAF13-BB19-4E9B-96D3-468EB26D3D43}" destId="{6CD5CB80-EA20-4200-90AA-D6CE90D24C48}" srcOrd="0" destOrd="0" presId="urn:microsoft.com/office/officeart/2005/8/layout/vProcess5"/>
    <dgm:cxn modelId="{545F645D-A5FB-4F89-9A5A-D72A5E21C13D}" srcId="{C7B5710D-C7D7-4FAF-830A-A076C69D58B9}" destId="{2B473456-9B4A-435C-9158-38ABB9304CCE}" srcOrd="6" destOrd="0" parTransId="{C1E5A13D-40FF-4D9F-9D33-6D0DF11D0EBB}" sibTransId="{DA55BF7F-D0D4-49B7-9490-9B9F48A04058}"/>
    <dgm:cxn modelId="{01D338D4-1A6E-4D06-B99E-4E1AABDBC590}" type="presOf" srcId="{E14B412B-A98F-4B0B-B0C0-528C80EFC680}" destId="{881795DC-16A6-4564-AC19-AC5462491D7B}" srcOrd="0" destOrd="0" presId="urn:microsoft.com/office/officeart/2005/8/layout/vProcess5"/>
    <dgm:cxn modelId="{113D0C79-3BE5-4034-B393-427E03D4B4E8}" type="presOf" srcId="{02DBFF07-6219-4D0B-B742-ABF180EB4430}" destId="{0C85523F-82E0-46A2-8088-1D95770FB51D}" srcOrd="1" destOrd="0" presId="urn:microsoft.com/office/officeart/2005/8/layout/vProcess5"/>
    <dgm:cxn modelId="{C46F3613-827A-4DF2-B655-44AF6DC5F440}" srcId="{C7B5710D-C7D7-4FAF-830A-A076C69D58B9}" destId="{B7A2E4CB-7473-4CCD-9AE1-05081EB120B2}" srcOrd="1" destOrd="0" parTransId="{490DCF59-5B5E-4EF7-9836-136ECC73EFBB}" sibTransId="{E14B412B-A98F-4B0B-B0C0-528C80EFC680}"/>
    <dgm:cxn modelId="{58BF617F-A1C3-4BFD-8F76-0DBB073E5B72}" type="presOf" srcId="{B7A2E4CB-7473-4CCD-9AE1-05081EB120B2}" destId="{66E6A79F-0D68-42E2-B761-CA80B711906E}" srcOrd="1" destOrd="0" presId="urn:microsoft.com/office/officeart/2005/8/layout/vProcess5"/>
    <dgm:cxn modelId="{61A954B0-6A88-49BE-BC56-CA1FABFE517E}" srcId="{C7B5710D-C7D7-4FAF-830A-A076C69D58B9}" destId="{D0987A8C-FE7B-4705-901F-D28A02FC9744}" srcOrd="5" destOrd="0" parTransId="{F4FE7EC6-FFEF-40DF-AC8E-10A6AFDD1FBB}" sibTransId="{F8484D96-8782-4935-AAEC-95A9C6036271}"/>
    <dgm:cxn modelId="{167830D8-C79F-4C21-9F66-D2D0DE4F86BF}" srcId="{C7B5710D-C7D7-4FAF-830A-A076C69D58B9}" destId="{02DBFF07-6219-4D0B-B742-ABF180EB4430}" srcOrd="4" destOrd="0" parTransId="{06D20133-9146-4E4F-8F61-0ACFEA670E25}" sibTransId="{A5CA899B-0B2B-487B-AF22-D30E30AA279D}"/>
    <dgm:cxn modelId="{C9DE9039-2705-4052-A924-7B57B96AF62E}" type="presOf" srcId="{02DBFF07-6219-4D0B-B742-ABF180EB4430}" destId="{AEAB1F37-6BEA-4341-BA1C-B3F7C749C5A3}" srcOrd="0" destOrd="0" presId="urn:microsoft.com/office/officeart/2005/8/layout/vProcess5"/>
    <dgm:cxn modelId="{150F7BDE-0FFA-4387-BF2B-1110E7375EF9}" type="presOf" srcId="{B72DB96A-6947-4301-ACCC-E5F5B9A33782}" destId="{BC3E1CCD-4D42-450E-927E-2355A7313954}" srcOrd="1" destOrd="0" presId="urn:microsoft.com/office/officeart/2005/8/layout/vProcess5"/>
    <dgm:cxn modelId="{004911AB-CAFF-4C97-97F2-EE3B8ADBD455}" type="presOf" srcId="{3A18E83E-4656-4C5A-8E47-1C2E3360AF41}" destId="{253272ED-F30B-4B1E-A538-638C937CA3B3}" srcOrd="1" destOrd="0" presId="urn:microsoft.com/office/officeart/2005/8/layout/vProcess5"/>
    <dgm:cxn modelId="{F699C9AD-58DA-4A68-86AF-7438FD78170D}" type="presParOf" srcId="{9FDD17DA-8306-407A-AD3C-7BCB4D6BE989}" destId="{C46A1DD3-EFB0-414F-8A6B-1EDF887977B2}" srcOrd="0" destOrd="0" presId="urn:microsoft.com/office/officeart/2005/8/layout/vProcess5"/>
    <dgm:cxn modelId="{153FBA0D-9E3C-4768-ABC6-05466EBBABB7}" type="presParOf" srcId="{9FDD17DA-8306-407A-AD3C-7BCB4D6BE989}" destId="{7D591D5F-F896-44D3-B39D-DC5E77BFA944}" srcOrd="1" destOrd="0" presId="urn:microsoft.com/office/officeart/2005/8/layout/vProcess5"/>
    <dgm:cxn modelId="{7B01577B-6B06-4955-B130-AE4DB6140473}" type="presParOf" srcId="{9FDD17DA-8306-407A-AD3C-7BCB4D6BE989}" destId="{7A77652D-732D-496E-A550-D24E96504C99}" srcOrd="2" destOrd="0" presId="urn:microsoft.com/office/officeart/2005/8/layout/vProcess5"/>
    <dgm:cxn modelId="{0B58B8CE-2EF3-4EB2-B9EB-4CF6E4379F22}" type="presParOf" srcId="{9FDD17DA-8306-407A-AD3C-7BCB4D6BE989}" destId="{6CD5CB80-EA20-4200-90AA-D6CE90D24C48}" srcOrd="3" destOrd="0" presId="urn:microsoft.com/office/officeart/2005/8/layout/vProcess5"/>
    <dgm:cxn modelId="{468C020C-23F6-4445-862D-B4CC903BB0AE}" type="presParOf" srcId="{9FDD17DA-8306-407A-AD3C-7BCB4D6BE989}" destId="{EE0B1D1D-DC0D-45D0-8B04-9D50E483C9ED}" srcOrd="4" destOrd="0" presId="urn:microsoft.com/office/officeart/2005/8/layout/vProcess5"/>
    <dgm:cxn modelId="{468B5725-7704-49F0-A76D-90133E8AACEB}" type="presParOf" srcId="{9FDD17DA-8306-407A-AD3C-7BCB4D6BE989}" destId="{AEAB1F37-6BEA-4341-BA1C-B3F7C749C5A3}" srcOrd="5" destOrd="0" presId="urn:microsoft.com/office/officeart/2005/8/layout/vProcess5"/>
    <dgm:cxn modelId="{780D4A42-324B-42C7-8697-49C952B6E1AB}" type="presParOf" srcId="{9FDD17DA-8306-407A-AD3C-7BCB4D6BE989}" destId="{ADDF348F-9910-4A5D-9E83-E7A60D4E1618}" srcOrd="6" destOrd="0" presId="urn:microsoft.com/office/officeart/2005/8/layout/vProcess5"/>
    <dgm:cxn modelId="{BF4B941F-FF2C-4536-9D39-1B424F948E9F}" type="presParOf" srcId="{9FDD17DA-8306-407A-AD3C-7BCB4D6BE989}" destId="{881795DC-16A6-4564-AC19-AC5462491D7B}" srcOrd="7" destOrd="0" presId="urn:microsoft.com/office/officeart/2005/8/layout/vProcess5"/>
    <dgm:cxn modelId="{5425A370-E80C-45ED-8397-999EE897F30A}" type="presParOf" srcId="{9FDD17DA-8306-407A-AD3C-7BCB4D6BE989}" destId="{18E9E6C0-F375-4F6C-B029-7DACA95798BC}" srcOrd="8" destOrd="0" presId="urn:microsoft.com/office/officeart/2005/8/layout/vProcess5"/>
    <dgm:cxn modelId="{E3816808-2DD7-4233-B353-E3E8AB23DEE4}" type="presParOf" srcId="{9FDD17DA-8306-407A-AD3C-7BCB4D6BE989}" destId="{8C1FDCB9-ADE0-4A2F-910D-7A2BBF38C08E}" srcOrd="9" destOrd="0" presId="urn:microsoft.com/office/officeart/2005/8/layout/vProcess5"/>
    <dgm:cxn modelId="{45EE4FF2-CAA2-405E-AB98-4C02DDA60EF9}" type="presParOf" srcId="{9FDD17DA-8306-407A-AD3C-7BCB4D6BE989}" destId="{253272ED-F30B-4B1E-A538-638C937CA3B3}" srcOrd="10" destOrd="0" presId="urn:microsoft.com/office/officeart/2005/8/layout/vProcess5"/>
    <dgm:cxn modelId="{102DA95C-DBE5-4869-8454-13530615A185}" type="presParOf" srcId="{9FDD17DA-8306-407A-AD3C-7BCB4D6BE989}" destId="{66E6A79F-0D68-42E2-B761-CA80B711906E}" srcOrd="11" destOrd="0" presId="urn:microsoft.com/office/officeart/2005/8/layout/vProcess5"/>
    <dgm:cxn modelId="{E803324E-1992-41C3-AB8F-FFA17408F8E3}" type="presParOf" srcId="{9FDD17DA-8306-407A-AD3C-7BCB4D6BE989}" destId="{06A6394A-D839-42D7-A0D9-4370A8A07374}" srcOrd="12" destOrd="0" presId="urn:microsoft.com/office/officeart/2005/8/layout/vProcess5"/>
    <dgm:cxn modelId="{531D106B-1321-45E5-8D66-46B3BE1872FC}" type="presParOf" srcId="{9FDD17DA-8306-407A-AD3C-7BCB4D6BE989}" destId="{BC3E1CCD-4D42-450E-927E-2355A7313954}" srcOrd="13" destOrd="0" presId="urn:microsoft.com/office/officeart/2005/8/layout/vProcess5"/>
    <dgm:cxn modelId="{69A3A816-BB10-40E3-B7B1-4377CAC6A48C}" type="presParOf" srcId="{9FDD17DA-8306-407A-AD3C-7BCB4D6BE989}" destId="{0C85523F-82E0-46A2-8088-1D95770FB5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8648F-2618-454B-A322-C4445869DC7F}">
      <dsp:nvSpPr>
        <dsp:cNvPr id="0" name=""/>
        <dsp:cNvSpPr/>
      </dsp:nvSpPr>
      <dsp:spPr>
        <a:xfrm>
          <a:off x="573020" y="0"/>
          <a:ext cx="4572000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BB7F46-117F-4447-88B4-EDC66E42FF2F}">
      <dsp:nvSpPr>
        <dsp:cNvPr id="0" name=""/>
        <dsp:cNvSpPr/>
      </dsp:nvSpPr>
      <dsp:spPr>
        <a:xfrm>
          <a:off x="228591" y="368408"/>
          <a:ext cx="7086613" cy="11677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u="sng" kern="1200" dirty="0" smtClean="0"/>
            <a:t>Для этого нужны:</a:t>
          </a:r>
          <a:endParaRPr lang="ru-RU" sz="1100" b="1" u="sng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знание возрастных и индивидуальных особенностей, возможностей детей;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285597" y="425414"/>
        <a:ext cx="6972601" cy="1053758"/>
      </dsp:txXfrm>
    </dsp:sp>
    <dsp:sp modelId="{01CAB946-CC1D-4A5A-9542-BCBB1DBBC69F}">
      <dsp:nvSpPr>
        <dsp:cNvPr id="0" name=""/>
        <dsp:cNvSpPr/>
      </dsp:nvSpPr>
      <dsp:spPr>
        <a:xfrm>
          <a:off x="1219196" y="1666609"/>
          <a:ext cx="6251448" cy="1111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2000" b="1" kern="1200" dirty="0" smtClean="0">
              <a:solidFill>
                <a:srgbClr val="FF0000"/>
              </a:solidFill>
            </a:rPr>
            <a:t>подготовительная работа в семье,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273451" y="1720864"/>
        <a:ext cx="6142938" cy="1002916"/>
      </dsp:txXfrm>
    </dsp:sp>
    <dsp:sp modelId="{2C86A0AF-F331-4C85-A6E4-9E99174711EF}">
      <dsp:nvSpPr>
        <dsp:cNvPr id="0" name=""/>
        <dsp:cNvSpPr/>
      </dsp:nvSpPr>
      <dsp:spPr>
        <a:xfrm>
          <a:off x="2090927" y="2818445"/>
          <a:ext cx="6370320" cy="125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выработка единых требований к поведению ребенка, согласование воздействий на него дома и в детском саду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2152120" y="2879638"/>
        <a:ext cx="6247934" cy="1131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91D5F-F896-44D3-B39D-DC5E77BFA944}">
      <dsp:nvSpPr>
        <dsp:cNvPr id="0" name=""/>
        <dsp:cNvSpPr/>
      </dsp:nvSpPr>
      <dsp:spPr>
        <a:xfrm>
          <a:off x="0" y="0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 </a:t>
          </a:r>
          <a:endParaRPr lang="ru-RU" sz="1200" b="1" kern="1200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sp:txBody>
      <dsp:txXfrm>
        <a:off x="27719" y="27719"/>
        <a:ext cx="5466120" cy="890966"/>
      </dsp:txXfrm>
    </dsp:sp>
    <dsp:sp modelId="{7A77652D-732D-496E-A550-D24E96504C99}">
      <dsp:nvSpPr>
        <dsp:cNvPr id="0" name=""/>
        <dsp:cNvSpPr/>
      </dsp:nvSpPr>
      <dsp:spPr>
        <a:xfrm>
          <a:off x="1944229" y="3773018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Единство требований, приемов и методов воздействия</a:t>
          </a:r>
          <a:endParaRPr lang="ru-RU" sz="1200" b="1" kern="1200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sp:txBody>
      <dsp:txXfrm>
        <a:off x="1971948" y="3800737"/>
        <a:ext cx="5434777" cy="890966"/>
      </dsp:txXfrm>
    </dsp:sp>
    <dsp:sp modelId="{6CD5CB80-EA20-4200-90AA-D6CE90D24C48}">
      <dsp:nvSpPr>
        <dsp:cNvPr id="0" name=""/>
        <dsp:cNvSpPr/>
      </dsp:nvSpPr>
      <dsp:spPr>
        <a:xfrm>
          <a:off x="1440170" y="2836910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Пребывание детей на свежем воздухе в любое время года</a:t>
          </a:r>
          <a:endParaRPr lang="ru-RU" sz="1200" b="1" kern="1200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sp:txBody>
      <dsp:txXfrm>
        <a:off x="1467889" y="2864629"/>
        <a:ext cx="5434777" cy="890966"/>
      </dsp:txXfrm>
    </dsp:sp>
    <dsp:sp modelId="{EE0B1D1D-DC0D-45D0-8B04-9D50E483C9ED}">
      <dsp:nvSpPr>
        <dsp:cNvPr id="0" name=""/>
        <dsp:cNvSpPr/>
      </dsp:nvSpPr>
      <dsp:spPr>
        <a:xfrm>
          <a:off x="1080147" y="1900811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</a:t>
          </a:r>
          <a:endParaRPr lang="ru-RU" sz="1200" b="1" kern="1200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sp:txBody>
      <dsp:txXfrm>
        <a:off x="1107866" y="1928530"/>
        <a:ext cx="5434777" cy="890966"/>
      </dsp:txXfrm>
    </dsp:sp>
    <dsp:sp modelId="{AEAB1F37-6BEA-4341-BA1C-B3F7C749C5A3}">
      <dsp:nvSpPr>
        <dsp:cNvPr id="0" name=""/>
        <dsp:cNvSpPr/>
      </dsp:nvSpPr>
      <dsp:spPr>
        <a:xfrm>
          <a:off x="576088" y="964703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Возможность родителей посетить детский сад вместе с ребенком, чтобы посмотреть в каких условиях он будет находиться, знакомство малыша с детьми, возможность познакомиться с помещениями группы, с игрушками, с местом для прогулок, занятий и т.д. </a:t>
          </a:r>
          <a:endParaRPr lang="ru-RU" sz="1200" b="1" kern="1200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sp:txBody>
      <dsp:txXfrm>
        <a:off x="603807" y="992422"/>
        <a:ext cx="5434777" cy="890966"/>
      </dsp:txXfrm>
    </dsp:sp>
    <dsp:sp modelId="{ADDF348F-9910-4A5D-9E83-E7A60D4E1618}">
      <dsp:nvSpPr>
        <dsp:cNvPr id="0" name=""/>
        <dsp:cNvSpPr/>
      </dsp:nvSpPr>
      <dsp:spPr>
        <a:xfrm>
          <a:off x="5982930" y="691400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sp:txBody>
      <dsp:txXfrm>
        <a:off x="6121341" y="691400"/>
        <a:ext cx="338340" cy="462909"/>
      </dsp:txXfrm>
    </dsp:sp>
    <dsp:sp modelId="{881795DC-16A6-4564-AC19-AC5462491D7B}">
      <dsp:nvSpPr>
        <dsp:cNvPr id="0" name=""/>
        <dsp:cNvSpPr/>
      </dsp:nvSpPr>
      <dsp:spPr>
        <a:xfrm>
          <a:off x="6480720" y="1612776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3580161"/>
            <a:satOff val="16084"/>
            <a:lumOff val="1106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sp:txBody>
      <dsp:txXfrm>
        <a:off x="6619131" y="1612776"/>
        <a:ext cx="338340" cy="462909"/>
      </dsp:txXfrm>
    </dsp:sp>
    <dsp:sp modelId="{18E9E6C0-F375-4F6C-B029-7DACA95798BC}">
      <dsp:nvSpPr>
        <dsp:cNvPr id="0" name=""/>
        <dsp:cNvSpPr/>
      </dsp:nvSpPr>
      <dsp:spPr>
        <a:xfrm>
          <a:off x="6912767" y="2548879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7160321"/>
            <a:satOff val="32169"/>
            <a:lumOff val="2211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sp:txBody>
      <dsp:txXfrm>
        <a:off x="7051178" y="2548879"/>
        <a:ext cx="338340" cy="462909"/>
      </dsp:txXfrm>
    </dsp:sp>
    <dsp:sp modelId="{8C1FDCB9-ADE0-4A2F-910D-7A2BBF38C08E}">
      <dsp:nvSpPr>
        <dsp:cNvPr id="0" name=""/>
        <dsp:cNvSpPr/>
      </dsp:nvSpPr>
      <dsp:spPr>
        <a:xfrm>
          <a:off x="7272810" y="3484985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sp:txBody>
      <dsp:txXfrm>
        <a:off x="7411221" y="3484985"/>
        <a:ext cx="338340" cy="462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58B15E-6DEB-4DD3-BA1F-F4467FA19BC2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E6758-34C3-411A-8C2A-4E2C3A69C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3F22-32A9-46E3-998E-D437C23D278D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CB68-A428-456A-95C1-6E94532D1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BA7-931D-488B-BB73-8C509F3ADFBF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473C-D177-43DA-97F2-6BFEAC65D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C0C9-2268-4CED-8C65-AF821AB7106E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C50-A396-48D1-B24B-AE8383E12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3F22-32A9-46E3-998E-D437C23D278D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CB68-A428-456A-95C1-6E94532D1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8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ECBCF9-7D7F-45A2-BD19-73FEBD42211C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2AD954-8BD9-471E-94AB-FEAC65024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8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07B6-1D69-442B-A1E9-56F88BA98D8F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A03B-28E0-4744-8BF0-D619B58D5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9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D690-88F6-492C-853A-C3B31B51D6A1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7DE1-B7F3-493C-8A65-829AE98C4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7F53-FB4A-4975-ACA1-64E67B6C7235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0360-7761-467B-9414-EBF707F46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6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D49133-5299-471C-803B-F30CA10A6048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10BAE4-8350-4564-B6F8-90BB4D7FC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72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A0A2-7F5D-4F26-95C8-FD9594A01962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351-29F3-4077-A33F-148DF9A07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47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543661-27DF-4652-9E7D-4F42A75943AB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4B592F-A1EE-476E-8EE7-13A2CD7FE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ECBCF9-7D7F-45A2-BD19-73FEBD42211C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2AD954-8BD9-471E-94AB-FEAC65024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6988A0-DF7E-41B3-813C-17E0B84D65A4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49B97E-ACCA-4861-B857-5D697F841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57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BA7-931D-488B-BB73-8C509F3ADFBF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473C-D177-43DA-97F2-6BFEAC65D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82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C0C9-2268-4CED-8C65-AF821AB7106E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C50-A396-48D1-B24B-AE8383E12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0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07B6-1D69-442B-A1E9-56F88BA98D8F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A03B-28E0-4744-8BF0-D619B58D5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D690-88F6-492C-853A-C3B31B51D6A1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7DE1-B7F3-493C-8A65-829AE98C4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7F53-FB4A-4975-ACA1-64E67B6C7235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0360-7761-467B-9414-EBF707F46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D49133-5299-471C-803B-F30CA10A6048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10BAE4-8350-4564-B6F8-90BB4D7FC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A0A2-7F5D-4F26-95C8-FD9594A01962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351-29F3-4077-A33F-148DF9A07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543661-27DF-4652-9E7D-4F42A75943AB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4B592F-A1EE-476E-8EE7-13A2CD7FE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6988A0-DF7E-41B3-813C-17E0B84D65A4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49B97E-ACCA-4861-B857-5D697F841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8360E-2503-4047-AF68-38C8C459ACCF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EE248-06F2-4C79-ADE7-211A62FC5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799" r:id="rId4"/>
    <p:sldLayoutId id="2147483800" r:id="rId5"/>
    <p:sldLayoutId id="2147483807" r:id="rId6"/>
    <p:sldLayoutId id="2147483801" r:id="rId7"/>
    <p:sldLayoutId id="2147483808" r:id="rId8"/>
    <p:sldLayoutId id="2147483809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B15E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7ABF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ADCD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8360E-2503-4047-AF68-38C8C459ACCF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1/27/2015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EE248-06F2-4C79-ADE7-211A62FC5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5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B15E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7ABF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ADCD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6172200" cy="2884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Презентация на тему: </a:t>
            </a:r>
            <a:r>
              <a:rPr lang="ru-RU" sz="2800" i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800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«Анализ Адаптации детей раннего возраста к условиям детского сада»</a:t>
            </a:r>
            <a:endParaRPr lang="ru-RU" sz="3200" i="1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5105400"/>
            <a:ext cx="7010400" cy="1371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Автор:</a:t>
            </a:r>
            <a:endParaRPr lang="ru-RU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 eaLnBrk="1" hangingPunct="1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Никитина Ирина Сергеевна, воспитатель </a:t>
            </a:r>
          </a:p>
        </p:txBody>
      </p:sp>
      <p:pic>
        <p:nvPicPr>
          <p:cNvPr id="9220" name="Рисунок 4" descr="97b6cb83959d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88361">
            <a:off x="6716789" y="1074234"/>
            <a:ext cx="21923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Муниципальное дошкольное образовательное учреждение  детский сад №5 «Сказка» г. Ртищево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705600" cy="1295400"/>
          </a:xfrm>
        </p:spPr>
        <p:txBody>
          <a:bodyPr>
            <a:normAutofit fontScale="90000"/>
          </a:bodyPr>
          <a:lstStyle/>
          <a:p>
            <a:r>
              <a:rPr lang="ru-RU" sz="4000" cap="none" dirty="0">
                <a:solidFill>
                  <a:prstClr val="black"/>
                </a:solidFill>
                <a:latin typeface="Comic Sans MS"/>
              </a:rPr>
              <a:t>Гендерный состав группы раннего возраста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90600" y="2133600"/>
            <a:ext cx="7467600" cy="29718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Девочки</a:t>
            </a:r>
            <a:r>
              <a:rPr lang="ru-RU" sz="3600" dirty="0" smtClean="0"/>
              <a:t>:62,5%</a:t>
            </a: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rgbClr val="0070C0"/>
                </a:solidFill>
              </a:rPr>
              <a:t>Мальчики</a:t>
            </a:r>
            <a:r>
              <a:rPr lang="ru-RU" sz="3600" dirty="0" smtClean="0"/>
              <a:t>: 37,5%</a:t>
            </a:r>
            <a:endParaRPr lang="ru-RU" sz="3600" dirty="0"/>
          </a:p>
        </p:txBody>
      </p:sp>
      <p:pic>
        <p:nvPicPr>
          <p:cNvPr id="4" name="Picture 7" descr="002321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8129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1133268"/>
              </p:ext>
            </p:extLst>
          </p:nvPr>
        </p:nvGraphicFramePr>
        <p:xfrm>
          <a:off x="533400" y="381000"/>
          <a:ext cx="7620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Эмоциональное состояние детей в период адаптации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6" descr="002325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1320297" cy="181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08660"/>
              </p:ext>
            </p:extLst>
          </p:nvPr>
        </p:nvGraphicFramePr>
        <p:xfrm>
          <a:off x="179512" y="58887"/>
          <a:ext cx="8964488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5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Степень адаптации детей </a:t>
            </a:r>
            <a:endParaRPr lang="ru-RU" sz="40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9994103"/>
              </p:ext>
            </p:extLst>
          </p:nvPr>
        </p:nvGraphicFramePr>
        <p:xfrm>
          <a:off x="609600" y="15240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48125038"/>
              </p:ext>
            </p:extLst>
          </p:nvPr>
        </p:nvGraphicFramePr>
        <p:xfrm>
          <a:off x="609600" y="1676400"/>
          <a:ext cx="7696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9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rmAutofit fontScale="90000"/>
          </a:bodyPr>
          <a:lstStyle/>
          <a:p>
            <a:pPr lvl="0"/>
            <a:r>
              <a:rPr lang="ru-RU" sz="1200" b="1" dirty="0">
                <a:solidFill>
                  <a:schemeClr val="tx1"/>
                </a:solidFill>
              </a:rPr>
              <a:t/>
            </a:r>
            <a:br>
              <a:rPr lang="ru-RU" sz="1200" b="1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3" y="4012626"/>
            <a:ext cx="152413" cy="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 rot="10800000" flipV="1">
            <a:off x="645091" y="381001"/>
            <a:ext cx="8229600" cy="108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Оптимизация процесса адаптации 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891292"/>
              </p:ext>
            </p:extLst>
          </p:nvPr>
        </p:nvGraphicFramePr>
        <p:xfrm>
          <a:off x="179512" y="1600200"/>
          <a:ext cx="856895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72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Graphic spid="6" grpId="0">
        <p:bldAsOne/>
      </p:bldGraphic>
      <p:bldGraphic spid="6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Фрагменты из жизни  группы «</a:t>
            </a:r>
            <a:r>
              <a:rPr lang="ru-RU" sz="3200" dirty="0" err="1" smtClean="0">
                <a:solidFill>
                  <a:schemeClr val="tx1"/>
                </a:solidFill>
                <a:latin typeface="Comic Sans MS" pitchFamily="66" charset="0"/>
              </a:rPr>
              <a:t>Смешарики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»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атто\Desktop\Новая папка\DSCN00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2505"/>
            <a:ext cx="3782483" cy="2836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тто\Desktop\Новая папка\DSCN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497929"/>
            <a:ext cx="3352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тто\Desktop\Новая папка\DSCN0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1421729"/>
            <a:ext cx="3454400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тто\Desktop\Новая папка\DSCN0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387515"/>
            <a:ext cx="3556000" cy="2381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тто\Desktop\Новая папка\DSCN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53" y="40386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тто\Desktop\Новая папка\DSCN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428999" cy="2869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тто\Desktop\Новая папка\DSCN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2" y="2057400"/>
            <a:ext cx="2362200" cy="299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тто\Desktop\DSCN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69" y="3602204"/>
            <a:ext cx="4068678" cy="3051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тто\Desktop\DSCN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733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тто\Desktop\DSCN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" y="100765"/>
            <a:ext cx="4063999" cy="304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тто\Desktop\DSCN0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2204"/>
            <a:ext cx="4119478" cy="3089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6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0091_98ed6d72_L[1]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886200"/>
            <a:ext cx="5400675" cy="3492652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23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1" y="457200"/>
            <a:ext cx="2438400" cy="30956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Овал 6"/>
          <p:cNvSpPr/>
          <p:nvPr/>
        </p:nvSpPr>
        <p:spPr>
          <a:xfrm>
            <a:off x="7315200" y="4800600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924800" y="3810000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7772400" y="2667000"/>
            <a:ext cx="304800" cy="3048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8229600" y="2057400"/>
            <a:ext cx="304800" cy="3048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391400" y="3429000"/>
            <a:ext cx="609600" cy="6096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153400" y="1295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02379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2064190" cy="26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002321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8638"/>
            <a:ext cx="21447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0400" y="762000"/>
            <a:ext cx="52578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cs typeface="+mn-cs"/>
              </a:rPr>
              <a:t>Адаптация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(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позднелат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adaptatio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 — прилаживание, приспособление, от лат.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adapto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 — приспособляю),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cs typeface="+mn-cs"/>
              </a:rPr>
              <a:t>процесс приспособления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 строения и функций организмов (особей, популяций, видов) и их органов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cs typeface="+mn-cs"/>
              </a:rPr>
              <a:t>к условиям среды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34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none" dirty="0">
                <a:solidFill>
                  <a:prstClr val="black"/>
                </a:solidFill>
                <a:latin typeface="Comic Sans MS"/>
              </a:rPr>
              <a:t>Существует </a:t>
            </a:r>
            <a:r>
              <a:rPr lang="ru-RU" sz="4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3 стиля</a:t>
            </a:r>
            <a:r>
              <a:rPr lang="ru-RU" sz="3200" cap="none" dirty="0">
                <a:solidFill>
                  <a:prstClr val="black"/>
                </a:solidFill>
                <a:latin typeface="Comic Sans MS"/>
              </a:rPr>
              <a:t>,</a:t>
            </a:r>
            <a:br>
              <a:rPr lang="ru-RU" sz="3200" cap="none" dirty="0">
                <a:solidFill>
                  <a:prstClr val="black"/>
                </a:solidFill>
                <a:latin typeface="Comic Sans MS"/>
              </a:rPr>
            </a:br>
            <a:r>
              <a:rPr lang="ru-RU" sz="3200" cap="none" dirty="0">
                <a:solidFill>
                  <a:prstClr val="black"/>
                </a:solidFill>
                <a:latin typeface="Comic Sans MS"/>
              </a:rPr>
              <a:t>с помощью которых человек может адаптироваться к среде: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</a:rPr>
              <a:t>творческий стиль</a:t>
            </a:r>
            <a:endParaRPr lang="ru-RU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Comic Sans MS"/>
              </a:rPr>
              <a:t>когда человек старается активно изменять условия среды, приспосабливая ее к себе, и таким образом приспосабливается сам;</a:t>
            </a:r>
            <a:endParaRPr lang="ru-RU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</a:rPr>
              <a:t>конформный стиль</a:t>
            </a:r>
            <a:endParaRPr lang="ru-RU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Comic Sans MS"/>
              </a:rPr>
              <a:t>когда человек просто привыкает, пассивно принимая все требования и обстоятельства среды;</a:t>
            </a:r>
            <a:endParaRPr lang="ru-RU" b="1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</a:rPr>
              <a:t>избегающий стиль</a:t>
            </a:r>
            <a:endParaRPr lang="ru-RU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Comic Sans MS"/>
              </a:rPr>
              <a:t>когда человек пытается игнорировать требования среды, не хочет или не может приспосабливаться к ним.</a:t>
            </a:r>
            <a:endParaRPr lang="ru-RU" b="1" dirty="0">
              <a:latin typeface="Arial"/>
            </a:endParaRPr>
          </a:p>
          <a:p>
            <a:endParaRPr lang="ru-RU" dirty="0"/>
          </a:p>
        </p:txBody>
      </p:sp>
      <p:pic>
        <p:nvPicPr>
          <p:cNvPr id="4" name="Picture 24" descr="002328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73239"/>
            <a:ext cx="14128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002321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43726"/>
            <a:ext cx="125815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002320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73" y="5410200"/>
            <a:ext cx="1133891" cy="1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9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600" b="1" u="sng" dirty="0">
                <a:solidFill>
                  <a:prstClr val="black"/>
                </a:solidFill>
                <a:latin typeface="Comic Sans MS"/>
              </a:rPr>
              <a:t>Наиболее оптимальным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Comic Sans MS"/>
              </a:rPr>
              <a:t>является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творческий стиль</a:t>
            </a:r>
            <a:r>
              <a:rPr lang="ru-RU" sz="4000" dirty="0">
                <a:solidFill>
                  <a:prstClr val="black"/>
                </a:solidFill>
                <a:latin typeface="Comic Sans MS"/>
              </a:rPr>
              <a:t>, </a:t>
            </a:r>
            <a:r>
              <a:rPr lang="ru-RU" sz="3600" b="1" u="sng" dirty="0">
                <a:solidFill>
                  <a:prstClr val="black"/>
                </a:solidFill>
                <a:latin typeface="Comic Sans MS"/>
              </a:rPr>
              <a:t>наименее оптимальным </a:t>
            </a:r>
            <a:r>
              <a:rPr lang="ru-RU" sz="3600" dirty="0">
                <a:solidFill>
                  <a:prstClr val="black"/>
                </a:solidFill>
                <a:latin typeface="Comic Sans MS"/>
              </a:rPr>
              <a:t>– 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избегающий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pPr algn="ctr"/>
            <a:endParaRPr lang="ru-RU" dirty="0"/>
          </a:p>
        </p:txBody>
      </p:sp>
      <p:pic>
        <p:nvPicPr>
          <p:cNvPr id="4" name="Picture 4" descr="002320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32084"/>
            <a:ext cx="186531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cap="none" dirty="0">
                <a:solidFill>
                  <a:prstClr val="black"/>
                </a:solidFill>
                <a:latin typeface="Comic Sans MS"/>
              </a:rPr>
              <a:t>С поступлением ребенка в дошкольное учреждение в его жизни происходит</a:t>
            </a:r>
            <a:r>
              <a:rPr lang="ru-RU" sz="2800" cap="none" dirty="0">
                <a:solidFill>
                  <a:prstClr val="black"/>
                </a:solidFill>
                <a:latin typeface="Comic Sans MS"/>
              </a:rPr>
              <a:t/>
            </a:r>
            <a:br>
              <a:rPr lang="ru-RU" sz="2800" cap="none" dirty="0">
                <a:solidFill>
                  <a:prstClr val="black"/>
                </a:solidFill>
                <a:latin typeface="Comic Sans MS"/>
              </a:rPr>
            </a:br>
            <a:r>
              <a:rPr lang="ru-RU" sz="36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множество изменений</a:t>
            </a:r>
            <a:r>
              <a:rPr lang="ru-RU" sz="2800" cap="none" dirty="0">
                <a:solidFill>
                  <a:prstClr val="black"/>
                </a:solidFill>
                <a:latin typeface="Comic Sans MS"/>
              </a:rPr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строгий режим дня,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отсутствие родителей в течение девяти и более часов,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новые требования к поведению, 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постоянный контакт со сверстниками,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новое помещение, таящее в себе много неизвестного, а значит, и опасного,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другой стиль общения. </a:t>
            </a:r>
          </a:p>
          <a:p>
            <a:endParaRPr lang="ru-RU" dirty="0"/>
          </a:p>
        </p:txBody>
      </p:sp>
      <p:pic>
        <p:nvPicPr>
          <p:cNvPr id="4" name="Picture 5" descr="MC90034339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43668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2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752600"/>
          </a:xfrm>
        </p:spPr>
        <p:txBody>
          <a:bodyPr>
            <a:normAutofit/>
          </a:bodyPr>
          <a:lstStyle/>
          <a:p>
            <a:r>
              <a:rPr lang="ru-RU" sz="2800" cap="none" dirty="0">
                <a:solidFill>
                  <a:prstClr val="black"/>
                </a:solidFill>
                <a:latin typeface="Comic Sans MS"/>
              </a:rPr>
              <a:t>Все эти изменения обрушиваются на ребенка </a:t>
            </a:r>
            <a:r>
              <a:rPr lang="ru-RU" sz="3200" u="sng" cap="none" dirty="0">
                <a:solidFill>
                  <a:prstClr val="black"/>
                </a:solidFill>
                <a:latin typeface="Comic Sans MS"/>
              </a:rPr>
              <a:t>одновременно</a:t>
            </a:r>
            <a:r>
              <a:rPr lang="ru-RU" sz="3200" cap="none" dirty="0">
                <a:solidFill>
                  <a:prstClr val="black"/>
                </a:solidFill>
                <a:latin typeface="Comic Sans MS"/>
              </a:rPr>
              <a:t>,</a:t>
            </a:r>
            <a:r>
              <a:rPr lang="ru-RU" sz="2800" cap="none" dirty="0">
                <a:solidFill>
                  <a:prstClr val="black"/>
                </a:solidFill>
                <a:latin typeface="Comic Sans MS"/>
              </a:rPr>
              <a:t> создавая для него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2209800"/>
            <a:ext cx="6629400" cy="4171950"/>
          </a:xfrm>
        </p:spPr>
        <p:txBody>
          <a:bodyPr/>
          <a:lstStyle/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стрессовую </a:t>
            </a:r>
            <a:r>
              <a:rPr lang="ru-RU" sz="24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ситуацию </a:t>
            </a:r>
            <a:r>
              <a:rPr lang="ru-RU" sz="2400" b="0" dirty="0" smtClean="0">
                <a:solidFill>
                  <a:prstClr val="black"/>
                </a:solidFill>
                <a:latin typeface="Comic Sans MS"/>
              </a:rPr>
              <a:t>которая </a:t>
            </a:r>
            <a:r>
              <a:rPr lang="ru-RU" sz="2400" b="0" dirty="0">
                <a:solidFill>
                  <a:prstClr val="black"/>
                </a:solidFill>
                <a:latin typeface="Comic Sans MS"/>
              </a:rPr>
              <a:t>без специальной организации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0" dirty="0">
                <a:solidFill>
                  <a:prstClr val="black"/>
                </a:solidFill>
                <a:latin typeface="Comic Sans MS"/>
              </a:rPr>
              <a:t>может привести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u="sng" dirty="0">
                <a:solidFill>
                  <a:prstClr val="black"/>
                </a:solidFill>
                <a:latin typeface="Comic Sans MS"/>
              </a:rPr>
              <a:t>к невротическим реакциям,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0" dirty="0">
                <a:solidFill>
                  <a:prstClr val="black"/>
                </a:solidFill>
                <a:latin typeface="Comic Sans MS"/>
              </a:rPr>
              <a:t>таким, как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капризы,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страхи,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отказ от еды,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частые болезни 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0" dirty="0">
                <a:solidFill>
                  <a:prstClr val="black"/>
                </a:solidFill>
                <a:latin typeface="Comic Sans MS"/>
              </a:rPr>
              <a:t>и т.д.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5400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54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Picture 8" descr="002327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14890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91400" cy="4953000"/>
          </a:xfrm>
        </p:spPr>
        <p:txBody>
          <a:bodyPr>
            <a:norm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cap="none" dirty="0">
                <a:solidFill>
                  <a:prstClr val="black"/>
                </a:solidFill>
                <a:latin typeface="Comic Sans MS"/>
              </a:rPr>
              <a:t>Ребенок должен приспособиться к новым условиям, т.е. </a:t>
            </a:r>
            <a:r>
              <a:rPr lang="ru-RU" sz="4800" cap="none" dirty="0" smtClean="0">
                <a:solidFill>
                  <a:prstClr val="black"/>
                </a:solidFill>
                <a:latin typeface="Comic Sans MS"/>
              </a:rPr>
              <a:t/>
            </a:r>
            <a:br>
              <a:rPr lang="ru-RU" sz="4800" cap="none" dirty="0" smtClean="0">
                <a:solidFill>
                  <a:prstClr val="black"/>
                </a:solidFill>
                <a:latin typeface="Comic Sans MS"/>
              </a:rPr>
            </a:br>
            <a:r>
              <a:rPr lang="ru-RU" sz="4800" cap="none" dirty="0">
                <a:solidFill>
                  <a:prstClr val="black"/>
                </a:solidFill>
                <a:latin typeface="Comic Sans MS"/>
              </a:rPr>
              <a:t/>
            </a:r>
            <a:br>
              <a:rPr lang="ru-RU" sz="4800" cap="none" dirty="0">
                <a:solidFill>
                  <a:prstClr val="black"/>
                </a:solidFill>
                <a:latin typeface="Comic Sans MS"/>
              </a:rPr>
            </a:br>
            <a:r>
              <a:rPr lang="ru-RU" sz="5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  <a:t>Адаптироваться</a:t>
            </a:r>
            <a:br>
              <a:rPr lang="ru-RU" sz="5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4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u="sng" cap="none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Общая задача воспитателей и родителей </a:t>
            </a:r>
            <a:r>
              <a:rPr lang="ru-RU" sz="2400" b="1" cap="none" dirty="0">
                <a:solidFill>
                  <a:prstClr val="black"/>
                </a:solidFill>
                <a:latin typeface="Comic Sans MS"/>
              </a:rPr>
              <a:t>– помочь ребенку по возможности безболезненно войти в жизнь детского сада.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33749149"/>
              </p:ext>
            </p:extLst>
          </p:nvPr>
        </p:nvGraphicFramePr>
        <p:xfrm>
          <a:off x="152400" y="1676400"/>
          <a:ext cx="8461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6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8648F-2618-454B-A322-C4445869D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EB8648F-2618-454B-A322-C4445869D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B7F46-117F-4447-88B4-EDC66E42F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FBB7F46-117F-4447-88B4-EDC66E42F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CAB946-CC1D-4A5A-9542-BCBB1DBBC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1CAB946-CC1D-4A5A-9542-BCBB1DBBC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86A0AF-F331-4C85-A6E4-9E9917471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C86A0AF-F331-4C85-A6E4-9E9917471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612" y="0"/>
            <a:ext cx="7138988" cy="1447800"/>
          </a:xfrm>
        </p:spPr>
        <p:txBody>
          <a:bodyPr>
            <a:normAutofit/>
          </a:bodyPr>
          <a:lstStyle/>
          <a:p>
            <a:pPr lvl="0"/>
            <a:r>
              <a:rPr lang="ru-RU" sz="2400" b="1" u="sng" dirty="0">
                <a:solidFill>
                  <a:schemeClr val="tx1"/>
                </a:solidFill>
              </a:rPr>
              <a:t>Факторы, влияющие на характер привыкания ребенка к условиям дошкольного </a:t>
            </a:r>
            <a:r>
              <a:rPr lang="ru-RU" sz="2400" b="1" u="sng" dirty="0" smtClean="0">
                <a:solidFill>
                  <a:schemeClr val="tx1"/>
                </a:solidFill>
              </a:rPr>
              <a:t>учреждения</a:t>
            </a:r>
            <a:endParaRPr lang="ru-RU" sz="2400" dirty="0"/>
          </a:p>
        </p:txBody>
      </p:sp>
      <p:pic>
        <p:nvPicPr>
          <p:cNvPr id="4" name="Picture 8" descr="MC900078835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8" y="1404655"/>
            <a:ext cx="1489464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8891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возраст ребенка</a:t>
            </a:r>
            <a:r>
              <a:rPr lang="ru-RU" sz="3200" dirty="0" smtClean="0"/>
              <a:t>,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состояние здоровья,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err="1"/>
              <a:t>сформированность</a:t>
            </a:r>
            <a:r>
              <a:rPr lang="ru-RU" sz="3200" dirty="0"/>
              <a:t> опыта общения,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степень родительской опеки.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32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3200" dirty="0"/>
          </a:p>
        </p:txBody>
      </p:sp>
      <p:pic>
        <p:nvPicPr>
          <p:cNvPr id="6" name="Picture 7" descr="00232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78" y="3754438"/>
            <a:ext cx="18637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002324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60107"/>
            <a:ext cx="1930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C90031015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81691"/>
            <a:ext cx="1279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D519FF"/>
      </a:accent1>
      <a:accent2>
        <a:srgbClr val="7030A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D519FF"/>
      </a:accent1>
      <a:accent2>
        <a:srgbClr val="7030A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D519FF"/>
    </a:accent1>
    <a:accent2>
      <a:srgbClr val="7030A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D519FF"/>
    </a:accent1>
    <a:accent2>
      <a:srgbClr val="7030A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Другая 1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Изящная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Другая 1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Изящная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458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1_Эркер</vt:lpstr>
      <vt:lpstr>Презентация на тему:  «Анализ Адаптации детей раннего возраста к условиям детского сада»</vt:lpstr>
      <vt:lpstr>Презентация PowerPoint</vt:lpstr>
      <vt:lpstr>Существует 3 стиля, с помощью которых человек может адаптироваться к среде:</vt:lpstr>
      <vt:lpstr>Презентация PowerPoint</vt:lpstr>
      <vt:lpstr>С поступлением ребенка в дошкольное учреждение в его жизни происходит множество изменений: </vt:lpstr>
      <vt:lpstr>Все эти изменения обрушиваются на ребенка одновременно, создавая для него </vt:lpstr>
      <vt:lpstr>Ребенок должен приспособиться к новым условиям, т.е.   Адаптироваться </vt:lpstr>
      <vt:lpstr>Общая задача воспитателей и родителей – помочь ребенку по возможности безболезненно войти в жизнь детского сада.</vt:lpstr>
      <vt:lpstr>Факторы, влияющие на характер привыкания ребенка к условиям дошкольного учреждения</vt:lpstr>
      <vt:lpstr>Гендерный состав группы раннего возраста</vt:lpstr>
      <vt:lpstr>Презентация PowerPoint</vt:lpstr>
      <vt:lpstr>Эмоциональное состояние детей в период адаптации</vt:lpstr>
      <vt:lpstr>Степень адаптации детей </vt:lpstr>
      <vt:lpstr> </vt:lpstr>
      <vt:lpstr>Фрагменты из жизни  группы «Смешарики»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Ирина</cp:lastModifiedBy>
  <cp:revision>343</cp:revision>
  <dcterms:created xsi:type="dcterms:W3CDTF">2010-09-20T19:58:16Z</dcterms:created>
  <dcterms:modified xsi:type="dcterms:W3CDTF">2015-01-27T07:39:38Z</dcterms:modified>
</cp:coreProperties>
</file>