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18"/>
  </p:notesMasterIdLst>
  <p:handoutMasterIdLst>
    <p:handoutMasterId r:id="rId19"/>
  </p:handoutMasterIdLst>
  <p:sldIdLst>
    <p:sldId id="277" r:id="rId2"/>
    <p:sldId id="278" r:id="rId3"/>
    <p:sldId id="256" r:id="rId4"/>
    <p:sldId id="259" r:id="rId5"/>
    <p:sldId id="260" r:id="rId6"/>
    <p:sldId id="261" r:id="rId7"/>
    <p:sldId id="265" r:id="rId8"/>
    <p:sldId id="276" r:id="rId9"/>
    <p:sldId id="266" r:id="rId10"/>
    <p:sldId id="268" r:id="rId11"/>
    <p:sldId id="270" r:id="rId12"/>
    <p:sldId id="282" r:id="rId13"/>
    <p:sldId id="284" r:id="rId14"/>
    <p:sldId id="285" r:id="rId15"/>
    <p:sldId id="280" r:id="rId16"/>
    <p:sldId id="281" r:id="rId17"/>
  </p:sldIdLst>
  <p:sldSz cx="9144000" cy="6858000" type="screen4x3"/>
  <p:notesSz cx="6888163" cy="10020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FF7C80"/>
    <a:srgbClr val="FFCC66"/>
    <a:srgbClr val="CCECFF"/>
    <a:srgbClr val="FFCC99"/>
    <a:srgbClr val="996633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30" autoAdjust="0"/>
    <p:restoredTop sz="94670" autoAdjust="0"/>
  </p:normalViewPr>
  <p:slideViewPr>
    <p:cSldViewPr>
      <p:cViewPr varScale="1">
        <p:scale>
          <a:sx n="98" d="100"/>
          <a:sy n="98" d="100"/>
        </p:scale>
        <p:origin x="9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F7A20A-67D9-41F6-822D-9A5A8230F67E}" type="doc">
      <dgm:prSet loTypeId="urn:microsoft.com/office/officeart/2005/8/layout/target3" loCatId="relationship" qsTypeId="urn:microsoft.com/office/officeart/2005/8/quickstyle/3d8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FDF528-30FD-4904-9CC8-1513E2CBE08B}">
      <dgm:prSet/>
      <dgm:spPr/>
      <dgm:t>
        <a:bodyPr/>
        <a:lstStyle/>
        <a:p>
          <a:pPr rtl="0"/>
          <a:r>
            <a:rPr lang="ru-RU" dirty="0" smtClean="0"/>
            <a:t>Семенова В.С.</a:t>
          </a:r>
          <a:endParaRPr lang="ru-RU" dirty="0"/>
        </a:p>
      </dgm:t>
    </dgm:pt>
    <dgm:pt modelId="{F8897D9C-7758-4855-A9CE-50D78097CE00}" type="parTrans" cxnId="{ADEAFD8F-14BE-43D2-8FBC-FE061122F0A6}">
      <dgm:prSet/>
      <dgm:spPr/>
      <dgm:t>
        <a:bodyPr/>
        <a:lstStyle/>
        <a:p>
          <a:endParaRPr lang="ru-RU"/>
        </a:p>
      </dgm:t>
    </dgm:pt>
    <dgm:pt modelId="{273B36E7-B770-4930-93E8-94AB1E8433A3}" type="sibTrans" cxnId="{ADEAFD8F-14BE-43D2-8FBC-FE061122F0A6}">
      <dgm:prSet/>
      <dgm:spPr/>
      <dgm:t>
        <a:bodyPr/>
        <a:lstStyle/>
        <a:p>
          <a:endParaRPr lang="ru-RU"/>
        </a:p>
      </dgm:t>
    </dgm:pt>
    <dgm:pt modelId="{A19F22AC-D811-438A-94CB-A670092FBEF4}">
      <dgm:prSet/>
      <dgm:spPr/>
      <dgm:t>
        <a:bodyPr/>
        <a:lstStyle/>
        <a:p>
          <a:pPr rtl="0"/>
          <a:r>
            <a:rPr lang="ru-RU" i="1" dirty="0" smtClean="0"/>
            <a:t>МБДОУ №112</a:t>
          </a:r>
          <a:endParaRPr lang="ru-RU" i="1" dirty="0"/>
        </a:p>
      </dgm:t>
    </dgm:pt>
    <dgm:pt modelId="{A1218A52-6368-4C63-8020-DA4253DB1836}" type="parTrans" cxnId="{BCB81F3B-F7C4-47D4-9FD9-693DF88DBBB1}">
      <dgm:prSet/>
      <dgm:spPr/>
      <dgm:t>
        <a:bodyPr/>
        <a:lstStyle/>
        <a:p>
          <a:endParaRPr lang="ru-RU"/>
        </a:p>
      </dgm:t>
    </dgm:pt>
    <dgm:pt modelId="{D06C6E07-E47A-4BB5-894C-EA09C9292EE1}" type="sibTrans" cxnId="{BCB81F3B-F7C4-47D4-9FD9-693DF88DBBB1}">
      <dgm:prSet/>
      <dgm:spPr/>
      <dgm:t>
        <a:bodyPr/>
        <a:lstStyle/>
        <a:p>
          <a:endParaRPr lang="ru-RU"/>
        </a:p>
      </dgm:t>
    </dgm:pt>
    <dgm:pt modelId="{332F0C1F-B95E-4DA0-9150-098B9DEA65B1}">
      <dgm:prSet/>
      <dgm:spPr>
        <a:effectLst>
          <a:glow rad="228600">
            <a:schemeClr val="accent6">
              <a:satMod val="175000"/>
              <a:alpha val="40000"/>
            </a:schemeClr>
          </a:glow>
          <a:innerShdw blurRad="63500" dist="50800" dir="5400000">
            <a:prstClr val="black">
              <a:alpha val="50000"/>
            </a:prstClr>
          </a:innerShdw>
        </a:effectLst>
      </dgm:spPr>
      <dgm:t>
        <a:bodyPr/>
        <a:lstStyle/>
        <a:p>
          <a:pPr rtl="0"/>
          <a:r>
            <a:rPr lang="ru-RU" i="1" dirty="0" smtClean="0"/>
            <a:t>Выполнила:</a:t>
          </a:r>
          <a:endParaRPr lang="ru-RU" i="1" dirty="0"/>
        </a:p>
      </dgm:t>
    </dgm:pt>
    <dgm:pt modelId="{573101B9-3D35-4645-B179-86A0AA2BB949}" type="sibTrans" cxnId="{4D7ADDC6-6801-4983-88EF-0F50C38B9B13}">
      <dgm:prSet/>
      <dgm:spPr/>
      <dgm:t>
        <a:bodyPr/>
        <a:lstStyle/>
        <a:p>
          <a:endParaRPr lang="ru-RU"/>
        </a:p>
      </dgm:t>
    </dgm:pt>
    <dgm:pt modelId="{E417AE7B-A030-4C18-AA55-E0E81BA9E694}" type="parTrans" cxnId="{4D7ADDC6-6801-4983-88EF-0F50C38B9B13}">
      <dgm:prSet/>
      <dgm:spPr/>
      <dgm:t>
        <a:bodyPr/>
        <a:lstStyle/>
        <a:p>
          <a:endParaRPr lang="ru-RU"/>
        </a:p>
      </dgm:t>
    </dgm:pt>
    <dgm:pt modelId="{99401D63-DBF0-4ADA-80A1-DE9D800BF968}" type="pres">
      <dgm:prSet presAssocID="{83F7A20A-67D9-41F6-822D-9A5A8230F67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B5E6E1-5171-41A2-93C4-931B69388DD9}" type="pres">
      <dgm:prSet presAssocID="{332F0C1F-B95E-4DA0-9150-098B9DEA65B1}" presName="circle1" presStyleLbl="node1" presStyleIdx="0" presStyleCnt="3"/>
      <dgm:spPr/>
    </dgm:pt>
    <dgm:pt modelId="{3900E150-8867-4B3A-8C63-17A2F6A64BA0}" type="pres">
      <dgm:prSet presAssocID="{332F0C1F-B95E-4DA0-9150-098B9DEA65B1}" presName="space" presStyleCnt="0"/>
      <dgm:spPr/>
    </dgm:pt>
    <dgm:pt modelId="{030FA001-3D41-48A0-9CCC-25B28A9A4C0B}" type="pres">
      <dgm:prSet presAssocID="{332F0C1F-B95E-4DA0-9150-098B9DEA65B1}" presName="rect1" presStyleLbl="alignAcc1" presStyleIdx="0" presStyleCnt="3"/>
      <dgm:spPr/>
      <dgm:t>
        <a:bodyPr/>
        <a:lstStyle/>
        <a:p>
          <a:endParaRPr lang="ru-RU"/>
        </a:p>
      </dgm:t>
    </dgm:pt>
    <dgm:pt modelId="{EF4B6A3F-B097-4543-8FFA-F05F3A2D31BB}" type="pres">
      <dgm:prSet presAssocID="{60FDF528-30FD-4904-9CC8-1513E2CBE08B}" presName="vertSpace2" presStyleLbl="node1" presStyleIdx="0" presStyleCnt="3"/>
      <dgm:spPr/>
    </dgm:pt>
    <dgm:pt modelId="{E6739873-18A5-498F-8EE9-400C89DA9F8D}" type="pres">
      <dgm:prSet presAssocID="{60FDF528-30FD-4904-9CC8-1513E2CBE08B}" presName="circle2" presStyleLbl="node1" presStyleIdx="1" presStyleCnt="3"/>
      <dgm:spPr/>
    </dgm:pt>
    <dgm:pt modelId="{30A9D81A-E4A3-432A-9E74-3D22066C6F0C}" type="pres">
      <dgm:prSet presAssocID="{60FDF528-30FD-4904-9CC8-1513E2CBE08B}" presName="rect2" presStyleLbl="alignAcc1" presStyleIdx="1" presStyleCnt="3"/>
      <dgm:spPr/>
      <dgm:t>
        <a:bodyPr/>
        <a:lstStyle/>
        <a:p>
          <a:endParaRPr lang="ru-RU"/>
        </a:p>
      </dgm:t>
    </dgm:pt>
    <dgm:pt modelId="{D06953EF-0A2D-4480-8045-E288AD186D29}" type="pres">
      <dgm:prSet presAssocID="{A19F22AC-D811-438A-94CB-A670092FBEF4}" presName="vertSpace3" presStyleLbl="node1" presStyleIdx="1" presStyleCnt="3"/>
      <dgm:spPr/>
    </dgm:pt>
    <dgm:pt modelId="{9E5E20A6-631F-4282-B5E5-B37EF0B7435C}" type="pres">
      <dgm:prSet presAssocID="{A19F22AC-D811-438A-94CB-A670092FBEF4}" presName="circle3" presStyleLbl="node1" presStyleIdx="2" presStyleCnt="3"/>
      <dgm:spPr/>
    </dgm:pt>
    <dgm:pt modelId="{3AA90C0D-12E1-4FEB-A62A-6F3F02296592}" type="pres">
      <dgm:prSet presAssocID="{A19F22AC-D811-438A-94CB-A670092FBEF4}" presName="rect3" presStyleLbl="alignAcc1" presStyleIdx="2" presStyleCnt="3"/>
      <dgm:spPr/>
      <dgm:t>
        <a:bodyPr/>
        <a:lstStyle/>
        <a:p>
          <a:endParaRPr lang="ru-RU"/>
        </a:p>
      </dgm:t>
    </dgm:pt>
    <dgm:pt modelId="{01C591A8-9E39-41CE-B9E0-8EBDE6EA1487}" type="pres">
      <dgm:prSet presAssocID="{332F0C1F-B95E-4DA0-9150-098B9DEA65B1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3F3A03-E8FC-4675-A279-7AC156F237AC}" type="pres">
      <dgm:prSet presAssocID="{60FDF528-30FD-4904-9CC8-1513E2CBE08B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004870-1379-49FF-AA7C-E33922FCA09D}" type="pres">
      <dgm:prSet presAssocID="{A19F22AC-D811-438A-94CB-A670092FBEF4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B81F3B-F7C4-47D4-9FD9-693DF88DBBB1}" srcId="{83F7A20A-67D9-41F6-822D-9A5A8230F67E}" destId="{A19F22AC-D811-438A-94CB-A670092FBEF4}" srcOrd="2" destOrd="0" parTransId="{A1218A52-6368-4C63-8020-DA4253DB1836}" sibTransId="{D06C6E07-E47A-4BB5-894C-EA09C9292EE1}"/>
    <dgm:cxn modelId="{ADEAFD8F-14BE-43D2-8FBC-FE061122F0A6}" srcId="{83F7A20A-67D9-41F6-822D-9A5A8230F67E}" destId="{60FDF528-30FD-4904-9CC8-1513E2CBE08B}" srcOrd="1" destOrd="0" parTransId="{F8897D9C-7758-4855-A9CE-50D78097CE00}" sibTransId="{273B36E7-B770-4930-93E8-94AB1E8433A3}"/>
    <dgm:cxn modelId="{BBDFBCAA-72E6-4D16-B9FC-29CA51FBA8E5}" type="presOf" srcId="{332F0C1F-B95E-4DA0-9150-098B9DEA65B1}" destId="{030FA001-3D41-48A0-9CCC-25B28A9A4C0B}" srcOrd="0" destOrd="0" presId="urn:microsoft.com/office/officeart/2005/8/layout/target3"/>
    <dgm:cxn modelId="{BAD1BE8B-5042-4660-B313-09A08D547771}" type="presOf" srcId="{60FDF528-30FD-4904-9CC8-1513E2CBE08B}" destId="{30A9D81A-E4A3-432A-9E74-3D22066C6F0C}" srcOrd="0" destOrd="0" presId="urn:microsoft.com/office/officeart/2005/8/layout/target3"/>
    <dgm:cxn modelId="{4D7ADDC6-6801-4983-88EF-0F50C38B9B13}" srcId="{83F7A20A-67D9-41F6-822D-9A5A8230F67E}" destId="{332F0C1F-B95E-4DA0-9150-098B9DEA65B1}" srcOrd="0" destOrd="0" parTransId="{E417AE7B-A030-4C18-AA55-E0E81BA9E694}" sibTransId="{573101B9-3D35-4645-B179-86A0AA2BB949}"/>
    <dgm:cxn modelId="{CA29F745-2603-4FF7-897A-80DDC0616FAF}" type="presOf" srcId="{332F0C1F-B95E-4DA0-9150-098B9DEA65B1}" destId="{01C591A8-9E39-41CE-B9E0-8EBDE6EA1487}" srcOrd="1" destOrd="0" presId="urn:microsoft.com/office/officeart/2005/8/layout/target3"/>
    <dgm:cxn modelId="{9A30C7A5-DA75-407B-BEE3-6FCA21ADA572}" type="presOf" srcId="{A19F22AC-D811-438A-94CB-A670092FBEF4}" destId="{3AA90C0D-12E1-4FEB-A62A-6F3F02296592}" srcOrd="0" destOrd="0" presId="urn:microsoft.com/office/officeart/2005/8/layout/target3"/>
    <dgm:cxn modelId="{A9CEB38A-5E3A-47C4-9B5D-517FE87C7A69}" type="presOf" srcId="{83F7A20A-67D9-41F6-822D-9A5A8230F67E}" destId="{99401D63-DBF0-4ADA-80A1-DE9D800BF968}" srcOrd="0" destOrd="0" presId="urn:microsoft.com/office/officeart/2005/8/layout/target3"/>
    <dgm:cxn modelId="{BD462DBE-F7C2-4F3E-A3BD-A1B08A784D85}" type="presOf" srcId="{60FDF528-30FD-4904-9CC8-1513E2CBE08B}" destId="{1E3F3A03-E8FC-4675-A279-7AC156F237AC}" srcOrd="1" destOrd="0" presId="urn:microsoft.com/office/officeart/2005/8/layout/target3"/>
    <dgm:cxn modelId="{9BCC93C9-FB50-418B-BBE7-13E55DB7AAD5}" type="presOf" srcId="{A19F22AC-D811-438A-94CB-A670092FBEF4}" destId="{6E004870-1379-49FF-AA7C-E33922FCA09D}" srcOrd="1" destOrd="0" presId="urn:microsoft.com/office/officeart/2005/8/layout/target3"/>
    <dgm:cxn modelId="{FEDD26BE-CA00-4AEC-BB09-664DDB77F045}" type="presParOf" srcId="{99401D63-DBF0-4ADA-80A1-DE9D800BF968}" destId="{CEB5E6E1-5171-41A2-93C4-931B69388DD9}" srcOrd="0" destOrd="0" presId="urn:microsoft.com/office/officeart/2005/8/layout/target3"/>
    <dgm:cxn modelId="{5AC97D8B-75F4-4704-8A90-402FB89EFEDE}" type="presParOf" srcId="{99401D63-DBF0-4ADA-80A1-DE9D800BF968}" destId="{3900E150-8867-4B3A-8C63-17A2F6A64BA0}" srcOrd="1" destOrd="0" presId="urn:microsoft.com/office/officeart/2005/8/layout/target3"/>
    <dgm:cxn modelId="{E0FAECC0-F30F-4287-AB49-0DE1BE6D9834}" type="presParOf" srcId="{99401D63-DBF0-4ADA-80A1-DE9D800BF968}" destId="{030FA001-3D41-48A0-9CCC-25B28A9A4C0B}" srcOrd="2" destOrd="0" presId="urn:microsoft.com/office/officeart/2005/8/layout/target3"/>
    <dgm:cxn modelId="{1779299B-AFFB-4F31-AB68-24D2A4C77D31}" type="presParOf" srcId="{99401D63-DBF0-4ADA-80A1-DE9D800BF968}" destId="{EF4B6A3F-B097-4543-8FFA-F05F3A2D31BB}" srcOrd="3" destOrd="0" presId="urn:microsoft.com/office/officeart/2005/8/layout/target3"/>
    <dgm:cxn modelId="{2E25A273-BA87-453E-A761-E1C9A5CCD648}" type="presParOf" srcId="{99401D63-DBF0-4ADA-80A1-DE9D800BF968}" destId="{E6739873-18A5-498F-8EE9-400C89DA9F8D}" srcOrd="4" destOrd="0" presId="urn:microsoft.com/office/officeart/2005/8/layout/target3"/>
    <dgm:cxn modelId="{B213BB91-F5B8-47BB-AD47-67BE0CDCADBC}" type="presParOf" srcId="{99401D63-DBF0-4ADA-80A1-DE9D800BF968}" destId="{30A9D81A-E4A3-432A-9E74-3D22066C6F0C}" srcOrd="5" destOrd="0" presId="urn:microsoft.com/office/officeart/2005/8/layout/target3"/>
    <dgm:cxn modelId="{8335A465-305E-470D-88FC-ABEE2AC5D4DC}" type="presParOf" srcId="{99401D63-DBF0-4ADA-80A1-DE9D800BF968}" destId="{D06953EF-0A2D-4480-8045-E288AD186D29}" srcOrd="6" destOrd="0" presId="urn:microsoft.com/office/officeart/2005/8/layout/target3"/>
    <dgm:cxn modelId="{24680603-4F9B-4830-AA73-18722FE5BDC9}" type="presParOf" srcId="{99401D63-DBF0-4ADA-80A1-DE9D800BF968}" destId="{9E5E20A6-631F-4282-B5E5-B37EF0B7435C}" srcOrd="7" destOrd="0" presId="urn:microsoft.com/office/officeart/2005/8/layout/target3"/>
    <dgm:cxn modelId="{31A4ED21-F2E1-4083-B69B-81D0DBF71AD3}" type="presParOf" srcId="{99401D63-DBF0-4ADA-80A1-DE9D800BF968}" destId="{3AA90C0D-12E1-4FEB-A62A-6F3F02296592}" srcOrd="8" destOrd="0" presId="urn:microsoft.com/office/officeart/2005/8/layout/target3"/>
    <dgm:cxn modelId="{C556153B-45FD-4949-9138-CF57A83C3D87}" type="presParOf" srcId="{99401D63-DBF0-4ADA-80A1-DE9D800BF968}" destId="{01C591A8-9E39-41CE-B9E0-8EBDE6EA1487}" srcOrd="9" destOrd="0" presId="urn:microsoft.com/office/officeart/2005/8/layout/target3"/>
    <dgm:cxn modelId="{947E53A9-8BEA-4E16-996C-5C6FDF631007}" type="presParOf" srcId="{99401D63-DBF0-4ADA-80A1-DE9D800BF968}" destId="{1E3F3A03-E8FC-4675-A279-7AC156F237AC}" srcOrd="10" destOrd="0" presId="urn:microsoft.com/office/officeart/2005/8/layout/target3"/>
    <dgm:cxn modelId="{E59E6D2F-1704-4F33-8F72-C3F369FC2CEE}" type="presParOf" srcId="{99401D63-DBF0-4ADA-80A1-DE9D800BF968}" destId="{6E004870-1379-49FF-AA7C-E33922FCA09D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B5E6E1-5171-41A2-93C4-931B69388DD9}">
      <dsp:nvSpPr>
        <dsp:cNvPr id="0" name=""/>
        <dsp:cNvSpPr/>
      </dsp:nvSpPr>
      <dsp:spPr>
        <a:xfrm>
          <a:off x="0" y="0"/>
          <a:ext cx="1752600" cy="17526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0FA001-3D41-48A0-9CCC-25B28A9A4C0B}">
      <dsp:nvSpPr>
        <dsp:cNvPr id="0" name=""/>
        <dsp:cNvSpPr/>
      </dsp:nvSpPr>
      <dsp:spPr>
        <a:xfrm>
          <a:off x="876300" y="0"/>
          <a:ext cx="5524500" cy="1752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  <a:innerShdw blurRad="63500" dist="50800" dir="5400000">
            <a:prstClr val="black">
              <a:alpha val="50000"/>
            </a:prstClr>
          </a:inn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i="1" kern="1200" dirty="0" smtClean="0"/>
            <a:t>Выполнила:</a:t>
          </a:r>
          <a:endParaRPr lang="ru-RU" sz="2500" i="1" kern="1200" dirty="0"/>
        </a:p>
      </dsp:txBody>
      <dsp:txXfrm>
        <a:off x="876300" y="0"/>
        <a:ext cx="5524500" cy="525781"/>
      </dsp:txXfrm>
    </dsp:sp>
    <dsp:sp modelId="{E6739873-18A5-498F-8EE9-400C89DA9F8D}">
      <dsp:nvSpPr>
        <dsp:cNvPr id="0" name=""/>
        <dsp:cNvSpPr/>
      </dsp:nvSpPr>
      <dsp:spPr>
        <a:xfrm>
          <a:off x="306705" y="525781"/>
          <a:ext cx="1139188" cy="113918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A9D81A-E4A3-432A-9E74-3D22066C6F0C}">
      <dsp:nvSpPr>
        <dsp:cNvPr id="0" name=""/>
        <dsp:cNvSpPr/>
      </dsp:nvSpPr>
      <dsp:spPr>
        <a:xfrm>
          <a:off x="876300" y="525781"/>
          <a:ext cx="5524500" cy="11391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Семенова В.С.</a:t>
          </a:r>
          <a:endParaRPr lang="ru-RU" sz="2500" kern="1200" dirty="0"/>
        </a:p>
      </dsp:txBody>
      <dsp:txXfrm>
        <a:off x="876300" y="525781"/>
        <a:ext cx="5524500" cy="525779"/>
      </dsp:txXfrm>
    </dsp:sp>
    <dsp:sp modelId="{9E5E20A6-631F-4282-B5E5-B37EF0B7435C}">
      <dsp:nvSpPr>
        <dsp:cNvPr id="0" name=""/>
        <dsp:cNvSpPr/>
      </dsp:nvSpPr>
      <dsp:spPr>
        <a:xfrm>
          <a:off x="613410" y="1051560"/>
          <a:ext cx="525779" cy="52577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A90C0D-12E1-4FEB-A62A-6F3F02296592}">
      <dsp:nvSpPr>
        <dsp:cNvPr id="0" name=""/>
        <dsp:cNvSpPr/>
      </dsp:nvSpPr>
      <dsp:spPr>
        <a:xfrm>
          <a:off x="876300" y="1051560"/>
          <a:ext cx="5524500" cy="5257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i="1" kern="1200" dirty="0" smtClean="0"/>
            <a:t>МБДОУ №112</a:t>
          </a:r>
          <a:endParaRPr lang="ru-RU" sz="2500" i="1" kern="1200" dirty="0"/>
        </a:p>
      </dsp:txBody>
      <dsp:txXfrm>
        <a:off x="876300" y="1051560"/>
        <a:ext cx="5524500" cy="5257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865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51865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D91CAC3D-581D-4552-8492-665E1D9D3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65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C3C1B852-F731-4E1B-8CF7-A6133698D490}" type="datetimeFigureOut">
              <a:rPr lang="ru-RU"/>
              <a:pPr>
                <a:defRPr/>
              </a:pPr>
              <a:t>10.06.2014</a:t>
            </a:fld>
            <a:endParaRPr lang="ru-RU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59325"/>
            <a:ext cx="5510213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A9388A0E-B560-4462-BFAC-FC6E9F9B1B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448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55837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835910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86035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8007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825007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792721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106883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28787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46701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445371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365059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688979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70553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96235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15890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525892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9252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9252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0A990-5185-4C6F-812D-843A85F5AE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F30B4-67A6-40EB-9558-67B680B3F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CE4F3-2C4C-45DB-9BB0-EF86494F3D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680AD-E62F-49F8-AF62-2EA7B5BEA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E301F-C8A3-458D-908A-01ACEF10F5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3BB71-4654-4749-825E-EC4483974A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6F6EA-FF45-4276-B60D-18B3AABE4E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B3593-34F6-4832-87E5-5E7BD817A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C63C1-0C26-4E81-B7D2-E43EEAB673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40D8F-F61D-4859-8507-DEB8204DB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2AF2C-8453-44E0-8F71-5A96C3C38C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490C6-FF5C-437E-BC47-969FD309A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9149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149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149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149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149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149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149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9149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149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150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150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150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E2CF2219-8C7E-4BCF-8290-DE746207F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0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ransition spd="med">
    <p:wipe dir="u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audio" Target="../media/audio1.wav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.gif"/><Relationship Id="rId4" Type="http://schemas.openxmlformats.org/officeDocument/2006/relationships/image" Target="../media/image1.jpeg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1857364"/>
            <a:ext cx="7772400" cy="155575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Борьба с огнем - дело общее!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12387397"/>
              </p:ext>
            </p:extLst>
          </p:nvPr>
        </p:nvGraphicFramePr>
        <p:xfrm>
          <a:off x="1371600" y="3886200"/>
          <a:ext cx="64008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076" name="WordArt 4" descr="1"/>
          <p:cNvSpPr>
            <a:spLocks noChangeArrowheads="1" noChangeShapeType="1" noTextEdit="1"/>
          </p:cNvSpPr>
          <p:nvPr/>
        </p:nvSpPr>
        <p:spPr bwMode="auto">
          <a:xfrm>
            <a:off x="1187450" y="765175"/>
            <a:ext cx="6913563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Arial"/>
                <a:cs typeface="Arial"/>
              </a:rPr>
              <a:t>Осторожно - огонь!</a:t>
            </a:r>
          </a:p>
        </p:txBody>
      </p:sp>
    </p:spTree>
  </p:cSld>
  <p:clrMapOvr>
    <a:masterClrMapping/>
  </p:clrMapOvr>
  <p:transition spd="med">
    <p:wipe dir="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307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FF00"/>
                </a:solidFill>
              </a:rPr>
              <a:t>Типичные трудности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Непонимание со стороны других людей,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сложно убедить их в необходимости соблюдения правил пожарной безопасности.</a:t>
            </a:r>
          </a:p>
        </p:txBody>
      </p:sp>
      <p:pic>
        <p:nvPicPr>
          <p:cNvPr id="15364" name="Picture 4" descr="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3986213"/>
            <a:ext cx="4248150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00"/>
                            </p:stCondLst>
                            <p:childTnLst>
                              <p:par>
                                <p:cTn id="1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FF00"/>
                </a:solidFill>
              </a:rPr>
              <a:t>Востребованность профессии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Количество пожаров каждый год увеличивается, следовательно все больше нужно пожарных и пожарных инспекторов.</a:t>
            </a:r>
          </a:p>
        </p:txBody>
      </p:sp>
      <p:pic>
        <p:nvPicPr>
          <p:cNvPr id="17412" name="Picture 4" descr="3597_bfab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3141663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Основные правила поведения при пожаре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2400" dirty="0" smtClean="0"/>
          </a:p>
          <a:p>
            <a:pPr eaLnBrk="1" hangingPunct="1">
              <a:defRPr/>
            </a:pPr>
            <a:r>
              <a:rPr lang="ru-RU" sz="2400" dirty="0" smtClean="0"/>
              <a:t>Обнаружив пожар, постарайтесь объективно оценить ситуацию, свои силы и найти себе помощников</a:t>
            </a:r>
          </a:p>
          <a:p>
            <a:pPr eaLnBrk="1" hangingPunct="1">
              <a:defRPr/>
            </a:pPr>
            <a:r>
              <a:rPr lang="ru-RU" sz="2400" dirty="0" smtClean="0"/>
              <a:t>Прежде всего вызывайте пожарную охрану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(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 телефону 01</a:t>
            </a:r>
            <a:r>
              <a:rPr lang="ru-RU" dirty="0" smtClean="0"/>
              <a:t>)</a:t>
            </a:r>
          </a:p>
          <a:p>
            <a:pPr eaLnBrk="1" hangingPunct="1">
              <a:defRPr/>
            </a:pPr>
            <a:r>
              <a:rPr lang="ru-RU" sz="2400" dirty="0" smtClean="0"/>
              <a:t>В рискованных случаях не теряйте время и силы на спасения имущества.</a:t>
            </a:r>
          </a:p>
          <a:p>
            <a:pPr eaLnBrk="1" hangingPunct="1">
              <a:defRPr/>
            </a:pPr>
            <a:r>
              <a:rPr lang="ru-RU" sz="2400" dirty="0" smtClean="0"/>
              <a:t>Главное – любым способом спасайте себя и других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dirty="0" smtClean="0"/>
          </a:p>
          <a:p>
            <a:pPr eaLnBrk="1" hangingPunct="1">
              <a:defRPr/>
            </a:pPr>
            <a:endParaRPr lang="ru-RU" sz="2800" dirty="0" smtClean="0"/>
          </a:p>
        </p:txBody>
      </p:sp>
    </p:spTree>
  </p:cSld>
  <p:clrMapOvr>
    <a:masterClrMapping/>
  </p:clrMapOvr>
  <p:transition spd="med">
    <p:wipe dir="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Если горит одежда</a:t>
            </a:r>
            <a:br>
              <a:rPr lang="ru-RU" b="1" dirty="0" smtClean="0">
                <a:solidFill>
                  <a:srgbClr val="FFFF00"/>
                </a:solidFill>
              </a:rPr>
            </a:br>
            <a:endParaRPr lang="ru-RU" dirty="0" smtClean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Если на вас загорелась одежда, не вздумайте бежать – пламя разгорится еще сильнее.</a:t>
            </a:r>
          </a:p>
          <a:p>
            <a:pPr eaLnBrk="1" hangingPunct="1">
              <a:defRPr/>
            </a:pPr>
            <a:r>
              <a:rPr lang="ru-RU" sz="2400" dirty="0" smtClean="0"/>
              <a:t>Постарайтесь быстро сбросить горящую одежду. Вам крупно повезло, если рядом лужа или сугроб – ныряйте туда.</a:t>
            </a:r>
          </a:p>
          <a:p>
            <a:pPr eaLnBrk="1" hangingPunct="1">
              <a:defRPr/>
            </a:pPr>
            <a:r>
              <a:rPr lang="ru-RU" sz="2400" dirty="0" smtClean="0"/>
              <a:t>Последняя возможность – накинуть на себя любую плотную ткань  ( пальто, одеяло и пр.), оставив  при этом голову открытой.</a:t>
            </a:r>
          </a:p>
          <a:p>
            <a:pPr eaLnBrk="1" hangingPunct="1">
              <a:defRPr/>
            </a:pPr>
            <a:r>
              <a:rPr lang="ru-RU" sz="2400" dirty="0" smtClean="0"/>
              <a:t>Не пытайтесь снимать одежду с обожженных   участков тела до обращения к врачу.</a:t>
            </a:r>
          </a:p>
        </p:txBody>
      </p:sp>
    </p:spTree>
  </p:cSld>
  <p:clrMapOvr>
    <a:masterClrMapping/>
  </p:clrMapOvr>
  <p:transition spd="med">
    <p:wipe dir="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</a:rPr>
              <a:t>Помощь при ожогах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1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Первым делом подставьте обожженное место под струю холодной воды.</a:t>
            </a:r>
          </a:p>
          <a:p>
            <a:pPr eaLnBrk="1" hangingPunct="1">
              <a:defRPr/>
            </a:pPr>
            <a:r>
              <a:rPr lang="ru-RU" sz="2400" dirty="0" smtClean="0"/>
              <a:t>Когда боль утихнет, наложите чистую сухую повязку. Ни в коем случае не смазывайте ожог ни жиром, ни маслом, ни кремом.</a:t>
            </a:r>
          </a:p>
          <a:p>
            <a:pPr eaLnBrk="1" hangingPunct="1">
              <a:defRPr/>
            </a:pPr>
            <a:r>
              <a:rPr lang="ru-RU" sz="2400" dirty="0" smtClean="0"/>
              <a:t>До приезда врачей дайте пострадавшему любое обезболивающее средство, напоите теплым чаем и укройте потеплее. При шоке срочно дайте 20 капель настойки валерианы.</a:t>
            </a:r>
          </a:p>
          <a:p>
            <a:pPr eaLnBrk="1" hangingPunct="1">
              <a:defRPr/>
            </a:pPr>
            <a:r>
              <a:rPr lang="ru-RU" sz="2400" dirty="0" smtClean="0"/>
              <a:t>При серьезных ожогах ваша единственная помощь пострадавшему –завернуть его в чистую ткань и отправить в </a:t>
            </a:r>
            <a:r>
              <a:rPr lang="ru-RU" sz="2400" dirty="0" err="1" smtClean="0"/>
              <a:t>травмпункт</a:t>
            </a:r>
            <a:r>
              <a:rPr lang="ru-RU" sz="2400" dirty="0" smtClean="0"/>
              <a:t>.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ransition spd="med">
    <p:wipe dir="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686800" cy="55657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b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Береги свою жизнь – она у тебя одна!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Звони немедленно – тебе придут на помощь!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 огнем не шути, огнетушитель купи!</a:t>
            </a:r>
          </a:p>
        </p:txBody>
      </p:sp>
    </p:spTree>
  </p:cSld>
  <p:clrMapOvr>
    <a:masterClrMapping/>
  </p:clrMapOvr>
  <p:transition spd="med">
    <p:wipe dir="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80"/>
                            </p:stCondLst>
                            <p:childTnLst>
                              <p:par>
                                <p:cTn id="23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880"/>
                            </p:stCondLst>
                            <p:childTnLst>
                              <p:par>
                                <p:cTn id="28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880"/>
                            </p:stCondLst>
                            <p:childTnLst>
                              <p:par>
                                <p:cTn id="33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uiExpand="1" build="p" rev="1"/>
      <p:bldP spid="202755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5"/>
          <p:cNvSpPr>
            <a:spLocks noChangeArrowheads="1" noChangeShapeType="1" noTextEdit="1"/>
          </p:cNvSpPr>
          <p:nvPr/>
        </p:nvSpPr>
        <p:spPr bwMode="auto">
          <a:xfrm>
            <a:off x="2428875" y="3170238"/>
            <a:ext cx="4951413" cy="1050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Спасибо за внимание!</a:t>
            </a:r>
          </a:p>
        </p:txBody>
      </p:sp>
      <p:pic>
        <p:nvPicPr>
          <p:cNvPr id="27651" name="Picture 5" descr="542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07181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98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FF00"/>
                </a:solidFill>
              </a:rPr>
              <a:t>Содержание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997200"/>
            <a:ext cx="9144000" cy="5257800"/>
          </a:xfrm>
        </p:spPr>
        <p:txBody>
          <a:bodyPr/>
          <a:lstStyle/>
          <a:p>
            <a:pPr marL="609600" indent="-609600" eaLnBrk="1" hangingPunct="1"/>
            <a:r>
              <a:rPr lang="ru-RU" b="1" dirty="0" smtClean="0">
                <a:solidFill>
                  <a:srgbClr val="FFC000"/>
                </a:solidFill>
                <a:effectLst/>
              </a:rPr>
              <a:t>Профессия</a:t>
            </a:r>
            <a:r>
              <a:rPr lang="ru-RU" b="1" dirty="0" smtClean="0">
                <a:solidFill>
                  <a:srgbClr val="FFFF00"/>
                </a:solidFill>
                <a:effectLst/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/>
              </a:rPr>
              <a:t>«пожарный инспектор»</a:t>
            </a:r>
          </a:p>
          <a:p>
            <a:pPr marL="609600" indent="-609600" eaLnBrk="1" hangingPunct="1"/>
            <a:r>
              <a:rPr lang="ru-RU" b="1" dirty="0" smtClean="0">
                <a:solidFill>
                  <a:srgbClr val="FFC000"/>
                </a:solidFill>
                <a:effectLst/>
              </a:rPr>
              <a:t>Правила противопожарной безопасности</a:t>
            </a:r>
          </a:p>
        </p:txBody>
      </p:sp>
    </p:spTree>
  </p:cSld>
  <p:clrMapOvr>
    <a:masterClrMapping/>
  </p:clrMapOvr>
  <p:transition spd="med">
    <p:wipe dir="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7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284538"/>
            <a:ext cx="7772400" cy="155575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FF00"/>
                </a:solidFill>
              </a:rPr>
              <a:t>МИР ПРОФЕССИЙ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4868863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Пожарный инспектор</a:t>
            </a:r>
          </a:p>
        </p:txBody>
      </p:sp>
      <p:pic>
        <p:nvPicPr>
          <p:cNvPr id="5124" name="Picture 5" descr="DSC001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0"/>
            <a:ext cx="4427537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 descr="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0"/>
            <a:ext cx="446405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u="sng" spc="600" dirty="0" smtClean="0">
                <a:solidFill>
                  <a:srgbClr val="FFFF00"/>
                </a:solidFill>
              </a:rPr>
              <a:t>Цель труда</a:t>
            </a:r>
            <a:r>
              <a:rPr lang="ru-RU" sz="4000" dirty="0" smtClean="0">
                <a:solidFill>
                  <a:srgbClr val="FFFF00"/>
                </a:solidFill>
              </a:rPr>
              <a:t/>
            </a:r>
            <a:br>
              <a:rPr lang="ru-RU" sz="4000" dirty="0" smtClean="0">
                <a:solidFill>
                  <a:srgbClr val="FFFF00"/>
                </a:solidFill>
              </a:rPr>
            </a:br>
            <a:endParaRPr lang="ru-RU" sz="4000" b="1" dirty="0" smtClean="0">
              <a:solidFill>
                <a:srgbClr val="FFFF0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Распознать, выявить причину возгорания, определить нарушения  выполнения правил противопожарной безопасности.</a:t>
            </a:r>
          </a:p>
        </p:txBody>
      </p:sp>
      <p:pic>
        <p:nvPicPr>
          <p:cNvPr id="7172" name="Picture 5" descr="1190975953_man_n_fire_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9950" y="3511550"/>
            <a:ext cx="4464050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 descr="0_69ef_6ec689f4_X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135313"/>
            <a:ext cx="4962525" cy="37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pc="300" dirty="0" smtClean="0">
                <a:solidFill>
                  <a:srgbClr val="FFFF00"/>
                </a:solidFill>
              </a:rPr>
              <a:t>Средства труда</a:t>
            </a:r>
            <a:r>
              <a:rPr lang="ru-RU" sz="4000" dirty="0" smtClean="0">
                <a:solidFill>
                  <a:srgbClr val="FFFF00"/>
                </a:solidFill>
              </a:rPr>
              <a:t/>
            </a:r>
            <a:br>
              <a:rPr lang="ru-RU" sz="4000" dirty="0" smtClean="0">
                <a:solidFill>
                  <a:srgbClr val="FFFF00"/>
                </a:solidFill>
              </a:rPr>
            </a:br>
            <a:endParaRPr lang="ru-RU" sz="4000" dirty="0" smtClean="0">
              <a:solidFill>
                <a:srgbClr val="FFFF00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Ручной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  <p:pic>
        <p:nvPicPr>
          <p:cNvPr id="8196" name="Picture 4" descr="0_5252_b84adb40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1500188"/>
            <a:ext cx="5508625" cy="366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pogar_2_20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130550"/>
            <a:ext cx="4968875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FFFF00"/>
                </a:solidFill>
              </a:rPr>
              <a:t>Эта профессия имеет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Повышенную моральную ответственность за жизнь и здоровье людей.</a:t>
            </a:r>
          </a:p>
        </p:txBody>
      </p:sp>
      <p:pic>
        <p:nvPicPr>
          <p:cNvPr id="9220" name="Picture 4" descr="0_82b0_9304122c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928938"/>
            <a:ext cx="5472113" cy="356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245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63" y="2214563"/>
            <a:ext cx="3135312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052513"/>
            <a:ext cx="8532812" cy="28813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smtClean="0"/>
              <a:t>   В обязанности пожарного инспектора входит: проверять противопожарное состояние объектов с целью предотвращения пожаров, проводить расследования, выявлять причину возникновения пожара. обеспечивать выполнения правил противопожарной безопасности в учреждениях.</a:t>
            </a:r>
          </a:p>
        </p:txBody>
      </p:sp>
      <p:pic>
        <p:nvPicPr>
          <p:cNvPr id="11267" name="Picture 4" descr="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4252913"/>
            <a:ext cx="2771775" cy="260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250825" y="0"/>
            <a:ext cx="8497888" cy="981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FFFF00"/>
                </a:solidFill>
              </a:rPr>
              <a:t>Содержание профессиональной деятельности</a:t>
            </a:r>
          </a:p>
        </p:txBody>
      </p:sp>
    </p:spTree>
  </p:cSld>
  <p:clrMapOvr>
    <a:masterClrMapping/>
  </p:clrMapOvr>
  <p:transition spd="med">
    <p:wipe dir="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FF00"/>
                </a:solidFill>
              </a:rPr>
              <a:t>Особенности труда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Добиться выполнения и соблюдения правил пожарной безопасности в организациях и жилых домах.</a:t>
            </a:r>
          </a:p>
        </p:txBody>
      </p:sp>
      <p:pic>
        <p:nvPicPr>
          <p:cNvPr id="12292" name="Picture 4" descr="22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3760788"/>
            <a:ext cx="3097213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15 0.0088 L -0.13385 0.00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4" grpId="0"/>
      <p:bldP spid="19763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FFFF00"/>
                </a:solidFill>
              </a:rPr>
              <a:t>Профессиональные важные качества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Принципиальность</a:t>
            </a:r>
          </a:p>
          <a:p>
            <a:pPr eaLnBrk="1" hangingPunct="1">
              <a:defRPr/>
            </a:pPr>
            <a:r>
              <a:rPr lang="ru-RU" smtClean="0"/>
              <a:t>Умение общаться с людьми</a:t>
            </a:r>
          </a:p>
          <a:p>
            <a:pPr eaLnBrk="1" hangingPunct="1">
              <a:defRPr/>
            </a:pPr>
            <a:r>
              <a:rPr lang="ru-RU" smtClean="0"/>
              <a:t>Трудолюбие</a:t>
            </a:r>
          </a:p>
          <a:p>
            <a:pPr eaLnBrk="1" hangingPunct="1">
              <a:defRPr/>
            </a:pPr>
            <a:r>
              <a:rPr lang="ru-RU" smtClean="0"/>
              <a:t>Умение убеждать</a:t>
            </a:r>
          </a:p>
          <a:p>
            <a:pPr eaLnBrk="1" hangingPunct="1">
              <a:defRPr/>
            </a:pPr>
            <a:r>
              <a:rPr lang="ru-RU" smtClean="0"/>
              <a:t>Физическая и психологическая выносливость </a:t>
            </a:r>
          </a:p>
          <a:p>
            <a:pPr eaLnBrk="1" hangingPunct="1">
              <a:defRPr/>
            </a:pPr>
            <a:r>
              <a:rPr lang="ru-RU" smtClean="0"/>
              <a:t>Эмоциональная уравновешенность</a:t>
            </a:r>
          </a:p>
        </p:txBody>
      </p:sp>
      <p:pic>
        <p:nvPicPr>
          <p:cNvPr id="13316" name="Picture 4" descr="286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25" y="1196975"/>
            <a:ext cx="2428875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8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6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660"/>
                            </p:stCondLst>
                            <p:childTnLst>
                              <p:par>
                                <p:cTn id="3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theme/theme1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1492</TotalTime>
  <Words>390</Words>
  <Application>Microsoft Office PowerPoint</Application>
  <PresentationFormat>Экран (4:3)</PresentationFormat>
  <Paragraphs>57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Орбита</vt:lpstr>
      <vt:lpstr>Борьба с огнем - дело общее!</vt:lpstr>
      <vt:lpstr>Содержание</vt:lpstr>
      <vt:lpstr>МИР ПРОФЕССИЙ </vt:lpstr>
      <vt:lpstr>Цель труда </vt:lpstr>
      <vt:lpstr>Средства труда </vt:lpstr>
      <vt:lpstr>Эта профессия имеет</vt:lpstr>
      <vt:lpstr>Презентация PowerPoint</vt:lpstr>
      <vt:lpstr>Особенности труда</vt:lpstr>
      <vt:lpstr>Профессиональные важные качества</vt:lpstr>
      <vt:lpstr>Типичные трудности</vt:lpstr>
      <vt:lpstr>Востребованность профессии</vt:lpstr>
      <vt:lpstr> Основные правила поведения при пожаре </vt:lpstr>
      <vt:lpstr> Если горит одежда </vt:lpstr>
      <vt:lpstr>Помощь при ожогах</vt:lpstr>
      <vt:lpstr>Презентация PowerPoint</vt:lpstr>
      <vt:lpstr>Презентация PowerPoint</vt:lpstr>
    </vt:vector>
  </TitlesOfParts>
  <Company>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-</dc:creator>
  <cp:lastModifiedBy>HiTechnic</cp:lastModifiedBy>
  <cp:revision>156</cp:revision>
  <dcterms:created xsi:type="dcterms:W3CDTF">2006-12-16T10:43:01Z</dcterms:created>
  <dcterms:modified xsi:type="dcterms:W3CDTF">2014-06-10T16:51:19Z</dcterms:modified>
</cp:coreProperties>
</file>