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0" r:id="rId2"/>
    <p:sldId id="257"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Lst>
  <p:sldSz cx="9144000" cy="6858000" type="screen4x3"/>
  <p:notesSz cx="6815138"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648" y="49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CB97365-EBCA-4027-87D5-99FC1D4DF0BB}" type="datetimeFigureOut">
              <a:rPr lang="en-US" smtClean="0"/>
              <a:pPr/>
              <a:t>9/29/2015</a:t>
            </a:fld>
            <a:endParaRPr lang="en-US" dirty="0"/>
          </a:p>
        </p:txBody>
      </p:sp>
      <p:sp>
        <p:nvSpPr>
          <p:cNvPr id="5" name="Нижний колонтитул 4"/>
          <p:cNvSpPr>
            <a:spLocks noGrp="1"/>
          </p:cNvSpPr>
          <p:nvPr>
            <p:ph type="ftr" sz="quarter" idx="11"/>
          </p:nvPr>
        </p:nvSpPr>
        <p:spPr/>
        <p:txBody>
          <a:bodyPr/>
          <a:lstStyle/>
          <a:p>
            <a:endParaRPr kumimoji="0" lang="en-US" dirty="0"/>
          </a:p>
        </p:txBody>
      </p:sp>
      <p:sp>
        <p:nvSpPr>
          <p:cNvPr id="6" name="Номер слайда 5"/>
          <p:cNvSpPr>
            <a:spLocks noGrp="1"/>
          </p:cNvSpPr>
          <p:nvPr>
            <p:ph type="sldNum" sz="quarter" idx="12"/>
          </p:nvPr>
        </p:nvSpPr>
        <p:spPr/>
        <p:txBody>
          <a:bodyPr/>
          <a:lstStyle/>
          <a:p>
            <a:fld id="{69E29E33-B620-47F9-BB04-8846C2A5AFCC}" type="slidenum">
              <a:rPr kumimoji="0" lang="en-US" smtClean="0"/>
              <a:pPr/>
              <a:t>‹#›</a:t>
            </a:fld>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CB97365-EBCA-4027-87D5-99FC1D4DF0BB}" type="datetimeFigureOut">
              <a:rPr lang="en-US" smtClean="0"/>
              <a:pPr/>
              <a:t>9/29/2015</a:t>
            </a:fld>
            <a:endParaRPr lang="en-US" dirty="0"/>
          </a:p>
        </p:txBody>
      </p:sp>
      <p:sp>
        <p:nvSpPr>
          <p:cNvPr id="5" name="Нижний колонтитул 4"/>
          <p:cNvSpPr>
            <a:spLocks noGrp="1"/>
          </p:cNvSpPr>
          <p:nvPr>
            <p:ph type="ftr" sz="quarter" idx="11"/>
          </p:nvPr>
        </p:nvSpPr>
        <p:spPr/>
        <p:txBody>
          <a:bodyPr/>
          <a:lstStyle/>
          <a:p>
            <a:endParaRPr kumimoji="0" lang="en-US" dirty="0"/>
          </a:p>
        </p:txBody>
      </p:sp>
      <p:sp>
        <p:nvSpPr>
          <p:cNvPr id="6" name="Номер слайда 5"/>
          <p:cNvSpPr>
            <a:spLocks noGrp="1"/>
          </p:cNvSpPr>
          <p:nvPr>
            <p:ph type="sldNum" sz="quarter" idx="12"/>
          </p:nvPr>
        </p:nvSpPr>
        <p:spPr/>
        <p:txBody>
          <a:bodyPr/>
          <a:lstStyle/>
          <a:p>
            <a:fld id="{69E29E33-B620-47F9-BB04-8846C2A5AFCC}" type="slidenum">
              <a:rPr kumimoji="0" lang="en-US" smtClean="0"/>
              <a:pPr/>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CB97365-EBCA-4027-87D5-99FC1D4DF0BB}" type="datetimeFigureOut">
              <a:rPr lang="en-US" smtClean="0"/>
              <a:pPr/>
              <a:t>9/29/2015</a:t>
            </a:fld>
            <a:endParaRPr lang="en-US" dirty="0"/>
          </a:p>
        </p:txBody>
      </p:sp>
      <p:sp>
        <p:nvSpPr>
          <p:cNvPr id="5" name="Нижний колонтитул 4"/>
          <p:cNvSpPr>
            <a:spLocks noGrp="1"/>
          </p:cNvSpPr>
          <p:nvPr>
            <p:ph type="ftr" sz="quarter" idx="11"/>
          </p:nvPr>
        </p:nvSpPr>
        <p:spPr/>
        <p:txBody>
          <a:bodyPr/>
          <a:lstStyle/>
          <a:p>
            <a:endParaRPr kumimoji="0" lang="en-US" dirty="0"/>
          </a:p>
        </p:txBody>
      </p:sp>
      <p:sp>
        <p:nvSpPr>
          <p:cNvPr id="6" name="Номер слайда 5"/>
          <p:cNvSpPr>
            <a:spLocks noGrp="1"/>
          </p:cNvSpPr>
          <p:nvPr>
            <p:ph type="sldNum" sz="quarter" idx="12"/>
          </p:nvPr>
        </p:nvSpPr>
        <p:spPr/>
        <p:txBody>
          <a:bodyPr/>
          <a:lstStyle/>
          <a:p>
            <a:fld id="{69E29E33-B620-47F9-BB04-8846C2A5AFCC}" type="slidenum">
              <a:rPr kumimoji="0" lang="en-US" smtClean="0"/>
              <a:pPr/>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CB97365-EBCA-4027-87D5-99FC1D4DF0BB}" type="datetimeFigureOut">
              <a:rPr lang="en-US" smtClean="0"/>
              <a:pPr/>
              <a:t>9/29/2015</a:t>
            </a:fld>
            <a:endParaRPr lang="en-US" dirty="0"/>
          </a:p>
        </p:txBody>
      </p:sp>
      <p:sp>
        <p:nvSpPr>
          <p:cNvPr id="5" name="Нижний колонтитул 4"/>
          <p:cNvSpPr>
            <a:spLocks noGrp="1"/>
          </p:cNvSpPr>
          <p:nvPr>
            <p:ph type="ftr" sz="quarter" idx="11"/>
          </p:nvPr>
        </p:nvSpPr>
        <p:spPr/>
        <p:txBody>
          <a:bodyPr/>
          <a:lstStyle/>
          <a:p>
            <a:endParaRPr kumimoji="0" lang="en-US" dirty="0"/>
          </a:p>
        </p:txBody>
      </p:sp>
      <p:sp>
        <p:nvSpPr>
          <p:cNvPr id="6" name="Номер слайда 5"/>
          <p:cNvSpPr>
            <a:spLocks noGrp="1"/>
          </p:cNvSpPr>
          <p:nvPr>
            <p:ph type="sldNum" sz="quarter" idx="12"/>
          </p:nvPr>
        </p:nvSpPr>
        <p:spPr/>
        <p:txBody>
          <a:bodyPr/>
          <a:lstStyle/>
          <a:p>
            <a:fld id="{69E29E33-B620-47F9-BB04-8846C2A5AFCC}" type="slidenum">
              <a:rPr kumimoji="0" lang="en-US" smtClean="0"/>
              <a:pPr/>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CB97365-EBCA-4027-87D5-99FC1D4DF0BB}" type="datetimeFigureOut">
              <a:rPr lang="en-US" smtClean="0"/>
              <a:pPr/>
              <a:t>9/29/2015</a:t>
            </a:fld>
            <a:endParaRPr lang="en-US" dirty="0"/>
          </a:p>
        </p:txBody>
      </p:sp>
      <p:sp>
        <p:nvSpPr>
          <p:cNvPr id="5" name="Нижний колонтитул 4"/>
          <p:cNvSpPr>
            <a:spLocks noGrp="1"/>
          </p:cNvSpPr>
          <p:nvPr>
            <p:ph type="ftr" sz="quarter" idx="11"/>
          </p:nvPr>
        </p:nvSpPr>
        <p:spPr/>
        <p:txBody>
          <a:bodyPr/>
          <a:lstStyle/>
          <a:p>
            <a:endParaRPr kumimoji="0" lang="en-US" dirty="0"/>
          </a:p>
        </p:txBody>
      </p:sp>
      <p:sp>
        <p:nvSpPr>
          <p:cNvPr id="6" name="Номер слайда 5"/>
          <p:cNvSpPr>
            <a:spLocks noGrp="1"/>
          </p:cNvSpPr>
          <p:nvPr>
            <p:ph type="sldNum" sz="quarter" idx="12"/>
          </p:nvPr>
        </p:nvSpPr>
        <p:spPr/>
        <p:txBody>
          <a:bodyPr/>
          <a:lstStyle/>
          <a:p>
            <a:fld id="{69E29E33-B620-47F9-BB04-8846C2A5AFCC}" type="slidenum">
              <a:rPr kumimoji="0" lang="en-US" smtClean="0"/>
              <a:pPr/>
              <a:t>‹#›</a:t>
            </a:fld>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CB97365-EBCA-4027-87D5-99FC1D4DF0BB}" type="datetimeFigureOut">
              <a:rPr lang="en-US" smtClean="0"/>
              <a:pPr/>
              <a:t>9/29/2015</a:t>
            </a:fld>
            <a:endParaRPr lang="en-US" dirty="0"/>
          </a:p>
        </p:txBody>
      </p:sp>
      <p:sp>
        <p:nvSpPr>
          <p:cNvPr id="6" name="Нижний колонтитул 5"/>
          <p:cNvSpPr>
            <a:spLocks noGrp="1"/>
          </p:cNvSpPr>
          <p:nvPr>
            <p:ph type="ftr" sz="quarter" idx="11"/>
          </p:nvPr>
        </p:nvSpPr>
        <p:spPr/>
        <p:txBody>
          <a:bodyPr/>
          <a:lstStyle/>
          <a:p>
            <a:endParaRPr kumimoji="0" lang="en-US" dirty="0"/>
          </a:p>
        </p:txBody>
      </p:sp>
      <p:sp>
        <p:nvSpPr>
          <p:cNvPr id="7" name="Номер слайда 6"/>
          <p:cNvSpPr>
            <a:spLocks noGrp="1"/>
          </p:cNvSpPr>
          <p:nvPr>
            <p:ph type="sldNum" sz="quarter" idx="12"/>
          </p:nvPr>
        </p:nvSpPr>
        <p:spPr/>
        <p:txBody>
          <a:bodyPr/>
          <a:lstStyle/>
          <a:p>
            <a:fld id="{69E29E33-B620-47F9-BB04-8846C2A5AFCC}" type="slidenum">
              <a:rPr kumimoji="0" lang="en-US" smtClean="0"/>
              <a:pPr/>
              <a:t>‹#›</a:t>
            </a:fld>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CB97365-EBCA-4027-87D5-99FC1D4DF0BB}" type="datetimeFigureOut">
              <a:rPr lang="en-US" smtClean="0"/>
              <a:pPr/>
              <a:t>9/29/2015</a:t>
            </a:fld>
            <a:endParaRPr lang="en-US" dirty="0"/>
          </a:p>
        </p:txBody>
      </p:sp>
      <p:sp>
        <p:nvSpPr>
          <p:cNvPr id="8" name="Нижний колонтитул 7"/>
          <p:cNvSpPr>
            <a:spLocks noGrp="1"/>
          </p:cNvSpPr>
          <p:nvPr>
            <p:ph type="ftr" sz="quarter" idx="11"/>
          </p:nvPr>
        </p:nvSpPr>
        <p:spPr/>
        <p:txBody>
          <a:bodyPr/>
          <a:lstStyle/>
          <a:p>
            <a:endParaRPr kumimoji="0" lang="en-US" dirty="0"/>
          </a:p>
        </p:txBody>
      </p:sp>
      <p:sp>
        <p:nvSpPr>
          <p:cNvPr id="9" name="Номер слайда 8"/>
          <p:cNvSpPr>
            <a:spLocks noGrp="1"/>
          </p:cNvSpPr>
          <p:nvPr>
            <p:ph type="sldNum" sz="quarter" idx="12"/>
          </p:nvPr>
        </p:nvSpPr>
        <p:spPr/>
        <p:txBody>
          <a:bodyPr/>
          <a:lstStyle/>
          <a:p>
            <a:fld id="{69E29E33-B620-47F9-BB04-8846C2A5AFCC}" type="slidenum">
              <a:rPr kumimoji="0" lang="en-US" smtClean="0"/>
              <a:pPr/>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CB97365-EBCA-4027-87D5-99FC1D4DF0BB}" type="datetimeFigureOut">
              <a:rPr lang="en-US" smtClean="0"/>
              <a:pPr/>
              <a:t>9/29/2015</a:t>
            </a:fld>
            <a:endParaRPr lang="en-US" dirty="0"/>
          </a:p>
        </p:txBody>
      </p:sp>
      <p:sp>
        <p:nvSpPr>
          <p:cNvPr id="4" name="Нижний колонтитул 3"/>
          <p:cNvSpPr>
            <a:spLocks noGrp="1"/>
          </p:cNvSpPr>
          <p:nvPr>
            <p:ph type="ftr" sz="quarter" idx="11"/>
          </p:nvPr>
        </p:nvSpPr>
        <p:spPr/>
        <p:txBody>
          <a:bodyPr/>
          <a:lstStyle/>
          <a:p>
            <a:endParaRPr kumimoji="0" lang="en-US" dirty="0"/>
          </a:p>
        </p:txBody>
      </p:sp>
      <p:sp>
        <p:nvSpPr>
          <p:cNvPr id="5" name="Номер слайда 4"/>
          <p:cNvSpPr>
            <a:spLocks noGrp="1"/>
          </p:cNvSpPr>
          <p:nvPr>
            <p:ph type="sldNum" sz="quarter" idx="12"/>
          </p:nvPr>
        </p:nvSpPr>
        <p:spPr/>
        <p:txBody>
          <a:bodyPr/>
          <a:lstStyle/>
          <a:p>
            <a:fld id="{69E29E33-B620-47F9-BB04-8846C2A5AFCC}"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CB97365-EBCA-4027-87D5-99FC1D4DF0BB}" type="datetimeFigureOut">
              <a:rPr lang="en-US" smtClean="0"/>
              <a:pPr/>
              <a:t>9/29/2015</a:t>
            </a:fld>
            <a:endParaRPr lang="en-US" dirty="0"/>
          </a:p>
        </p:txBody>
      </p:sp>
      <p:sp>
        <p:nvSpPr>
          <p:cNvPr id="3" name="Нижний колонтитул 2"/>
          <p:cNvSpPr>
            <a:spLocks noGrp="1"/>
          </p:cNvSpPr>
          <p:nvPr>
            <p:ph type="ftr" sz="quarter" idx="11"/>
          </p:nvPr>
        </p:nvSpPr>
        <p:spPr/>
        <p:txBody>
          <a:bodyPr/>
          <a:lstStyle/>
          <a:p>
            <a:endParaRPr kumimoji="0" lang="en-US" dirty="0"/>
          </a:p>
        </p:txBody>
      </p:sp>
      <p:sp>
        <p:nvSpPr>
          <p:cNvPr id="4" name="Номер слайда 3"/>
          <p:cNvSpPr>
            <a:spLocks noGrp="1"/>
          </p:cNvSpPr>
          <p:nvPr>
            <p:ph type="sldNum" sz="quarter" idx="12"/>
          </p:nvPr>
        </p:nvSpPr>
        <p:spPr/>
        <p:txBody>
          <a:bodyPr/>
          <a:lstStyle/>
          <a:p>
            <a:fld id="{69E29E33-B620-47F9-BB04-8846C2A5AFCC}" type="slidenum">
              <a:rPr kumimoji="0" lang="en-US" smtClean="0"/>
              <a:pPr/>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CB97365-EBCA-4027-87D5-99FC1D4DF0BB}" type="datetimeFigureOut">
              <a:rPr lang="en-US" smtClean="0"/>
              <a:pPr/>
              <a:t>9/29/2015</a:t>
            </a:fld>
            <a:endParaRPr lang="en-US" dirty="0"/>
          </a:p>
        </p:txBody>
      </p:sp>
      <p:sp>
        <p:nvSpPr>
          <p:cNvPr id="6" name="Нижний колонтитул 5"/>
          <p:cNvSpPr>
            <a:spLocks noGrp="1"/>
          </p:cNvSpPr>
          <p:nvPr>
            <p:ph type="ftr" sz="quarter" idx="11"/>
          </p:nvPr>
        </p:nvSpPr>
        <p:spPr/>
        <p:txBody>
          <a:bodyPr/>
          <a:lstStyle/>
          <a:p>
            <a:endParaRPr kumimoji="0" lang="en-US" dirty="0"/>
          </a:p>
        </p:txBody>
      </p:sp>
      <p:sp>
        <p:nvSpPr>
          <p:cNvPr id="7" name="Номер слайда 6"/>
          <p:cNvSpPr>
            <a:spLocks noGrp="1"/>
          </p:cNvSpPr>
          <p:nvPr>
            <p:ph type="sldNum" sz="quarter" idx="12"/>
          </p:nvPr>
        </p:nvSpPr>
        <p:spPr/>
        <p:txBody>
          <a:bodyPr/>
          <a:lstStyle/>
          <a:p>
            <a:fld id="{69E29E33-B620-47F9-BB04-8846C2A5AFCC}" type="slidenum">
              <a:rPr kumimoji="0" lang="en-US" smtClean="0"/>
              <a:pPr/>
              <a:t>‹#›</a:t>
            </a:fld>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CB97365-EBCA-4027-87D5-99FC1D4DF0BB}" type="datetimeFigureOut">
              <a:rPr lang="en-US" smtClean="0"/>
              <a:pPr/>
              <a:t>9/29/2015</a:t>
            </a:fld>
            <a:endParaRPr lang="en-US" dirty="0"/>
          </a:p>
        </p:txBody>
      </p:sp>
      <p:sp>
        <p:nvSpPr>
          <p:cNvPr id="6" name="Нижний колонтитул 5"/>
          <p:cNvSpPr>
            <a:spLocks noGrp="1"/>
          </p:cNvSpPr>
          <p:nvPr>
            <p:ph type="ftr" sz="quarter" idx="11"/>
          </p:nvPr>
        </p:nvSpPr>
        <p:spPr/>
        <p:txBody>
          <a:bodyPr/>
          <a:lstStyle/>
          <a:p>
            <a:endParaRPr kumimoji="0" lang="en-US" dirty="0"/>
          </a:p>
        </p:txBody>
      </p:sp>
      <p:sp>
        <p:nvSpPr>
          <p:cNvPr id="7" name="Номер слайда 6"/>
          <p:cNvSpPr>
            <a:spLocks noGrp="1"/>
          </p:cNvSpPr>
          <p:nvPr>
            <p:ph type="sldNum" sz="quarter" idx="12"/>
          </p:nvPr>
        </p:nvSpPr>
        <p:spPr/>
        <p:txBody>
          <a:bodyPr/>
          <a:lstStyle/>
          <a:p>
            <a:fld id="{69E29E33-B620-47F9-BB04-8846C2A5AFCC}" type="slidenum">
              <a:rPr kumimoji="0" lang="en-US" smtClean="0"/>
              <a:pPr/>
              <a:t>‹#›</a:t>
            </a:fld>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B97365-EBCA-4027-87D5-99FC1D4DF0BB}" type="datetimeFigureOut">
              <a:rPr lang="en-US" smtClean="0"/>
              <a:pPr/>
              <a:t>9/29/2015</a:t>
            </a:fld>
            <a:endParaRPr lang="en-US" dirty="0">
              <a:solidFill>
                <a:schemeClr val="tx1">
                  <a:shade val="50000"/>
                </a:scheme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0" lang="en-US" dirty="0">
              <a:solidFill>
                <a:schemeClr val="tx1">
                  <a:shade val="50000"/>
                </a:scheme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E29E33-B620-47F9-BB04-8846C2A5AFCC}" type="slidenum">
              <a:rPr kumimoji="0" lang="en-US" smtClean="0"/>
              <a:pPr/>
              <a:t>‹#›</a:t>
            </a:fld>
            <a:endParaRPr kumimoji="0" lang="en-US" dirty="0">
              <a:solidFill>
                <a:schemeClr val="tx1">
                  <a:shade val="50000"/>
                </a:scheme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bv10231.jpg"/>
          <p:cNvPicPr>
            <a:picLocks noChangeAspect="1"/>
          </p:cNvPicPr>
          <p:nvPr/>
        </p:nvPicPr>
        <p:blipFill>
          <a:blip r:embed="rId2" cstate="print"/>
          <a:stretch>
            <a:fillRect/>
          </a:stretch>
        </p:blipFill>
        <p:spPr>
          <a:xfrm>
            <a:off x="-396552" y="0"/>
            <a:ext cx="9540552" cy="8846840"/>
          </a:xfrm>
          <a:prstGeom prst="rect">
            <a:avLst/>
          </a:prstGeom>
        </p:spPr>
      </p:pic>
      <p:sp>
        <p:nvSpPr>
          <p:cNvPr id="3" name="TextBox 2"/>
          <p:cNvSpPr txBox="1"/>
          <p:nvPr/>
        </p:nvSpPr>
        <p:spPr>
          <a:xfrm>
            <a:off x="899592" y="332656"/>
            <a:ext cx="6840760" cy="646331"/>
          </a:xfrm>
          <a:prstGeom prst="rect">
            <a:avLst/>
          </a:prstGeom>
          <a:noFill/>
        </p:spPr>
        <p:txBody>
          <a:bodyPr wrap="square" rtlCol="0">
            <a:spAutoFit/>
          </a:bodyPr>
          <a:lstStyle/>
          <a:p>
            <a:r>
              <a:rPr lang="ru-RU" sz="3600" dirty="0" smtClean="0"/>
              <a:t>Консультация  для  воспитателей</a:t>
            </a:r>
            <a:endParaRPr lang="ru-RU" sz="3600" dirty="0"/>
          </a:p>
        </p:txBody>
      </p:sp>
      <p:pic>
        <p:nvPicPr>
          <p:cNvPr id="4099" name="Picture 3"/>
          <p:cNvPicPr>
            <a:picLocks noChangeAspect="1" noChangeArrowheads="1"/>
          </p:cNvPicPr>
          <p:nvPr/>
        </p:nvPicPr>
        <p:blipFill>
          <a:blip r:embed="rId3" cstate="print"/>
          <a:srcRect/>
          <a:stretch>
            <a:fillRect/>
          </a:stretch>
        </p:blipFill>
        <p:spPr bwMode="auto">
          <a:xfrm>
            <a:off x="1357290" y="1785926"/>
            <a:ext cx="6027582" cy="4384251"/>
          </a:xfrm>
          <a:prstGeom prst="rect">
            <a:avLst/>
          </a:prstGeom>
          <a:noFill/>
          <a:ln w="9525">
            <a:noFill/>
            <a:miter lim="800000"/>
            <a:headEnd/>
            <a:tailEnd/>
          </a:ln>
          <a:effectLst/>
        </p:spPr>
      </p:pic>
      <p:sp>
        <p:nvSpPr>
          <p:cNvPr id="11" name="TextBox 10"/>
          <p:cNvSpPr txBox="1"/>
          <p:nvPr/>
        </p:nvSpPr>
        <p:spPr>
          <a:xfrm rot="21158389">
            <a:off x="4040083" y="3197200"/>
            <a:ext cx="3197594" cy="1938992"/>
          </a:xfrm>
          <a:prstGeom prst="rect">
            <a:avLst/>
          </a:prstGeom>
          <a:noFill/>
        </p:spPr>
        <p:txBody>
          <a:bodyPr wrap="square" rtlCol="0">
            <a:spAutoFit/>
          </a:bodyPr>
          <a:lstStyle/>
          <a:p>
            <a:endParaRPr lang="ru-RU" sz="2400" b="1" dirty="0" smtClean="0"/>
          </a:p>
          <a:p>
            <a:r>
              <a:rPr lang="ru-RU" sz="2400" b="1" dirty="0" smtClean="0"/>
              <a:t>МЕТОДИКА  ПРОВЕДЕНИЯ ПОДВИЖНЫХ ИГР</a:t>
            </a:r>
          </a:p>
          <a:p>
            <a:r>
              <a:rPr lang="ru-RU" sz="2400" b="1" dirty="0" smtClean="0"/>
              <a:t> В ДЕТСКОМ САДУ</a:t>
            </a:r>
            <a:endParaRPr lang="ru-RU" sz="2400" b="1" dirty="0"/>
          </a:p>
        </p:txBody>
      </p:sp>
      <p:sp>
        <p:nvSpPr>
          <p:cNvPr id="6" name="TextBox 5"/>
          <p:cNvSpPr txBox="1"/>
          <p:nvPr/>
        </p:nvSpPr>
        <p:spPr>
          <a:xfrm>
            <a:off x="4429124" y="7572404"/>
            <a:ext cx="4357718" cy="646331"/>
          </a:xfrm>
          <a:prstGeom prst="rect">
            <a:avLst/>
          </a:prstGeom>
          <a:noFill/>
        </p:spPr>
        <p:txBody>
          <a:bodyPr wrap="square" rtlCol="0">
            <a:spAutoFit/>
          </a:bodyPr>
          <a:lstStyle/>
          <a:p>
            <a:r>
              <a:rPr lang="ru-RU" dirty="0" smtClean="0"/>
              <a:t>Инструктор по физической культуре</a:t>
            </a:r>
          </a:p>
          <a:p>
            <a:pPr algn="ctr"/>
            <a:r>
              <a:rPr lang="ru-RU" dirty="0" smtClean="0"/>
              <a:t>                                  Вечер </a:t>
            </a:r>
            <a:r>
              <a:rPr lang="ru-RU" dirty="0" smtClean="0"/>
              <a:t>Е. Д</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bv10231.jpg"/>
          <p:cNvPicPr>
            <a:picLocks noChangeAspect="1"/>
          </p:cNvPicPr>
          <p:nvPr/>
        </p:nvPicPr>
        <p:blipFill>
          <a:blip r:embed="rId2" cstate="print"/>
          <a:stretch>
            <a:fillRect/>
          </a:stretch>
        </p:blipFill>
        <p:spPr>
          <a:xfrm>
            <a:off x="0" y="0"/>
            <a:ext cx="9144000" cy="6858000"/>
          </a:xfrm>
          <a:prstGeom prst="rect">
            <a:avLst/>
          </a:prstGeom>
        </p:spPr>
      </p:pic>
      <p:sp>
        <p:nvSpPr>
          <p:cNvPr id="17409" name="Rectangle 1"/>
          <p:cNvSpPr>
            <a:spLocks noChangeArrowheads="1"/>
          </p:cNvSpPr>
          <p:nvPr/>
        </p:nvSpPr>
        <p:spPr bwMode="auto">
          <a:xfrm>
            <a:off x="1115616" y="2096027"/>
            <a:ext cx="684076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p:txBody>
      </p:sp>
      <p:sp>
        <p:nvSpPr>
          <p:cNvPr id="25601" name="Rectangle 1"/>
          <p:cNvSpPr>
            <a:spLocks noChangeArrowheads="1"/>
          </p:cNvSpPr>
          <p:nvPr/>
        </p:nvSpPr>
        <p:spPr bwMode="auto">
          <a:xfrm>
            <a:off x="395536" y="426914"/>
            <a:ext cx="7848872"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Особенности методики проведения п</a:t>
            </a:r>
            <a:r>
              <a:rPr lang="ru-RU" sz="3200" b="1" dirty="0" smtClean="0">
                <a:latin typeface="Calibri" pitchFamily="34" charset="0"/>
                <a:ea typeface="Times New Roman" pitchFamily="18" charset="0"/>
                <a:cs typeface="Times New Roman" pitchFamily="18" charset="0"/>
              </a:rPr>
              <a:t>одвижной игры </a:t>
            </a:r>
            <a:r>
              <a:rPr kumimoji="0" lang="ru-RU" sz="3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в младших группах </a:t>
            </a:r>
            <a:endParaRPr kumimoji="0" lang="ru-RU" sz="32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Детей 2-х – 3-х лет в п</a:t>
            </a:r>
            <a:r>
              <a:rPr lang="ru-RU" sz="2400" b="1" dirty="0" smtClean="0">
                <a:latin typeface="Calibri" pitchFamily="34" charset="0"/>
                <a:ea typeface="Times New Roman" pitchFamily="18" charset="0"/>
                <a:cs typeface="Times New Roman" pitchFamily="18" charset="0"/>
              </a:rPr>
              <a:t>одвижной игре</a:t>
            </a: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привлекает главным образом сам процесс действия: им интересно бежать, догонять, бросать, искать; результат этих действий для них не имеет значения. </a:t>
            </a:r>
            <a:endParaRPr kumimoji="0" lang="ru-RU" sz="24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Поэтому для малышей рекомендуются совсем простые игры, построенные в большинстве случаев на одном действии, причем это действие воспитатель тут же и подсказывает детям. </a:t>
            </a:r>
            <a:endParaRPr kumimoji="0" lang="ru-RU" sz="24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 играх с текстом воспитатель не только произносит его, но тут же сам проделывает соответствующие движения, а дети подражают ему («Зайка») </a:t>
            </a:r>
            <a:endParaRPr kumimoji="0" lang="ru-RU" sz="2400" b="1"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bv10231.jpg"/>
          <p:cNvPicPr>
            <a:picLocks noChangeAspect="1"/>
          </p:cNvPicPr>
          <p:nvPr/>
        </p:nvPicPr>
        <p:blipFill>
          <a:blip r:embed="rId2" cstate="print"/>
          <a:stretch>
            <a:fillRect/>
          </a:stretch>
        </p:blipFill>
        <p:spPr>
          <a:xfrm>
            <a:off x="0" y="0"/>
            <a:ext cx="9144000" cy="6858000"/>
          </a:xfrm>
          <a:prstGeom prst="rect">
            <a:avLst/>
          </a:prstGeom>
        </p:spPr>
      </p:pic>
      <p:sp>
        <p:nvSpPr>
          <p:cNvPr id="17409" name="Rectangle 1"/>
          <p:cNvSpPr>
            <a:spLocks noChangeArrowheads="1"/>
          </p:cNvSpPr>
          <p:nvPr/>
        </p:nvSpPr>
        <p:spPr bwMode="auto">
          <a:xfrm>
            <a:off x="1115616" y="2096027"/>
            <a:ext cx="684076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p:txBody>
      </p:sp>
      <p:sp>
        <p:nvSpPr>
          <p:cNvPr id="24578" name="Rectangle 2"/>
          <p:cNvSpPr>
            <a:spLocks noChangeArrowheads="1"/>
          </p:cNvSpPr>
          <p:nvPr/>
        </p:nvSpPr>
        <p:spPr bwMode="auto">
          <a:xfrm>
            <a:off x="467544" y="590055"/>
            <a:ext cx="8352928"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Начинать игру следует с небольшой группкой (3-4 чел), чтобы дети могли двигаться в удобном для них ритме. Когда они научатся бегать по всей комнате или площадке, не мешая друг другу, игру можно проводить с большим количеством детей. </a:t>
            </a:r>
            <a:endParaRPr kumimoji="0" lang="ru-RU" sz="24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Для малышей характерно эмоциональное восприятие игрушки, образа, данного в игре, и воспитатель опирается на эту особенность детей. Для малышей характерно эмоциональное восприятие игрушки, образа, данного в игре, и воспитатель опирается на эту особенность детей </a:t>
            </a:r>
            <a:endParaRPr kumimoji="0" lang="ru-RU" sz="24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Например, он говорит: «Побежим на носочках, тихо- тихо, чтобы кот не проснулся». Дети с удовольствием бегают, как мышки, прыгают, как воробышки или зайчики. </a:t>
            </a:r>
            <a:endParaRPr kumimoji="0" lang="ru-RU" sz="24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24577" name="AutoShape 1" descr="Страница 10 из 18"/>
          <p:cNvSpPr>
            <a:spLocks noChangeAspect="1" noChangeArrowheads="1"/>
          </p:cNvSpPr>
          <p:nvPr/>
        </p:nvSpPr>
        <p:spPr bwMode="auto">
          <a:xfrm>
            <a:off x="0" y="45720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bv10231.jpg"/>
          <p:cNvPicPr>
            <a:picLocks noChangeAspect="1"/>
          </p:cNvPicPr>
          <p:nvPr/>
        </p:nvPicPr>
        <p:blipFill>
          <a:blip r:embed="rId2" cstate="print"/>
          <a:stretch>
            <a:fillRect/>
          </a:stretch>
        </p:blipFill>
        <p:spPr>
          <a:xfrm>
            <a:off x="0" y="0"/>
            <a:ext cx="9144000" cy="6858000"/>
          </a:xfrm>
          <a:prstGeom prst="rect">
            <a:avLst/>
          </a:prstGeom>
        </p:spPr>
      </p:pic>
      <p:sp>
        <p:nvSpPr>
          <p:cNvPr id="17409" name="Rectangle 1"/>
          <p:cNvSpPr>
            <a:spLocks noChangeArrowheads="1"/>
          </p:cNvSpPr>
          <p:nvPr/>
        </p:nvSpPr>
        <p:spPr bwMode="auto">
          <a:xfrm>
            <a:off x="1115616" y="2096027"/>
            <a:ext cx="684076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p:txBody>
      </p:sp>
      <p:sp>
        <p:nvSpPr>
          <p:cNvPr id="23553" name="Rectangle 1"/>
          <p:cNvSpPr>
            <a:spLocks noChangeArrowheads="1"/>
          </p:cNvSpPr>
          <p:nvPr/>
        </p:nvSpPr>
        <p:spPr bwMode="auto">
          <a:xfrm>
            <a:off x="251520" y="235458"/>
            <a:ext cx="8495928"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3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Особенности проведения </a:t>
            </a:r>
            <a:r>
              <a:rPr lang="ru-RU" sz="3200" b="1" dirty="0" smtClean="0">
                <a:latin typeface="Calibri" pitchFamily="34" charset="0"/>
                <a:ea typeface="Times New Roman" pitchFamily="18" charset="0"/>
                <a:cs typeface="Times New Roman" pitchFamily="18" charset="0"/>
              </a:rPr>
              <a:t>подвижных игр </a:t>
            </a:r>
            <a:r>
              <a:rPr kumimoji="0" lang="ru-RU" sz="3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в средней и старшей группах </a:t>
            </a:r>
            <a:endParaRPr kumimoji="0" lang="ru-RU" sz="32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 играх, рекомендуемых для детей средней и старшей групп, увеличивается расстояние для бега, метания, высота для прыжков и лазания. В 4-5 лет детей уже интересует результат произведенных действий, затраченных усилий. Они стремятся обязательно убежать от ловящего, влезть повыше, прыгнуть дальше </a:t>
            </a:r>
            <a:endParaRPr kumimoji="0" lang="ru-RU"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 то же время они по-прежнему любят сюжетные игры: «У медведя во бору», «Гуси-лебеди», «Самолеты» и др., с удовольствием выполняя те или иные роли. </a:t>
            </a:r>
            <a:endParaRPr kumimoji="0" lang="ru-RU"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 данных группах воспитатель вначале рассказывает детям, как играть, кто что должен делать, затем распределяются роли. При этом он учитывает степень активности детей, умение быстро бегать, лазать. </a:t>
            </a:r>
            <a:endParaRPr kumimoji="0" lang="ru-RU" sz="2400" b="1"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bv10231.jpg"/>
          <p:cNvPicPr>
            <a:picLocks noChangeAspect="1"/>
          </p:cNvPicPr>
          <p:nvPr/>
        </p:nvPicPr>
        <p:blipFill>
          <a:blip r:embed="rId2" cstate="print"/>
          <a:stretch>
            <a:fillRect/>
          </a:stretch>
        </p:blipFill>
        <p:spPr>
          <a:xfrm>
            <a:off x="0" y="0"/>
            <a:ext cx="9144000" cy="6858000"/>
          </a:xfrm>
          <a:prstGeom prst="rect">
            <a:avLst/>
          </a:prstGeom>
        </p:spPr>
      </p:pic>
      <p:sp>
        <p:nvSpPr>
          <p:cNvPr id="17409" name="Rectangle 1"/>
          <p:cNvSpPr>
            <a:spLocks noChangeArrowheads="1"/>
          </p:cNvSpPr>
          <p:nvPr/>
        </p:nvSpPr>
        <p:spPr bwMode="auto">
          <a:xfrm>
            <a:off x="1115616" y="2096027"/>
            <a:ext cx="684076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p:txBody>
      </p:sp>
      <p:sp>
        <p:nvSpPr>
          <p:cNvPr id="29697" name="Rectangle 1"/>
          <p:cNvSpPr>
            <a:spLocks noChangeArrowheads="1"/>
          </p:cNvSpPr>
          <p:nvPr/>
        </p:nvSpPr>
        <p:spPr bwMode="auto">
          <a:xfrm>
            <a:off x="395536" y="33404"/>
            <a:ext cx="792088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 процессе игры воспитатель отмечает успехи детей, обращает на них внимание товарищей, вселяет в ребенка чувство уверенности: «Вот какой ловкий был медведь, многих ребят поймал!»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 процессе повседневной работы воспитатель добивается того, чтоб  все дети умели выполнять разные роли в подвижной</a:t>
            </a:r>
            <a:r>
              <a:rPr kumimoji="0" lang="ru-RU" sz="2400" b="1"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игре.</a:t>
            </a:r>
            <a:endParaRPr kumimoji="0" lang="ru-RU" sz="24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1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 старших группах дети должны знать много считалок. Считалка дает возможность всем детям побывать в разных ролях и исключает проявления несправедливости и др. отрицательных моментов. </a:t>
            </a:r>
            <a:endParaRPr kumimoji="0" lang="ru-RU" sz="24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Помимо сюжетных игр, в этих группах используются игры, построенные на определенном задании: «Найди себе пару», «Найди свой цвет, «Пробеги тихо», «Школа мяча»</a:t>
            </a:r>
            <a:r>
              <a:rPr kumimoji="0" lang="ru-RU" sz="12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ru-RU" sz="1800" b="1"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bv10231.jpg"/>
          <p:cNvPicPr>
            <a:picLocks noChangeAspect="1"/>
          </p:cNvPicPr>
          <p:nvPr/>
        </p:nvPicPr>
        <p:blipFill>
          <a:blip r:embed="rId2" cstate="print"/>
          <a:stretch>
            <a:fillRect/>
          </a:stretch>
        </p:blipFill>
        <p:spPr>
          <a:xfrm>
            <a:off x="0" y="0"/>
            <a:ext cx="9144000" cy="6858000"/>
          </a:xfrm>
          <a:prstGeom prst="rect">
            <a:avLst/>
          </a:prstGeom>
        </p:spPr>
      </p:pic>
      <p:sp>
        <p:nvSpPr>
          <p:cNvPr id="17409" name="Rectangle 1"/>
          <p:cNvSpPr>
            <a:spLocks noChangeArrowheads="1"/>
          </p:cNvSpPr>
          <p:nvPr/>
        </p:nvSpPr>
        <p:spPr bwMode="auto">
          <a:xfrm>
            <a:off x="1115616" y="2096027"/>
            <a:ext cx="684076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p:txBody>
      </p:sp>
      <p:sp>
        <p:nvSpPr>
          <p:cNvPr id="28674" name="Rectangle 2"/>
          <p:cNvSpPr>
            <a:spLocks noChangeArrowheads="1"/>
          </p:cNvSpPr>
          <p:nvPr/>
        </p:nvSpPr>
        <p:spPr bwMode="auto">
          <a:xfrm>
            <a:off x="395536" y="-500485"/>
            <a:ext cx="828092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ru-RU" sz="2400" b="1" dirty="0" smtClean="0">
              <a:latin typeface="Calibri" pitchFamily="34"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Во время пребывания детей на воздухе необходимо несколько раз привлекать детей к п</a:t>
            </a:r>
            <a:r>
              <a:rPr lang="ru-RU" sz="2400" b="1" dirty="0" smtClean="0">
                <a:latin typeface="Calibri" pitchFamily="34" charset="0"/>
                <a:ea typeface="Times New Roman" pitchFamily="18" charset="0"/>
                <a:cs typeface="Times New Roman" pitchFamily="18" charset="0"/>
              </a:rPr>
              <a:t>одвижной игре</a:t>
            </a: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выбирая для них подходящие моменты. </a:t>
            </a:r>
            <a:endParaRPr kumimoji="0" lang="ru-RU" sz="24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1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Часто, кончив играть в настольную или строительную игру, ребенок не знает, чем ему заняться, начинает шалить, мешать другим. </a:t>
            </a:r>
          </a:p>
          <a:p>
            <a:pPr marL="0" marR="0" lvl="0" indent="0" algn="just" defTabSz="914400" rtl="0" eaLnBrk="0" fontAlgn="base" latinLnBrk="0" hangingPunct="0">
              <a:lnSpc>
                <a:spcPct val="100000"/>
              </a:lnSpc>
              <a:spcBef>
                <a:spcPct val="0"/>
              </a:spcBef>
              <a:spcAft>
                <a:spcPct val="0"/>
              </a:spcAft>
              <a:buClrTx/>
              <a:buSzTx/>
              <a:buFontTx/>
              <a:buNone/>
              <a:tabLst/>
            </a:pPr>
            <a:endParaRPr lang="ru-RU" sz="1000" b="1" dirty="0" smtClean="0">
              <a:latin typeface="Calibri"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Вот тут и нужно предложить ему поиграть с мячом, покатать обруч, попрыгать через веревочку или вместе с другими детьми поиграть в кегли или в «Гуси-лебеди» и т.п.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1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 каждой группе должен быть запас таких хорошо усвоенных любимых игр, в которые дети могут играть в любое время и с воспитателем, и самостоятельно. </a:t>
            </a:r>
            <a:endParaRPr kumimoji="0" lang="ru-RU"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28673" name="AutoShape 1" descr="Страница 13 из 18"/>
          <p:cNvSpPr>
            <a:spLocks noChangeAspect="1" noChangeArrowheads="1"/>
          </p:cNvSpPr>
          <p:nvPr/>
        </p:nvSpPr>
        <p:spPr bwMode="auto">
          <a:xfrm>
            <a:off x="0" y="45720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bv10231.jpg"/>
          <p:cNvPicPr>
            <a:picLocks noChangeAspect="1"/>
          </p:cNvPicPr>
          <p:nvPr/>
        </p:nvPicPr>
        <p:blipFill>
          <a:blip r:embed="rId2" cstate="print"/>
          <a:stretch>
            <a:fillRect/>
          </a:stretch>
        </p:blipFill>
        <p:spPr>
          <a:xfrm>
            <a:off x="0" y="0"/>
            <a:ext cx="9144000" cy="6858000"/>
          </a:xfrm>
          <a:prstGeom prst="rect">
            <a:avLst/>
          </a:prstGeom>
        </p:spPr>
      </p:pic>
      <p:sp>
        <p:nvSpPr>
          <p:cNvPr id="17409" name="Rectangle 1"/>
          <p:cNvSpPr>
            <a:spLocks noChangeArrowheads="1"/>
          </p:cNvSpPr>
          <p:nvPr/>
        </p:nvSpPr>
        <p:spPr bwMode="auto">
          <a:xfrm>
            <a:off x="1115616" y="2096027"/>
            <a:ext cx="684076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p:txBody>
      </p:sp>
      <p:sp>
        <p:nvSpPr>
          <p:cNvPr id="27649" name="Rectangle 1"/>
          <p:cNvSpPr>
            <a:spLocks noChangeArrowheads="1"/>
          </p:cNvSpPr>
          <p:nvPr/>
        </p:nvSpPr>
        <p:spPr bwMode="auto">
          <a:xfrm>
            <a:off x="251520" y="-65324"/>
            <a:ext cx="8640960" cy="69249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3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Особенности проведения п</a:t>
            </a:r>
            <a:r>
              <a:rPr lang="ru-RU" sz="3000" b="1" dirty="0" smtClean="0">
                <a:latin typeface="Calibri" pitchFamily="34" charset="0"/>
                <a:ea typeface="Times New Roman" pitchFamily="18" charset="0"/>
                <a:cs typeface="Times New Roman" pitchFamily="18" charset="0"/>
              </a:rPr>
              <a:t>одвижных игр </a:t>
            </a:r>
            <a:r>
              <a:rPr kumimoji="0" lang="ru-RU" sz="3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в подготовительной группе </a:t>
            </a:r>
            <a:endParaRPr kumimoji="0" lang="ru-RU" sz="30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Дети подготовительной группы становятся более самостоятельными в организации подвижной</a:t>
            </a:r>
            <a:r>
              <a:rPr kumimoji="0" lang="ru-RU" sz="2400" b="1"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игры</a:t>
            </a: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Им известно большое количество игр, их содержание и правила, они представляют себе и возможную двигательную и эмоциональную их насыщенность. </a:t>
            </a:r>
            <a:endParaRPr kumimoji="0" lang="ru-RU" sz="24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Основное время для организации п</a:t>
            </a:r>
            <a:r>
              <a:rPr lang="ru-RU" sz="2400" b="1" dirty="0" smtClean="0">
                <a:latin typeface="Calibri" pitchFamily="34" charset="0"/>
                <a:ea typeface="Times New Roman" pitchFamily="18" charset="0"/>
                <a:cs typeface="Times New Roman" pitchFamily="18" charset="0"/>
              </a:rPr>
              <a:t>одвижной игры</a:t>
            </a: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приходится на утреннюю и вечернюю прогулки. В день проводится несколько подвижных</a:t>
            </a:r>
            <a:r>
              <a:rPr kumimoji="0" lang="ru-RU" sz="2400" b="1"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a:t>
            </a: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игр. Сборы на знакомую детям игру, в которой необходимо распределиться на команды</a:t>
            </a:r>
            <a:r>
              <a:rPr kumimoji="0" lang="ru-RU" sz="2400" b="1"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a:t>
            </a: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можно провести в виде веселых соревнований. Воспитатель заранее распределяет детей по </a:t>
            </a:r>
            <a:r>
              <a:rPr lang="ru-RU" sz="2400" b="1" dirty="0" smtClean="0">
                <a:latin typeface="Calibri" pitchFamily="34" charset="0"/>
                <a:ea typeface="Times New Roman" pitchFamily="18" charset="0"/>
                <a:cs typeface="Times New Roman" pitchFamily="18" charset="0"/>
              </a:rPr>
              <a:t>командам</a:t>
            </a: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и указывает место на площадке, где команды по условленному сигналу должны будут быстро собраться и построиться определенным образом (друг за другом, в шеренги, в кружочки и т.п.). Выигрывает </a:t>
            </a:r>
            <a:r>
              <a:rPr lang="ru-RU" sz="2400" b="1" dirty="0" smtClean="0">
                <a:latin typeface="Calibri" pitchFamily="34" charset="0"/>
                <a:ea typeface="Times New Roman" pitchFamily="18" charset="0"/>
                <a:cs typeface="Times New Roman" pitchFamily="18" charset="0"/>
              </a:rPr>
              <a:t>команда</a:t>
            </a: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которое соберется первой. </a:t>
            </a:r>
            <a:endParaRPr kumimoji="0" lang="ru-RU" sz="2400" b="1"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bv10231.jpg"/>
          <p:cNvPicPr>
            <a:picLocks noChangeAspect="1"/>
          </p:cNvPicPr>
          <p:nvPr/>
        </p:nvPicPr>
        <p:blipFill>
          <a:blip r:embed="rId2" cstate="print"/>
          <a:stretch>
            <a:fillRect/>
          </a:stretch>
        </p:blipFill>
        <p:spPr>
          <a:xfrm>
            <a:off x="0" y="0"/>
            <a:ext cx="9144000" cy="6858000"/>
          </a:xfrm>
          <a:prstGeom prst="rect">
            <a:avLst/>
          </a:prstGeom>
        </p:spPr>
      </p:pic>
      <p:sp>
        <p:nvSpPr>
          <p:cNvPr id="17409" name="Rectangle 1"/>
          <p:cNvSpPr>
            <a:spLocks noChangeArrowheads="1"/>
          </p:cNvSpPr>
          <p:nvPr/>
        </p:nvSpPr>
        <p:spPr bwMode="auto">
          <a:xfrm>
            <a:off x="1115616" y="2096027"/>
            <a:ext cx="684076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p:txBody>
      </p:sp>
      <p:sp>
        <p:nvSpPr>
          <p:cNvPr id="26626" name="Rectangle 2"/>
          <p:cNvSpPr>
            <a:spLocks noChangeArrowheads="1"/>
          </p:cNvSpPr>
          <p:nvPr/>
        </p:nvSpPr>
        <p:spPr bwMode="auto">
          <a:xfrm>
            <a:off x="251520" y="435727"/>
            <a:ext cx="7776864"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Учитывая необходимость развития у детей организаторских способностей, воспитатель иногда поручает им проведение п</a:t>
            </a:r>
            <a:r>
              <a:rPr lang="ru-RU" sz="2400" b="1" dirty="0" smtClean="0">
                <a:latin typeface="Calibri" pitchFamily="34" charset="0"/>
                <a:ea typeface="Times New Roman" pitchFamily="18" charset="0"/>
                <a:cs typeface="Times New Roman" pitchFamily="18" charset="0"/>
              </a:rPr>
              <a:t>одвижных игр</a:t>
            </a: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сначала с небольшой частью играющих, а потом и со всей группой. </a:t>
            </a:r>
            <a:endParaRPr kumimoji="0" lang="ru-RU" sz="24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Проявление высоких физических и морально- волевых качеств более всего способствует участие детей в п</a:t>
            </a:r>
            <a:r>
              <a:rPr lang="ru-RU" sz="2400" b="1" dirty="0" smtClean="0">
                <a:latin typeface="Calibri" pitchFamily="34" charset="0"/>
                <a:ea typeface="Times New Roman" pitchFamily="18" charset="0"/>
                <a:cs typeface="Times New Roman" pitchFamily="18" charset="0"/>
              </a:rPr>
              <a:t>одвижных играх</a:t>
            </a: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в которых общий результат зависит от взаимодействия играющих. </a:t>
            </a:r>
            <a:endParaRPr kumimoji="0" lang="ru-RU" sz="24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Особое место среди таких игр занимают игры- эстафеты, в которых общий результат зависит от действий каждого ребенка. Это возлагает большую ответственность за свои действия на каждого. Такие игры требуют напряжения внимания. Чтобы они не вызывали слишком большого возбуждения при длительном ожидании момента принятия эстафеты, следует разделять играющих на небольшие команды (не более 5-6 чел.) </a:t>
            </a:r>
            <a:endParaRPr kumimoji="0" lang="ru-RU" sz="2400" b="1"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bv10231.jpg"/>
          <p:cNvPicPr>
            <a:picLocks noChangeAspect="1"/>
          </p:cNvPicPr>
          <p:nvPr/>
        </p:nvPicPr>
        <p:blipFill>
          <a:blip r:embed="rId2" cstate="print"/>
          <a:stretch>
            <a:fillRect/>
          </a:stretch>
        </p:blipFill>
        <p:spPr>
          <a:xfrm>
            <a:off x="0" y="0"/>
            <a:ext cx="9144000" cy="6858000"/>
          </a:xfrm>
          <a:prstGeom prst="rect">
            <a:avLst/>
          </a:prstGeom>
        </p:spPr>
      </p:pic>
      <p:sp>
        <p:nvSpPr>
          <p:cNvPr id="17409" name="Rectangle 1"/>
          <p:cNvSpPr>
            <a:spLocks noChangeArrowheads="1"/>
          </p:cNvSpPr>
          <p:nvPr/>
        </p:nvSpPr>
        <p:spPr bwMode="auto">
          <a:xfrm>
            <a:off x="1115616" y="2096027"/>
            <a:ext cx="684076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p:txBody>
      </p:sp>
      <p:sp>
        <p:nvSpPr>
          <p:cNvPr id="31745" name="Rectangle 1"/>
          <p:cNvSpPr>
            <a:spLocks noChangeArrowheads="1"/>
          </p:cNvSpPr>
          <p:nvPr/>
        </p:nvSpPr>
        <p:spPr bwMode="auto">
          <a:xfrm>
            <a:off x="107504" y="251161"/>
            <a:ext cx="8928992"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 командных играх детей приучают, добиваясь высоких личных результатов, заботиться об общекомандном результате, проявляя такие качества, как товарищество, взаимопомощь, доброжелательное отношение друг к другу. </a:t>
            </a:r>
            <a:endParaRPr kumimoji="0" lang="ru-RU" sz="24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1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Объясняя игру, воспитатель добивается, чтобы дети представили себе весь ее ход, характер и способы действий персонажей., осознали правила. </a:t>
            </a:r>
          </a:p>
          <a:p>
            <a:pPr marL="0" marR="0" lvl="0" indent="0" algn="just" defTabSz="914400" rtl="0" eaLnBrk="0" fontAlgn="base" latinLnBrk="0" hangingPunct="0">
              <a:lnSpc>
                <a:spcPct val="100000"/>
              </a:lnSpc>
              <a:spcBef>
                <a:spcPct val="0"/>
              </a:spcBef>
              <a:spcAft>
                <a:spcPct val="0"/>
              </a:spcAft>
              <a:buClrTx/>
              <a:buSzTx/>
              <a:buFontTx/>
              <a:buNone/>
              <a:tabLst/>
            </a:pPr>
            <a:endParaRPr lang="ru-RU" sz="1000" b="1" dirty="0" smtClean="0">
              <a:latin typeface="Calibri"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Первичное объяснение сложной игры сопровождается показом наиболее трудных её моментов, предварительным проведением элементов игры.</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1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При повторной организации игры воспитатель либо сам напоминает детям содержание, правила и ход её. Либо поручает это сделать кому-нибудь из играющих. </a:t>
            </a:r>
            <a:endParaRPr kumimoji="0" lang="ru-RU" sz="2400" b="1"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bv10231.jpg"/>
          <p:cNvPicPr>
            <a:picLocks noChangeAspect="1"/>
          </p:cNvPicPr>
          <p:nvPr/>
        </p:nvPicPr>
        <p:blipFill>
          <a:blip r:embed="rId2" cstate="print"/>
          <a:stretch>
            <a:fillRect/>
          </a:stretch>
        </p:blipFill>
        <p:spPr>
          <a:xfrm>
            <a:off x="0" y="0"/>
            <a:ext cx="9144000" cy="6615354"/>
          </a:xfrm>
          <a:prstGeom prst="rect">
            <a:avLst/>
          </a:prstGeom>
        </p:spPr>
      </p:pic>
      <p:sp>
        <p:nvSpPr>
          <p:cNvPr id="17409" name="Rectangle 1"/>
          <p:cNvSpPr>
            <a:spLocks noChangeArrowheads="1"/>
          </p:cNvSpPr>
          <p:nvPr/>
        </p:nvSpPr>
        <p:spPr bwMode="auto">
          <a:xfrm>
            <a:off x="1115616" y="2096027"/>
            <a:ext cx="684076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p:txBody>
      </p:sp>
      <p:sp>
        <p:nvSpPr>
          <p:cNvPr id="30722" name="Rectangle 2"/>
          <p:cNvSpPr>
            <a:spLocks noChangeArrowheads="1"/>
          </p:cNvSpPr>
          <p:nvPr/>
        </p:nvSpPr>
        <p:spPr bwMode="auto">
          <a:xfrm>
            <a:off x="251520" y="360893"/>
            <a:ext cx="864096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Правильная оценка поведения детей в игре очень важна в воспитательных целях.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Воспитатель должен серьёзно аргументировать своё отношение к тем или иным поступкам детей, убеждать в обоснованности своей оценки.</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Это предупреждает возможные негативные проявления, снижает излишнюю возбужденность, азарт, стремление добиться выигрыша любой ценой. </a:t>
            </a:r>
            <a:endParaRPr kumimoji="0" lang="ru-RU" sz="24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 подготовительной группе все дети должны научиться самостоятельно организовывать и проводить подвижные</a:t>
            </a:r>
            <a:r>
              <a:rPr kumimoji="0" lang="ru-RU" sz="2400" b="1"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игры</a:t>
            </a: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Воспитатель целенаправленно приучает их к этому, предлагая самостоятельно выбрать игру, изложить её правила, распределить роли, подвести итоги. Он поощряет игровое творчество детей, нацеливает их внимание на создание новых вариантов игр. </a:t>
            </a:r>
            <a:endParaRPr kumimoji="0" lang="ru-RU" sz="2400" b="1"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bv10231.jpg"/>
          <p:cNvPicPr>
            <a:picLocks noChangeAspect="1"/>
          </p:cNvPicPr>
          <p:nvPr/>
        </p:nvPicPr>
        <p:blipFill>
          <a:blip r:embed="rId2" cstate="print"/>
          <a:stretch>
            <a:fillRect/>
          </a:stretch>
        </p:blipFill>
        <p:spPr>
          <a:xfrm>
            <a:off x="0" y="0"/>
            <a:ext cx="9144000" cy="6858000"/>
          </a:xfrm>
          <a:prstGeom prst="rect">
            <a:avLst/>
          </a:prstGeom>
        </p:spPr>
      </p:pic>
      <p:sp>
        <p:nvSpPr>
          <p:cNvPr id="17409" name="Rectangle 1"/>
          <p:cNvSpPr>
            <a:spLocks noChangeArrowheads="1"/>
          </p:cNvSpPr>
          <p:nvPr/>
        </p:nvSpPr>
        <p:spPr bwMode="auto">
          <a:xfrm>
            <a:off x="1115616" y="2096027"/>
            <a:ext cx="684076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p:txBody>
      </p:sp>
      <p:sp>
        <p:nvSpPr>
          <p:cNvPr id="32769" name="Rectangle 1"/>
          <p:cNvSpPr>
            <a:spLocks noChangeArrowheads="1"/>
          </p:cNvSpPr>
          <p:nvPr/>
        </p:nvSpPr>
        <p:spPr bwMode="auto">
          <a:xfrm>
            <a:off x="971600" y="1857412"/>
            <a:ext cx="6984776"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Желаю всем творческих успехов</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в организации и проведении подвижных игр!</a:t>
            </a:r>
            <a:endParaRPr kumimoji="0" lang="ru-RU" sz="3600" b="1" i="0" u="none" strike="noStrike" cap="none" normalizeH="0" baseline="0" dirty="0" smtClean="0">
              <a:ln>
                <a:noFill/>
              </a:ln>
              <a:solidFill>
                <a:schemeClr val="tx1"/>
              </a:solidFill>
              <a:effectLst/>
              <a:latin typeface="Arial" pitchFamily="34" charset="0"/>
            </a:endParaRPr>
          </a:p>
        </p:txBody>
      </p:sp>
      <p:pic>
        <p:nvPicPr>
          <p:cNvPr id="5" name="Рисунок 4" descr="novogodnyaya-akciya-dobryy-postupok-2012_Детки.gif"/>
          <p:cNvPicPr>
            <a:picLocks noChangeAspect="1"/>
          </p:cNvPicPr>
          <p:nvPr/>
        </p:nvPicPr>
        <p:blipFill>
          <a:blip r:embed="rId3" cstate="print"/>
          <a:stretch>
            <a:fillRect/>
          </a:stretch>
        </p:blipFill>
        <p:spPr>
          <a:xfrm>
            <a:off x="1187624" y="3717032"/>
            <a:ext cx="7344816" cy="2232248"/>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descr="bv10231.jpg"/>
          <p:cNvPicPr>
            <a:picLocks noChangeAspect="1"/>
          </p:cNvPicPr>
          <p:nvPr/>
        </p:nvPicPr>
        <p:blipFill>
          <a:blip r:embed="rId2" cstate="print"/>
          <a:stretch>
            <a:fillRect/>
          </a:stretch>
        </p:blipFill>
        <p:spPr>
          <a:xfrm>
            <a:off x="0" y="0"/>
            <a:ext cx="9144000" cy="6858000"/>
          </a:xfrm>
          <a:prstGeom prst="rect">
            <a:avLst/>
          </a:prstGeom>
        </p:spPr>
      </p:pic>
      <p:sp>
        <p:nvSpPr>
          <p:cNvPr id="2" name="Прямоугольник 1"/>
          <p:cNvSpPr/>
          <p:nvPr/>
        </p:nvSpPr>
        <p:spPr>
          <a:xfrm>
            <a:off x="107504" y="332656"/>
            <a:ext cx="8928992" cy="2785378"/>
          </a:xfrm>
          <a:prstGeom prst="rect">
            <a:avLst/>
          </a:prstGeom>
        </p:spPr>
        <p:txBody>
          <a:bodyPr wrap="square">
            <a:spAutoFit/>
          </a:bodyPr>
          <a:lstStyle/>
          <a:p>
            <a:r>
              <a:rPr lang="ru-RU" sz="3500" b="1" dirty="0" smtClean="0">
                <a:latin typeface="+mj-lt"/>
              </a:rPr>
              <a:t>Игра – это жизнь, </a:t>
            </a:r>
          </a:p>
          <a:p>
            <a:r>
              <a:rPr lang="ru-RU" sz="3500" b="1" dirty="0" smtClean="0">
                <a:latin typeface="+mj-lt"/>
              </a:rPr>
              <a:t>особенно если мы говорим о детских играх,</a:t>
            </a:r>
          </a:p>
          <a:p>
            <a:r>
              <a:rPr lang="ru-RU" sz="3500" b="1" dirty="0" smtClean="0">
                <a:latin typeface="+mj-lt"/>
              </a:rPr>
              <a:t> призванных развлечь, сплотить, развить, развеселить, научить, показать – лишь бы было интересно, динамично и задорно.</a:t>
            </a:r>
            <a:endParaRPr lang="ru-RU" sz="3500" b="1" dirty="0">
              <a:latin typeface="+mj-lt"/>
            </a:endParaRPr>
          </a:p>
        </p:txBody>
      </p:sp>
      <p:pic>
        <p:nvPicPr>
          <p:cNvPr id="6" name="Рисунок 5" descr="c59.gif"/>
          <p:cNvPicPr>
            <a:picLocks noChangeAspect="1"/>
          </p:cNvPicPr>
          <p:nvPr/>
        </p:nvPicPr>
        <p:blipFill>
          <a:blip r:embed="rId3" cstate="print"/>
          <a:stretch>
            <a:fillRect/>
          </a:stretch>
        </p:blipFill>
        <p:spPr>
          <a:xfrm>
            <a:off x="2987824" y="4005064"/>
            <a:ext cx="3600400" cy="2376264"/>
          </a:xfrm>
          <a:prstGeom prst="roundRect">
            <a:avLst/>
          </a:prstGeom>
          <a:ln w="38100">
            <a:solidFill>
              <a:schemeClr val="bg1">
                <a:lumMod val="95000"/>
              </a:schemeClr>
            </a:solid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bv10231.jpg"/>
          <p:cNvPicPr>
            <a:picLocks noChangeAspect="1"/>
          </p:cNvPicPr>
          <p:nvPr/>
        </p:nvPicPr>
        <p:blipFill>
          <a:blip r:embed="rId2" cstate="print"/>
          <a:stretch>
            <a:fillRect/>
          </a:stretch>
        </p:blipFill>
        <p:spPr>
          <a:xfrm>
            <a:off x="0" y="0"/>
            <a:ext cx="9144000" cy="6858000"/>
          </a:xfrm>
          <a:prstGeom prst="rect">
            <a:avLst/>
          </a:prstGeom>
        </p:spPr>
      </p:pic>
      <p:sp>
        <p:nvSpPr>
          <p:cNvPr id="2049" name="Rectangle 1"/>
          <p:cNvSpPr>
            <a:spLocks noChangeArrowheads="1"/>
          </p:cNvSpPr>
          <p:nvPr/>
        </p:nvSpPr>
        <p:spPr bwMode="auto">
          <a:xfrm>
            <a:off x="251520" y="-379539"/>
            <a:ext cx="8568952"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24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24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Подвижные игры – это группа игр, в основе которых лежат разнообразные движения, наиболее удовлетворяющие потребность растущего организма в активных действиях</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Павел</a:t>
            </a:r>
            <a:r>
              <a:rPr kumimoji="0" lang="ru-RU" sz="2800" b="1"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a:t>
            </a:r>
            <a:r>
              <a:rPr kumimoji="0" lang="ru-RU" sz="2800" b="1"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Ф</a:t>
            </a:r>
            <a:r>
              <a:rPr lang="ru-RU" sz="2800" b="1" smtClean="0">
                <a:latin typeface="Calibri" pitchFamily="34" charset="0"/>
                <a:ea typeface="Times New Roman" pitchFamily="18" charset="0"/>
                <a:cs typeface="Times New Roman" pitchFamily="18" charset="0"/>
              </a:rPr>
              <a:t>рансович</a:t>
            </a:r>
            <a:r>
              <a:rPr kumimoji="0" lang="ru-RU" sz="2800" b="1" i="0"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 </a:t>
            </a:r>
            <a:r>
              <a:rPr kumimoji="0" lang="ru-RU" sz="28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Лесгафт,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создавший систему физического воспитания, видел в игре большую воспитательно-образовательную силу, считал ее лучшим средством воспитания личности ребенка. Особо он подчеркивал тот факт, что игра ставит ребенка в такое положение, когда его ум работает живо и энергично, чувства напряжены, действия организованы</a:t>
            </a: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ru-RU" sz="2400" b="1"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bv10231.jpg"/>
          <p:cNvPicPr>
            <a:picLocks noChangeAspect="1"/>
          </p:cNvPicPr>
          <p:nvPr/>
        </p:nvPicPr>
        <p:blipFill>
          <a:blip r:embed="rId2" cstate="print"/>
          <a:stretch>
            <a:fillRect/>
          </a:stretch>
        </p:blipFill>
        <p:spPr>
          <a:xfrm>
            <a:off x="0" y="0"/>
            <a:ext cx="9144000" cy="6858000"/>
          </a:xfrm>
          <a:prstGeom prst="rect">
            <a:avLst/>
          </a:prstGeom>
        </p:spPr>
      </p:pic>
      <p:sp>
        <p:nvSpPr>
          <p:cNvPr id="17409" name="Rectangle 1"/>
          <p:cNvSpPr>
            <a:spLocks noChangeArrowheads="1"/>
          </p:cNvSpPr>
          <p:nvPr/>
        </p:nvSpPr>
        <p:spPr bwMode="auto">
          <a:xfrm>
            <a:off x="323528" y="1061954"/>
            <a:ext cx="864096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Подвижные игры способствуют воспитанию: - </a:t>
            </a:r>
          </a:p>
          <a:p>
            <a:pPr marR="0" lvl="0" defTabSz="914400" rtl="0" eaLnBrk="1" fontAlgn="base" latinLnBrk="0" hangingPunct="1">
              <a:lnSpc>
                <a:spcPct val="100000"/>
              </a:lnSpc>
              <a:spcBef>
                <a:spcPct val="0"/>
              </a:spcBef>
              <a:spcAft>
                <a:spcPct val="0"/>
              </a:spcAft>
              <a:buClrTx/>
              <a:buSzTx/>
              <a:tabLst/>
            </a:pPr>
            <a:endParaRPr lang="ru-RU" sz="2800" b="1" dirty="0" smtClean="0">
              <a:latin typeface="Calibri" pitchFamily="34" charset="0"/>
              <a:ea typeface="Times New Roman" pitchFamily="18" charset="0"/>
              <a:cs typeface="Times New Roman" pitchFamily="18" charset="0"/>
            </a:endParaRPr>
          </a:p>
          <a:p>
            <a:pPr marR="0" lvl="0" defTabSz="914400" rtl="0" eaLnBrk="1" fontAlgn="base" latinLnBrk="0" hangingPunct="1">
              <a:lnSpc>
                <a:spcPct val="100000"/>
              </a:lnSpc>
              <a:spcBef>
                <a:spcPct val="0"/>
              </a:spcBef>
              <a:spcAft>
                <a:spcPct val="0"/>
              </a:spcAft>
              <a:buClrTx/>
              <a:buSzTx/>
              <a:buFont typeface="Courier New" pitchFamily="49" charset="0"/>
              <a:buChar char="o"/>
              <a:tabLst/>
            </a:pPr>
            <a:r>
              <a:rPr lang="ru-RU" sz="2800" b="1" dirty="0" smtClean="0">
                <a:latin typeface="Calibri" pitchFamily="34" charset="0"/>
                <a:ea typeface="Times New Roman" pitchFamily="18" charset="0"/>
                <a:cs typeface="Times New Roman" pitchFamily="18" charset="0"/>
              </a:rPr>
              <a:t>   сообразительности</a:t>
            </a:r>
            <a:r>
              <a:rPr kumimoji="0" lang="ru-RU" sz="28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p>
          <a:p>
            <a:pPr marR="0" lvl="0" defTabSz="914400" rtl="0" eaLnBrk="1" fontAlgn="base" latinLnBrk="0" hangingPunct="1">
              <a:lnSpc>
                <a:spcPct val="100000"/>
              </a:lnSpc>
              <a:spcBef>
                <a:spcPct val="0"/>
              </a:spcBef>
              <a:spcAft>
                <a:spcPct val="0"/>
              </a:spcAft>
              <a:buClrTx/>
              <a:buSzTx/>
              <a:buFont typeface="Courier New" pitchFamily="49" charset="0"/>
              <a:buChar char="o"/>
              <a:tabLst/>
            </a:pPr>
            <a:r>
              <a:rPr kumimoji="0" lang="ru-RU" sz="28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наблюдательности,</a:t>
            </a:r>
          </a:p>
          <a:p>
            <a:pPr marR="0" lvl="0" defTabSz="914400" rtl="0" eaLnBrk="1" fontAlgn="base" latinLnBrk="0" hangingPunct="1">
              <a:lnSpc>
                <a:spcPct val="100000"/>
              </a:lnSpc>
              <a:spcBef>
                <a:spcPct val="0"/>
              </a:spcBef>
              <a:spcAft>
                <a:spcPct val="0"/>
              </a:spcAft>
              <a:buClrTx/>
              <a:buSzTx/>
              <a:buFont typeface="Courier New" pitchFamily="49" charset="0"/>
              <a:buChar char="o"/>
              <a:tabLst/>
            </a:pPr>
            <a:r>
              <a:rPr kumimoji="0" lang="ru-RU" sz="28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внимания, </a:t>
            </a:r>
          </a:p>
          <a:p>
            <a:pPr marR="0" lvl="0" defTabSz="914400" rtl="0" eaLnBrk="1" fontAlgn="base" latinLnBrk="0" hangingPunct="1">
              <a:lnSpc>
                <a:spcPct val="100000"/>
              </a:lnSpc>
              <a:spcBef>
                <a:spcPct val="0"/>
              </a:spcBef>
              <a:spcAft>
                <a:spcPct val="0"/>
              </a:spcAft>
              <a:buClrTx/>
              <a:buSzTx/>
              <a:buFont typeface="Courier New" pitchFamily="49" charset="0"/>
              <a:buChar char="o"/>
              <a:tabLst/>
            </a:pPr>
            <a:r>
              <a:rPr lang="ru-RU" sz="2800" b="1" dirty="0" smtClean="0">
                <a:latin typeface="Calibri" pitchFamily="34" charset="0"/>
                <a:ea typeface="Times New Roman" pitchFamily="18" charset="0"/>
                <a:cs typeface="Times New Roman" pitchFamily="18" charset="0"/>
              </a:rPr>
              <a:t>   </a:t>
            </a:r>
            <a:r>
              <a:rPr kumimoji="0" lang="ru-RU" sz="28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воображения,</a:t>
            </a:r>
          </a:p>
          <a:p>
            <a:pPr marR="0" lvl="0" defTabSz="914400" rtl="0" eaLnBrk="1" fontAlgn="base" latinLnBrk="0" hangingPunct="1">
              <a:lnSpc>
                <a:spcPct val="100000"/>
              </a:lnSpc>
              <a:spcBef>
                <a:spcPct val="0"/>
              </a:spcBef>
              <a:spcAft>
                <a:spcPct val="0"/>
              </a:spcAft>
              <a:buClrTx/>
              <a:buSzTx/>
              <a:buFont typeface="Courier New" pitchFamily="49" charset="0"/>
              <a:buChar char="o"/>
              <a:tabLst/>
            </a:pPr>
            <a:r>
              <a:rPr kumimoji="0" lang="ru-RU" sz="28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быстроте мысли,</a:t>
            </a:r>
          </a:p>
          <a:p>
            <a:pPr marR="0" lvl="0" defTabSz="914400" rtl="0" eaLnBrk="1" fontAlgn="base" latinLnBrk="0" hangingPunct="1">
              <a:lnSpc>
                <a:spcPct val="100000"/>
              </a:lnSpc>
              <a:spcBef>
                <a:spcPct val="0"/>
              </a:spcBef>
              <a:spcAft>
                <a:spcPct val="0"/>
              </a:spcAft>
              <a:buClrTx/>
              <a:buSzTx/>
              <a:buFont typeface="Courier New" pitchFamily="49" charset="0"/>
              <a:buChar char="o"/>
              <a:tabLst/>
            </a:pPr>
            <a:r>
              <a:rPr kumimoji="0" lang="ru-RU" sz="28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развитию положительных чувств </a:t>
            </a:r>
            <a:endParaRPr kumimoji="0" lang="ru-RU" sz="2800" b="1" i="0" u="none" strike="noStrike" cap="none" normalizeH="0" baseline="0" dirty="0" smtClean="0">
              <a:ln>
                <a:noFill/>
              </a:ln>
              <a:solidFill>
                <a:schemeClr val="tx1"/>
              </a:solidFill>
              <a:effectLst/>
              <a:latin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ru-RU" sz="2800" b="1" dirty="0" smtClean="0">
              <a:latin typeface="Calibri" pitchFamily="34" charset="0"/>
              <a:ea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Активные действия в игре помогают устранить неуверенность в своих силах, застенчивость, робость. </a:t>
            </a:r>
            <a:endParaRPr kumimoji="0" lang="ru-RU" sz="2800" b="1"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bv10231.jpg"/>
          <p:cNvPicPr>
            <a:picLocks noChangeAspect="1"/>
          </p:cNvPicPr>
          <p:nvPr/>
        </p:nvPicPr>
        <p:blipFill>
          <a:blip r:embed="rId2" cstate="print"/>
          <a:stretch>
            <a:fillRect/>
          </a:stretch>
        </p:blipFill>
        <p:spPr>
          <a:xfrm>
            <a:off x="0" y="0"/>
            <a:ext cx="9144000" cy="6858000"/>
          </a:xfrm>
          <a:prstGeom prst="rect">
            <a:avLst/>
          </a:prstGeom>
        </p:spPr>
      </p:pic>
      <p:sp>
        <p:nvSpPr>
          <p:cNvPr id="17409" name="Rectangle 1"/>
          <p:cNvSpPr>
            <a:spLocks noChangeArrowheads="1"/>
          </p:cNvSpPr>
          <p:nvPr/>
        </p:nvSpPr>
        <p:spPr bwMode="auto">
          <a:xfrm>
            <a:off x="1115616" y="2096027"/>
            <a:ext cx="684076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p:txBody>
      </p:sp>
      <p:sp>
        <p:nvSpPr>
          <p:cNvPr id="22529" name="Rectangle 1"/>
          <p:cNvSpPr>
            <a:spLocks noChangeArrowheads="1"/>
          </p:cNvSpPr>
          <p:nvPr/>
        </p:nvSpPr>
        <p:spPr bwMode="auto">
          <a:xfrm>
            <a:off x="179512" y="825216"/>
            <a:ext cx="8568952" cy="45550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Ребенок должен чувствовать себя в обществе сверстников как равный среди равных. Четкое выполнение движений, смелость, ловкость, находчивость усиливают чувство уверенности и помогают занять должное место в коллективе. </a:t>
            </a:r>
            <a:endParaRPr kumimoji="0" lang="ru-RU" sz="20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Следует помнить, что неудачи порождают чувство неуверенности. </a:t>
            </a:r>
          </a:p>
          <a:p>
            <a:pPr marL="0" marR="0" lvl="0" indent="0" algn="just" defTabSz="914400" rtl="0" eaLnBrk="0" fontAlgn="base" latinLnBrk="0" hangingPunct="0">
              <a:lnSpc>
                <a:spcPct val="100000"/>
              </a:lnSpc>
              <a:spcBef>
                <a:spcPct val="0"/>
              </a:spcBef>
              <a:spcAft>
                <a:spcPct val="0"/>
              </a:spcAft>
              <a:buClrTx/>
              <a:buSzTx/>
              <a:buFontTx/>
              <a:buNone/>
              <a:tabLst/>
            </a:pPr>
            <a:endParaRPr lang="ru-RU" sz="1000" b="1" dirty="0" smtClean="0">
              <a:latin typeface="Calibri"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«Постройте вашу воспитательную работу так, - говорил Ефим Аронович Аркин, - чтобы ребенок чаще побеждал, чем терпел поражения, чтобы он чаще убеждался в надежности своих сил, чем в своем бессилии. Успех и победа бодрят и укрепляют, они являются условием здоровья». </a:t>
            </a:r>
            <a:endParaRPr kumimoji="0" lang="ru-RU" sz="20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1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Успех подвижной игры зависит и от того, насколько эмоционально она преподносится детям. Всякая деятельность детей должна доставлять им радость как от самого процесса, так и от его результата, от совместных действий и переживаний. </a:t>
            </a:r>
            <a:endParaRPr kumimoji="0" lang="ru-RU" sz="2000" b="1"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bv10231.jpg"/>
          <p:cNvPicPr>
            <a:picLocks noChangeAspect="1"/>
          </p:cNvPicPr>
          <p:nvPr/>
        </p:nvPicPr>
        <p:blipFill>
          <a:blip r:embed="rId2" cstate="print"/>
          <a:stretch>
            <a:fillRect/>
          </a:stretch>
        </p:blipFill>
        <p:spPr>
          <a:xfrm>
            <a:off x="0" y="0"/>
            <a:ext cx="9144000" cy="6858000"/>
          </a:xfrm>
          <a:prstGeom prst="rect">
            <a:avLst/>
          </a:prstGeom>
        </p:spPr>
      </p:pic>
      <p:sp>
        <p:nvSpPr>
          <p:cNvPr id="17409" name="Rectangle 1"/>
          <p:cNvSpPr>
            <a:spLocks noChangeArrowheads="1"/>
          </p:cNvSpPr>
          <p:nvPr/>
        </p:nvSpPr>
        <p:spPr bwMode="auto">
          <a:xfrm>
            <a:off x="1115616" y="2096027"/>
            <a:ext cx="684076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p:txBody>
      </p:sp>
      <p:sp>
        <p:nvSpPr>
          <p:cNvPr id="21505" name="Rectangle 1"/>
          <p:cNvSpPr>
            <a:spLocks noChangeArrowheads="1"/>
          </p:cNvSpPr>
          <p:nvPr/>
        </p:nvSpPr>
        <p:spPr bwMode="auto">
          <a:xfrm>
            <a:off x="179512" y="979402"/>
            <a:ext cx="856895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Воспитатель должен хорошо знать индивидуальные особенности детей своей группы и намечать конкретные задачи по отношению к каждому ребенку. Детям робким, неуверенным в движениях нужно помогать в преодолении трудностей: опустить пониже веревочку во время прыжков, поставить поближе корзинку при забрасывании мяча, поддержать во время хождения на равновесие и т.д. Но делать это надо незаметно, чтобы не страдало самолюбие ребенка. </a:t>
            </a:r>
            <a:endParaRPr kumimoji="0" lang="ru-RU" sz="24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Дети легко возбудимые, излишне подвижные также требуют к себе внимание воспитателя; их надо чаще привлекать к играм, способствующим развитию тормозных процессов. </a:t>
            </a:r>
            <a:endParaRPr kumimoji="0" lang="ru-RU" sz="2400" b="1"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bv10231.jpg"/>
          <p:cNvPicPr>
            <a:picLocks noChangeAspect="1"/>
          </p:cNvPicPr>
          <p:nvPr/>
        </p:nvPicPr>
        <p:blipFill>
          <a:blip r:embed="rId2" cstate="print"/>
          <a:stretch>
            <a:fillRect/>
          </a:stretch>
        </p:blipFill>
        <p:spPr>
          <a:xfrm>
            <a:off x="0" y="0"/>
            <a:ext cx="9144000" cy="6858000"/>
          </a:xfrm>
          <a:prstGeom prst="rect">
            <a:avLst/>
          </a:prstGeom>
        </p:spPr>
      </p:pic>
      <p:sp>
        <p:nvSpPr>
          <p:cNvPr id="17409" name="Rectangle 1"/>
          <p:cNvSpPr>
            <a:spLocks noChangeArrowheads="1"/>
          </p:cNvSpPr>
          <p:nvPr/>
        </p:nvSpPr>
        <p:spPr bwMode="auto">
          <a:xfrm>
            <a:off x="1115616" y="2096027"/>
            <a:ext cx="684076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p:txBody>
      </p:sp>
      <p:sp>
        <p:nvSpPr>
          <p:cNvPr id="20481" name="Rectangle 1"/>
          <p:cNvSpPr>
            <a:spLocks noChangeArrowheads="1"/>
          </p:cNvSpPr>
          <p:nvPr/>
        </p:nvSpPr>
        <p:spPr bwMode="auto">
          <a:xfrm>
            <a:off x="179512" y="-673725"/>
            <a:ext cx="864096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ru-RU" sz="2400" dirty="0" smtClean="0">
              <a:latin typeface="Calibri" pitchFamily="34"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ru-RU" sz="2400" dirty="0" smtClean="0">
              <a:latin typeface="Calibri" pitchFamily="34"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Всякая деятельность детей должна доставлять им радость как от самого процесса, так и от его результата, от совместных действий и переживаний. Особенно это относится к подвижным играм, т.к. уже само движение доставляет детям удовольствие. Эмоциональная же насыщенность игры повышает и двигательную активность, поэтому необходимо, чтобы игра вызывала у детей интерес, доставляла им удовольствие. </a:t>
            </a:r>
            <a:endParaRPr kumimoji="0" lang="ru-RU" sz="24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Равнодушие воспитателя, вялый, безразличный тон, формальное отношение к игре являются злейшими врагами игры, одной из причин наблюдавшегося в практике спада интереса детей к подвижным играм. </a:t>
            </a:r>
            <a:endParaRPr kumimoji="0" lang="ru-RU" sz="2400" b="1"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bv10231.jpg"/>
          <p:cNvPicPr>
            <a:picLocks noChangeAspect="1"/>
          </p:cNvPicPr>
          <p:nvPr/>
        </p:nvPicPr>
        <p:blipFill>
          <a:blip r:embed="rId2" cstate="print"/>
          <a:stretch>
            <a:fillRect/>
          </a:stretch>
        </p:blipFill>
        <p:spPr>
          <a:xfrm>
            <a:off x="0" y="0"/>
            <a:ext cx="9144000" cy="6858000"/>
          </a:xfrm>
          <a:prstGeom prst="rect">
            <a:avLst/>
          </a:prstGeom>
        </p:spPr>
      </p:pic>
      <p:sp>
        <p:nvSpPr>
          <p:cNvPr id="17409" name="Rectangle 1"/>
          <p:cNvSpPr>
            <a:spLocks noChangeArrowheads="1"/>
          </p:cNvSpPr>
          <p:nvPr/>
        </p:nvSpPr>
        <p:spPr bwMode="auto">
          <a:xfrm>
            <a:off x="1115616" y="2096027"/>
            <a:ext cx="684076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p:txBody>
      </p:sp>
      <p:sp>
        <p:nvSpPr>
          <p:cNvPr id="19457" name="Rectangle 1"/>
          <p:cNvSpPr>
            <a:spLocks noChangeArrowheads="1"/>
          </p:cNvSpPr>
          <p:nvPr/>
        </p:nvSpPr>
        <p:spPr bwMode="auto">
          <a:xfrm>
            <a:off x="467544" y="117509"/>
            <a:ext cx="8352928"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Там, где воспитатели организуют игры живо, весело, так. Чтобы дети не чувствовали, что взрослый «проводит игру», а что он по настоящему играет с ними. Радуется их успехам, огорчается вместе с ними в случаях неудачи, у детей уже с младшей группы появляются любимые игры, в которых они просят воспитателя играть ещё и ещё, а в более старших и самостоятельно </a:t>
            </a:r>
            <a:endParaRPr kumimoji="0" lang="ru-RU" sz="24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1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При проведении игр как в помещении, так и на воздухе необходимо чередовать игры, требующие интенсивных движений, с более спокойными. Летом в жаркие дни, игры проводятся в прохладном затенённом месте участка. Зимой во время прогулки нужно всячески стимулировать движения, организуя игры с бегом, с прыжками. Но и зимой надо чередовать движения с отдыхом, не допускать. Чтобы дети перегревались. </a:t>
            </a:r>
            <a:endParaRPr kumimoji="0" lang="ru-RU" sz="2400" b="1"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bv10231.jpg"/>
          <p:cNvPicPr>
            <a:picLocks noChangeAspect="1"/>
          </p:cNvPicPr>
          <p:nvPr/>
        </p:nvPicPr>
        <p:blipFill>
          <a:blip r:embed="rId2" cstate="print"/>
          <a:stretch>
            <a:fillRect/>
          </a:stretch>
        </p:blipFill>
        <p:spPr>
          <a:xfrm>
            <a:off x="0" y="0"/>
            <a:ext cx="9144000" cy="6858000"/>
          </a:xfrm>
          <a:prstGeom prst="rect">
            <a:avLst/>
          </a:prstGeom>
        </p:spPr>
      </p:pic>
      <p:sp>
        <p:nvSpPr>
          <p:cNvPr id="17409" name="Rectangle 1"/>
          <p:cNvSpPr>
            <a:spLocks noChangeArrowheads="1"/>
          </p:cNvSpPr>
          <p:nvPr/>
        </p:nvSpPr>
        <p:spPr bwMode="auto">
          <a:xfrm>
            <a:off x="1115616" y="2096027"/>
            <a:ext cx="684076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200"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p:txBody>
      </p:sp>
      <p:sp>
        <p:nvSpPr>
          <p:cNvPr id="18435" name="Rectangle 3"/>
          <p:cNvSpPr>
            <a:spLocks noChangeArrowheads="1"/>
          </p:cNvSpPr>
          <p:nvPr/>
        </p:nvSpPr>
        <p:spPr bwMode="auto">
          <a:xfrm>
            <a:off x="395536" y="334920"/>
            <a:ext cx="8496944" cy="56015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Планируя игры, взрослому следует учитывать состояние группы.</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В том случае, когда группа недостаточно организованна, лучше в первое время проводить более спокойные игры в кругу, игры с пением, постепенно переходя к играм с движением врассыпную, или дать простые игры, предназначенные для более младшей группы. Выбирая игру, воспитатель принимает во внимание её место в режиме дня; например, в конце дня, когда дети уже утомлены, он проводит более спокойную игру. </a:t>
            </a:r>
            <a:endParaRPr kumimoji="0" lang="ru-RU" sz="2000" b="1"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Игру можно проводить в начале, в середине и в конце прогулки, в зависимости от того, какое занятие предшествовало прогулке и каков её общий план. Если до прогулки было спокойное занятие, игру можно провести вначале. Если дети увлеклись интересной творческой игрой, не надо прерывать её, а собрать детей для подвижной игры в конце прогулки. Случается, что трудовые процессы или творческая игра быстро заканчиваются, и дети затрудняются найти себе занятие, в таком случае игру можно провести в середине прогулки. </a:t>
            </a:r>
            <a:endParaRPr kumimoji="0" lang="ru-RU" sz="2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18434" name="AutoShape 2" descr="Страница 8 из 18"/>
          <p:cNvSpPr>
            <a:spLocks noChangeAspect="1" noChangeArrowheads="1"/>
          </p:cNvSpPr>
          <p:nvPr/>
        </p:nvSpPr>
        <p:spPr bwMode="auto">
          <a:xfrm>
            <a:off x="0" y="45720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TotalTime>
  <Words>1791</Words>
  <Application>Microsoft Office PowerPoint</Application>
  <PresentationFormat>Экран (4:3)</PresentationFormat>
  <Paragraphs>171</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vector>
  </TitlesOfParts>
  <Company>дом</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Пользователь</dc:creator>
  <cp:lastModifiedBy>Admin</cp:lastModifiedBy>
  <cp:revision>19</cp:revision>
  <dcterms:created xsi:type="dcterms:W3CDTF">2015-02-27T16:26:11Z</dcterms:created>
  <dcterms:modified xsi:type="dcterms:W3CDTF">2015-09-29T07:56:10Z</dcterms:modified>
</cp:coreProperties>
</file>