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9" r:id="rId3"/>
    <p:sldId id="266" r:id="rId4"/>
    <p:sldId id="267" r:id="rId5"/>
    <p:sldId id="268" r:id="rId6"/>
    <p:sldId id="265" r:id="rId7"/>
    <p:sldId id="264" r:id="rId8"/>
    <p:sldId id="277" r:id="rId9"/>
    <p:sldId id="263" r:id="rId10"/>
    <p:sldId id="280" r:id="rId11"/>
    <p:sldId id="281" r:id="rId12"/>
    <p:sldId id="282" r:id="rId13"/>
    <p:sldId id="284" r:id="rId14"/>
    <p:sldId id="258" r:id="rId15"/>
    <p:sldId id="285" r:id="rId16"/>
    <p:sldId id="278" r:id="rId17"/>
    <p:sldId id="271" r:id="rId18"/>
    <p:sldId id="262" r:id="rId19"/>
    <p:sldId id="279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E12101"/>
    <a:srgbClr val="006600"/>
    <a:srgbClr val="008000"/>
    <a:srgbClr val="00CC00"/>
    <a:srgbClr val="990000"/>
    <a:srgbClr val="000066"/>
    <a:srgbClr val="34411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2936" autoAdjust="0"/>
  </p:normalViewPr>
  <p:slideViewPr>
    <p:cSldViewPr>
      <p:cViewPr varScale="1">
        <p:scale>
          <a:sx n="91" d="100"/>
          <a:sy n="91" d="100"/>
        </p:scale>
        <p:origin x="-121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BD1FF2C-C223-452A-97A6-22E74040B428}" type="datetimeFigureOut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D6C6DB4-8EDC-4672-904A-7D3DEEA82D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F6BFC-0A37-48C9-A222-B812D99F5A11}" type="datetime1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1C253-8CBB-44BF-95F1-86A94CB40E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5F3F2-84F9-4F3D-8A8A-A8CA668083D7}" type="datetime1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46587-5DB3-4839-B0A0-A01325FA26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4A15A-20C5-4020-9676-483001074F65}" type="datetime1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6B682-1121-4F76-A33F-00B37C2487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CC8C4-C89E-4211-B812-E07355F56801}" type="datetime1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0BE6E-F252-45EC-AFFF-C27B4CACEA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388" y="188913"/>
            <a:ext cx="8785225" cy="6480175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AF651-2E52-4CAE-8EC0-ACCE7CE08818}" type="datetime1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8F99C-EB8D-4A98-8381-4C59D236CD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C74C2-AE93-40D7-90E1-CD7D009CAD5C}" type="datetime1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DFE3D-92A9-4B7E-AA3B-C9EB0376C3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D852F-9CBE-44A4-A323-78253166E7F6}" type="datetime1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83248-1FC4-4C11-926C-F5E72531A5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95D8C-66E1-478D-BA88-8F47B6C0C19A}" type="datetime1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3ADD1-83D0-4B88-8E1F-6E7ECECAA9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5F620-2FC6-4FF2-ACF8-25DE1E78BA6A}" type="datetime1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8EE7F-7016-4928-8F0F-179EA1BF7A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FED67-6FFB-4C20-868A-EACB05598C0E}" type="datetime1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5BA68-C3E3-43B8-9C35-D6469D77B5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279B7-FFDF-4589-8EA7-CCDF7758A83E}" type="datetime1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3F0BF-0AE3-4595-957B-0E190107C3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документ 8"/>
          <p:cNvSpPr/>
          <p:nvPr/>
        </p:nvSpPr>
        <p:spPr>
          <a:xfrm rot="10800000">
            <a:off x="0" y="0"/>
            <a:ext cx="9144000" cy="6858000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01AD71-BCC3-4A73-80FB-2BDAEE5B9AF5}" type="datetime1">
              <a:rPr lang="ru-RU"/>
              <a:pPr>
                <a:defRPr/>
              </a:pPr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3FD55E-9335-4CF1-8119-8690D00B7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>
                <a:solidFill>
                  <a:srgbClr val="A6A6A6"/>
                </a:solidFill>
                <a:ea typeface="Calibri" pitchFamily="34" charset="0"/>
                <a:cs typeface="Times New Roman" pitchFamily="18" charset="0"/>
              </a:rPr>
              <a:t>FokinaLida.75@mail.ru</a:t>
            </a:r>
          </a:p>
        </p:txBody>
      </p:sp>
      <p:pic>
        <p:nvPicPr>
          <p:cNvPr id="1031" name="Рисунок 7" descr="1.png"/>
          <p:cNvPicPr>
            <a:picLocks noChangeAspect="1"/>
          </p:cNvPicPr>
          <p:nvPr/>
        </p:nvPicPr>
        <p:blipFill>
          <a:blip r:embed="rId13" cstate="print"/>
          <a:srcRect r="4976"/>
          <a:stretch>
            <a:fillRect/>
          </a:stretch>
        </p:blipFill>
        <p:spPr bwMode="auto">
          <a:xfrm>
            <a:off x="0" y="4076700"/>
            <a:ext cx="9144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B811EB-E159-4FB8-8DE8-062CD87DFC4C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85786" y="571480"/>
            <a:ext cx="7543824" cy="207167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2400" b="1" i="1" dirty="0" smtClean="0">
                <a:solidFill>
                  <a:srgbClr val="4F6228"/>
                </a:solidFill>
              </a:rPr>
              <a:t/>
            </a:r>
            <a:br>
              <a:rPr lang="ru-RU" sz="2400" b="1" i="1" dirty="0" smtClean="0">
                <a:solidFill>
                  <a:srgbClr val="4F6228"/>
                </a:solidFill>
              </a:rPr>
            </a:br>
            <a:r>
              <a:rPr lang="ru-RU" sz="4000" b="1" i="1" dirty="0" smtClean="0">
                <a:solidFill>
                  <a:srgbClr val="E12101"/>
                </a:solidFill>
              </a:rPr>
              <a:t>Тема: «Сфера человеческой деятельности - искусство»</a:t>
            </a:r>
            <a:br>
              <a:rPr lang="ru-RU" sz="4000" b="1" i="1" dirty="0" smtClean="0">
                <a:solidFill>
                  <a:srgbClr val="E12101"/>
                </a:solidFill>
              </a:rPr>
            </a:br>
            <a:r>
              <a:rPr lang="ru-RU" sz="4000" dirty="0" smtClean="0"/>
              <a:t>                           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smtClean="0"/>
              <a:t> 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</a:t>
            </a:r>
            <a:br>
              <a:rPr lang="ru-RU" sz="2400" dirty="0" smtClean="0"/>
            </a:br>
            <a:r>
              <a:rPr lang="ru-RU" sz="2400" dirty="0" smtClean="0"/>
              <a:t> 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</a:p>
        </p:txBody>
      </p:sp>
      <p:pic>
        <p:nvPicPr>
          <p:cNvPr id="20482" name="Picture 2" descr="http://im1-tub-ru.yandex.net/i?id=eb4a24ced14a90274966445546e6b7e8-81-144&amp;n=33&amp;h=2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214554"/>
            <a:ext cx="4724412" cy="31396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EF21E6-6641-4CA6-9664-FFBC1785A0CC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3600" b="1" i="1" smtClean="0">
                <a:solidFill>
                  <a:srgbClr val="4F6228"/>
                </a:solidFill>
              </a:rPr>
              <a:t>Непосредственно организованная  образовательная деятельность:</a:t>
            </a:r>
            <a:br>
              <a:rPr lang="ru-RU" sz="3600" b="1" i="1" smtClean="0">
                <a:solidFill>
                  <a:srgbClr val="4F6228"/>
                </a:solidFill>
              </a:rPr>
            </a:br>
            <a:endParaRPr lang="ru-RU" sz="3600" b="1" i="1" smtClean="0">
              <a:solidFill>
                <a:srgbClr val="4F6228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628775"/>
            <a:ext cx="7905750" cy="43926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800" b="1" i="1" smtClean="0">
                <a:latin typeface="Arial" charset="0"/>
              </a:rPr>
              <a:t>Художественно-эстетическое развитие.«Рисуем портрет друга» </a:t>
            </a:r>
          </a:p>
          <a:p>
            <a:r>
              <a:rPr lang="ru-RU" sz="1800" b="1" i="1" smtClean="0">
                <a:latin typeface="Arial" charset="0"/>
              </a:rPr>
              <a:t>Художественно-эстетическое развитие. «Сказочный образ «Царевны-Лебедь» в изобразительном искусстве»</a:t>
            </a:r>
          </a:p>
          <a:p>
            <a:endParaRPr lang="ru-RU" sz="1800" b="1" i="1" smtClean="0">
              <a:latin typeface="Arial" charset="0"/>
            </a:endParaRPr>
          </a:p>
          <a:p>
            <a:endParaRPr lang="ru-RU" sz="1800" b="1" i="1" smtClean="0">
              <a:latin typeface="Arial" charset="0"/>
            </a:endParaRPr>
          </a:p>
          <a:p>
            <a:endParaRPr lang="ru-RU" sz="1800" b="1" i="1" smtClean="0">
              <a:latin typeface="Arial" charset="0"/>
            </a:endParaRPr>
          </a:p>
          <a:p>
            <a:pPr>
              <a:buFont typeface="Arial" charset="0"/>
              <a:buNone/>
            </a:pPr>
            <a:endParaRPr lang="ru-RU" sz="1800" b="1" i="1" smtClean="0">
              <a:latin typeface="Arial" charset="0"/>
            </a:endParaRPr>
          </a:p>
          <a:p>
            <a:endParaRPr lang="ru-RU" sz="1800" smtClean="0">
              <a:latin typeface="Arial" charset="0"/>
            </a:endParaRPr>
          </a:p>
          <a:p>
            <a:endParaRPr lang="ru-RU" sz="1800" smtClean="0">
              <a:latin typeface="Arial" charset="0"/>
            </a:endParaRPr>
          </a:p>
          <a:p>
            <a:endParaRPr lang="ru-RU" sz="1800" smtClean="0">
              <a:latin typeface="Arial" charset="0"/>
            </a:endParaRPr>
          </a:p>
          <a:p>
            <a:endParaRPr lang="ru-RU" sz="1800" smtClean="0">
              <a:latin typeface="Arial" charset="0"/>
            </a:endParaRPr>
          </a:p>
          <a:p>
            <a:endParaRPr lang="ru-RU" sz="1800" smtClean="0">
              <a:latin typeface="Arial" charset="0"/>
            </a:endParaRPr>
          </a:p>
          <a:p>
            <a:endParaRPr lang="ru-RU" sz="1800" smtClean="0">
              <a:latin typeface="Arial" charset="0"/>
            </a:endParaRPr>
          </a:p>
          <a:p>
            <a:endParaRPr lang="ru-RU" sz="1800" b="1" i="1" smtClean="0">
              <a:latin typeface="Arial" charset="0"/>
            </a:endParaRPr>
          </a:p>
        </p:txBody>
      </p:sp>
      <p:pic>
        <p:nvPicPr>
          <p:cNvPr id="24580" name="Picture 4" descr="выставка кружка Мир искусства 002"/>
          <p:cNvPicPr>
            <a:picLocks noChangeAspect="1" noChangeArrowheads="1"/>
          </p:cNvPicPr>
          <p:nvPr/>
        </p:nvPicPr>
        <p:blipFill>
          <a:blip r:embed="rId2" cstate="print"/>
          <a:srcRect l="23476" t="6706" r="-592" b="21747"/>
          <a:stretch>
            <a:fillRect/>
          </a:stretch>
        </p:blipFill>
        <p:spPr bwMode="auto">
          <a:xfrm>
            <a:off x="971550" y="3068638"/>
            <a:ext cx="3384550" cy="235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 descr="кружок царевна-лебедь, картины 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3068638"/>
            <a:ext cx="3240087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0A4CFC-72F8-4567-88B6-663A5F6378AE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3600" b="1" i="1" smtClean="0">
                <a:solidFill>
                  <a:srgbClr val="4F6228"/>
                </a:solidFill>
              </a:rPr>
              <a:t>Непосредственно организованная  образовательная деятельность: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800" b="1" i="1" smtClean="0">
                <a:latin typeface="Arial" charset="0"/>
              </a:rPr>
              <a:t>Художественно-эстетическое развитие.«В некотором царстве, в некотором государстве». </a:t>
            </a:r>
          </a:p>
          <a:p>
            <a:r>
              <a:rPr lang="ru-RU" sz="1800" b="1" i="1" smtClean="0">
                <a:latin typeface="Arial" charset="0"/>
              </a:rPr>
              <a:t>Художественно-эстетическое развитие.«Добрый и злой образ»</a:t>
            </a:r>
          </a:p>
          <a:p>
            <a:r>
              <a:rPr lang="ru-RU" sz="1800" b="1" i="1" smtClean="0">
                <a:latin typeface="Arial" charset="0"/>
              </a:rPr>
              <a:t>Художественно-эстетическое развитие.«Образ Бабушки-Яги»</a:t>
            </a:r>
          </a:p>
          <a:p>
            <a:pPr>
              <a:buFont typeface="Arial" charset="0"/>
              <a:buNone/>
            </a:pPr>
            <a:r>
              <a:rPr lang="ru-RU" smtClean="0"/>
              <a:t>  </a:t>
            </a:r>
          </a:p>
        </p:txBody>
      </p:sp>
      <p:pic>
        <p:nvPicPr>
          <p:cNvPr id="25604" name="Picture 4" descr="выставка кружка Мир искусства 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2997200"/>
            <a:ext cx="3825875" cy="2870200"/>
          </a:xfrm>
          <a:prstGeom prst="rect">
            <a:avLst/>
          </a:prstGeom>
          <a:noFill/>
          <a:ln w="57150">
            <a:solidFill>
              <a:srgbClr val="8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8B332-2514-4517-B70C-B788C669A919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3600" b="1" i="1" smtClean="0">
                <a:solidFill>
                  <a:srgbClr val="4F6228"/>
                </a:solidFill>
              </a:rPr>
              <a:t>Непосредственно организованная  образовательная деятельность: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800" b="1" i="1" smtClean="0">
                <a:latin typeface="Arial" charset="0"/>
              </a:rPr>
              <a:t>Художественно-эстетическое развитие.«Моя семья»</a:t>
            </a:r>
            <a:r>
              <a:rPr lang="ru-RU" smtClean="0"/>
              <a:t> </a:t>
            </a:r>
            <a:endParaRPr lang="ru-RU" sz="1800" smtClean="0">
              <a:latin typeface="Arial" charset="0"/>
            </a:endParaRPr>
          </a:p>
          <a:p>
            <a:r>
              <a:rPr lang="ru-RU" sz="1800" b="1" i="1" smtClean="0">
                <a:latin typeface="Arial" charset="0"/>
              </a:rPr>
              <a:t>Художественно-эстетическое развитие. «Образ русского человека» (мужской образ). </a:t>
            </a:r>
          </a:p>
          <a:p>
            <a:r>
              <a:rPr lang="ru-RU" sz="1800" b="1" i="1" smtClean="0">
                <a:latin typeface="Arial" charset="0"/>
              </a:rPr>
              <a:t>Художественно-эстетическое развитие. «Образ русского человека» (женский образ)</a:t>
            </a:r>
          </a:p>
          <a:p>
            <a:r>
              <a:rPr lang="ru-RU" sz="1800" b="1" i="1" smtClean="0">
                <a:latin typeface="Arial" charset="0"/>
              </a:rPr>
              <a:t>Художественно-эстетическое развитие.</a:t>
            </a:r>
            <a:r>
              <a:rPr lang="ru-RU" smtClean="0"/>
              <a:t> </a:t>
            </a:r>
            <a:r>
              <a:rPr lang="ru-RU" sz="1800" b="1" i="1" smtClean="0">
                <a:latin typeface="Arial" charset="0"/>
              </a:rPr>
              <a:t>«Мужской русский народный костюм»</a:t>
            </a:r>
            <a:r>
              <a:rPr lang="ru-RU" sz="1800" smtClean="0">
                <a:latin typeface="Arial" charset="0"/>
              </a:rPr>
              <a:t> </a:t>
            </a:r>
            <a:endParaRPr lang="ru-RU" sz="1800" b="1" i="1" smtClean="0">
              <a:latin typeface="Arial" charset="0"/>
            </a:endParaRPr>
          </a:p>
          <a:p>
            <a:r>
              <a:rPr lang="ru-RU" sz="1800" b="1" i="1" smtClean="0">
                <a:latin typeface="Arial" charset="0"/>
              </a:rPr>
              <a:t>Художественно-эстетическое развитие.</a:t>
            </a:r>
            <a:r>
              <a:rPr lang="ru-RU" smtClean="0"/>
              <a:t> </a:t>
            </a:r>
            <a:r>
              <a:rPr lang="ru-RU" sz="1800" b="1" i="1" smtClean="0">
                <a:latin typeface="Arial" charset="0"/>
              </a:rPr>
              <a:t>«Женский русский народный костюм» </a:t>
            </a:r>
          </a:p>
          <a:p>
            <a:r>
              <a:rPr lang="ru-RU" sz="1800" b="1" i="1" smtClean="0">
                <a:latin typeface="Arial" charset="0"/>
              </a:rPr>
              <a:t>Художественно-эстетическое развитие. «Образ матери в искусстве»</a:t>
            </a:r>
            <a:r>
              <a:rPr lang="ru-RU" sz="1800" smtClean="0">
                <a:latin typeface="Arial" charset="0"/>
              </a:rPr>
              <a:t> </a:t>
            </a:r>
            <a:endParaRPr lang="ru-RU" sz="1800" b="1" i="1" smtClean="0">
              <a:latin typeface="Arial" charset="0"/>
            </a:endParaRPr>
          </a:p>
          <a:p>
            <a:endParaRPr lang="ru-RU" sz="1800" b="1" i="1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3375"/>
            <a:ext cx="8229600" cy="863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b="1" i="1" smtClean="0">
                <a:solidFill>
                  <a:srgbClr val="34411B"/>
                </a:solidFill>
                <a:latin typeface="Times New Roman" pitchFamily="18" charset="0"/>
              </a:rPr>
              <a:t>Режимные моменты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9600" cy="50006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ru-RU" sz="2400" b="1" i="1" smtClean="0">
                <a:solidFill>
                  <a:srgbClr val="000066"/>
                </a:solidFill>
                <a:latin typeface="Times New Roman" pitchFamily="18" charset="0"/>
              </a:rPr>
              <a:t>Режиссерская  игра «Оживи картину» Три богатыря (Васнецов)</a:t>
            </a:r>
          </a:p>
          <a:p>
            <a:pPr>
              <a:lnSpc>
                <a:spcPct val="80000"/>
              </a:lnSpc>
            </a:pPr>
            <a:r>
              <a:rPr lang="ru-RU" sz="2400" b="1" i="1" smtClean="0">
                <a:solidFill>
                  <a:srgbClr val="006600"/>
                </a:solidFill>
                <a:latin typeface="Times New Roman" pitchFamily="18" charset="0"/>
              </a:rPr>
              <a:t>Д/игра «Собери картину», «Найди недостаток в портрете», «Угадай по описанию».</a:t>
            </a:r>
          </a:p>
          <a:p>
            <a:pPr>
              <a:lnSpc>
                <a:spcPct val="80000"/>
              </a:lnSpc>
            </a:pPr>
            <a:r>
              <a:rPr lang="ru-RU" sz="2400" b="1" i="1" smtClean="0">
                <a:solidFill>
                  <a:srgbClr val="000066"/>
                </a:solidFill>
                <a:latin typeface="Times New Roman" pitchFamily="18" charset="0"/>
              </a:rPr>
              <a:t>Экскурсия в мини-музей картинной галереи группы (Врубель М.А. «Царевна-Лебедь», В.Серов «Девочка с персиками»)</a:t>
            </a:r>
          </a:p>
          <a:p>
            <a:pPr>
              <a:lnSpc>
                <a:spcPct val="80000"/>
              </a:lnSpc>
            </a:pPr>
            <a:r>
              <a:rPr lang="ru-RU" sz="2400" b="1" i="1" smtClean="0">
                <a:solidFill>
                  <a:srgbClr val="006600"/>
                </a:solidFill>
                <a:latin typeface="Times New Roman" pitchFamily="18" charset="0"/>
              </a:rPr>
              <a:t>Чтение художественной литературы: «Гуси-лебеди», «Баба-Яга», «Финист Ясный Сокол»,  А.С.Пушкин«Сказка о царе Салтане , о его славном и могучем богатыре Гвидоне Салтановиче и о прекрасной царевне Лебеди».</a:t>
            </a:r>
            <a:r>
              <a:rPr lang="ru-RU" sz="2400" smtClean="0">
                <a:solidFill>
                  <a:srgbClr val="006600"/>
                </a:solidFill>
              </a:rPr>
              <a:t> </a:t>
            </a:r>
            <a:endParaRPr lang="ru-RU" sz="2400" smtClean="0">
              <a:solidFill>
                <a:srgbClr val="0066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ru-RU" sz="2400" b="1" i="1" smtClean="0">
                <a:solidFill>
                  <a:srgbClr val="000066"/>
                </a:solidFill>
                <a:latin typeface="Times New Roman" pitchFamily="18" charset="0"/>
              </a:rPr>
              <a:t>Презентация «Третьяковская картинная галерея».</a:t>
            </a:r>
          </a:p>
          <a:p>
            <a:pPr>
              <a:lnSpc>
                <a:spcPct val="80000"/>
              </a:lnSpc>
            </a:pPr>
            <a:r>
              <a:rPr lang="ru-RU" sz="2400" b="1" i="1" smtClean="0">
                <a:solidFill>
                  <a:srgbClr val="006600"/>
                </a:solidFill>
                <a:latin typeface="Times New Roman" pitchFamily="18" charset="0"/>
              </a:rPr>
              <a:t>Самостоятельная художественная деятельность «Линия нам рассказала».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400" b="1" i="1" smtClean="0">
              <a:solidFill>
                <a:srgbClr val="0066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256ECD-7A0A-406D-A1F9-DB5C21C2B5CD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8728075" y="6488113"/>
            <a:ext cx="419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11</a:t>
            </a:r>
          </a:p>
        </p:txBody>
      </p:sp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571500" y="571500"/>
            <a:ext cx="7929563" cy="518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3300"/>
                </a:solidFill>
                <a:latin typeface="Calibri" pitchFamily="34" charset="0"/>
              </a:rPr>
              <a:t>Взаимодействие с родителями:</a:t>
            </a:r>
            <a:endParaRPr lang="ru-RU" sz="2000" b="1">
              <a:solidFill>
                <a:srgbClr val="00330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b="1" i="1">
                <a:latin typeface="Calibri" pitchFamily="34" charset="0"/>
              </a:rPr>
              <a:t>Консультация «Роль искусства в социально-личностном развитии дошкольников»</a:t>
            </a:r>
          </a:p>
          <a:p>
            <a:r>
              <a:rPr lang="ru-RU" b="1" i="1">
                <a:latin typeface="Calibri" pitchFamily="34" charset="0"/>
              </a:rPr>
              <a:t> </a:t>
            </a:r>
          </a:p>
          <a:p>
            <a:pPr>
              <a:buFont typeface="Wingdings" pitchFamily="2" charset="2"/>
              <a:buChar char="v"/>
            </a:pPr>
            <a:r>
              <a:rPr lang="ru-RU" b="1" i="1">
                <a:latin typeface="Calibri" pitchFamily="34" charset="0"/>
              </a:rPr>
              <a:t>Размещение информации для родителей «Искусство- детям»</a:t>
            </a:r>
          </a:p>
          <a:p>
            <a:r>
              <a:rPr lang="ru-RU" b="1" i="1">
                <a:latin typeface="Calibri" pitchFamily="34" charset="0"/>
              </a:rPr>
              <a:t> </a:t>
            </a:r>
          </a:p>
          <a:p>
            <a:pPr>
              <a:buFont typeface="Wingdings" pitchFamily="2" charset="2"/>
              <a:buChar char="v"/>
            </a:pPr>
            <a:r>
              <a:rPr lang="ru-RU" b="1" i="1">
                <a:latin typeface="Calibri" pitchFamily="34" charset="0"/>
              </a:rPr>
              <a:t>Привлекать внимание родителей к различным формам совместной художественной деятельности в детском саду и дома.</a:t>
            </a:r>
          </a:p>
          <a:p>
            <a:r>
              <a:rPr lang="ru-RU" b="1" i="1">
                <a:latin typeface="Calibri" pitchFamily="34" charset="0"/>
              </a:rPr>
              <a:t> </a:t>
            </a:r>
          </a:p>
          <a:p>
            <a:pPr>
              <a:buFont typeface="Wingdings" pitchFamily="2" charset="2"/>
              <a:buChar char="v"/>
            </a:pPr>
            <a:r>
              <a:rPr lang="ru-RU" b="1" i="1">
                <a:latin typeface="Calibri" pitchFamily="34" charset="0"/>
              </a:rPr>
              <a:t>Рекомендовать родителям посетить сайт педагога с целью ознакомления работы руководителя изостудии «Мир искусства». </a:t>
            </a:r>
          </a:p>
          <a:p>
            <a:pPr>
              <a:buFont typeface="Wingdings" pitchFamily="2" charset="2"/>
              <a:buNone/>
            </a:pPr>
            <a:endParaRPr lang="ru-RU" b="1" i="1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b="1" i="1">
                <a:latin typeface="Calibri" pitchFamily="34" charset="0"/>
              </a:rPr>
              <a:t>Оформить выставку художественного творчества детей.</a:t>
            </a:r>
          </a:p>
          <a:p>
            <a:pPr>
              <a:buFont typeface="Wingdings" pitchFamily="2" charset="2"/>
              <a:buNone/>
            </a:pPr>
            <a:endParaRPr lang="ru-RU" b="1" i="1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b="1" i="1"/>
              <a:t>Совместная работа детей, педагогов и родителей по созданию условий по теме проекта.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b="1" i="1" smtClean="0">
                <a:solidFill>
                  <a:srgbClr val="008000"/>
                </a:solidFill>
                <a:latin typeface="Times New Roman" pitchFamily="18" charset="0"/>
              </a:rPr>
              <a:t>Целевые ориентиры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ru-RU" sz="2400" b="1" smtClean="0">
                <a:latin typeface="Times New Roman" pitchFamily="18" charset="0"/>
              </a:rPr>
              <a:t> </a:t>
            </a:r>
            <a:r>
              <a:rPr lang="ru-RU" sz="2400" b="1" i="1" smtClean="0">
                <a:latin typeface="Times New Roman" pitchFamily="18" charset="0"/>
              </a:rPr>
              <a:t>выявление и осознание ребенком своих творческих способностей, художественного вкуса; </a:t>
            </a:r>
          </a:p>
          <a:p>
            <a:pPr>
              <a:lnSpc>
                <a:spcPct val="80000"/>
              </a:lnSpc>
            </a:pPr>
            <a:r>
              <a:rPr lang="ru-RU" sz="2400" b="1" i="1" smtClean="0">
                <a:latin typeface="Times New Roman" pitchFamily="18" charset="0"/>
              </a:rPr>
              <a:t>  смысловое восприятие и понимание  произведений искусства;  </a:t>
            </a:r>
          </a:p>
          <a:p>
            <a:pPr>
              <a:lnSpc>
                <a:spcPct val="80000"/>
              </a:lnSpc>
            </a:pPr>
            <a:r>
              <a:rPr lang="ru-RU" sz="2400" b="1" i="1" smtClean="0">
                <a:latin typeface="Times New Roman" pitchFamily="18" charset="0"/>
              </a:rPr>
              <a:t>развитие речевого творчества, владение речью как средством общения и культуры при восприятии произведений живописи;</a:t>
            </a:r>
          </a:p>
          <a:p>
            <a:pPr>
              <a:lnSpc>
                <a:spcPct val="80000"/>
              </a:lnSpc>
            </a:pPr>
            <a:r>
              <a:rPr lang="ru-RU" sz="2400" b="1" i="1" smtClean="0">
                <a:latin typeface="Times New Roman" pitchFamily="18" charset="0"/>
              </a:rPr>
              <a:t>  овладение навыками культуры труда, улучшение своих коммуникативных способностей, и приобретение навыков работы в коллективе;      </a:t>
            </a:r>
          </a:p>
          <a:p>
            <a:pPr>
              <a:lnSpc>
                <a:spcPct val="80000"/>
              </a:lnSpc>
            </a:pPr>
            <a:r>
              <a:rPr lang="ru-RU" sz="2400" b="1" i="1" smtClean="0">
                <a:latin typeface="Times New Roman" pitchFamily="18" charset="0"/>
              </a:rPr>
              <a:t>реализация самостоятельной творческой деятельности;                                                    </a:t>
            </a:r>
          </a:p>
          <a:p>
            <a:pPr>
              <a:lnSpc>
                <a:spcPct val="80000"/>
              </a:lnSpc>
            </a:pPr>
            <a:r>
              <a:rPr lang="ru-RU" sz="2400" b="1" i="1" smtClean="0">
                <a:latin typeface="Times New Roman" pitchFamily="18" charset="0"/>
              </a:rPr>
              <a:t>овладение первоначальными представлениями социального характера.</a:t>
            </a:r>
            <a:r>
              <a:rPr lang="ru-RU" sz="2400" b="1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A5AE95-54D7-44DC-96C7-DB05ACCD983D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85750" y="0"/>
            <a:ext cx="8643938" cy="6130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ru-RU" dirty="0">
              <a:latin typeface="Calibri" pitchFamily="34" charset="0"/>
            </a:endParaRPr>
          </a:p>
          <a:p>
            <a:pPr algn="ctr">
              <a:defRPr/>
            </a:pPr>
            <a:r>
              <a:rPr lang="ru-RU" sz="2800" b="1" dirty="0">
                <a:solidFill>
                  <a:srgbClr val="165311"/>
                </a:solidFill>
                <a:latin typeface="Calibri" pitchFamily="34" charset="0"/>
              </a:rPr>
              <a:t>Этапы проекта:</a:t>
            </a:r>
          </a:p>
          <a:p>
            <a:pPr algn="ctr">
              <a:defRPr/>
            </a:pP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</a:endParaRPr>
          </a:p>
          <a:p>
            <a:pPr>
              <a:defRPr/>
            </a:pPr>
            <a:r>
              <a:rPr lang="ru-RU" sz="2400" b="1" u="sng" dirty="0">
                <a:solidFill>
                  <a:srgbClr val="006600"/>
                </a:solidFill>
                <a:latin typeface="Calibri" pitchFamily="34" charset="0"/>
              </a:rPr>
              <a:t>Результативный</a:t>
            </a:r>
            <a:r>
              <a:rPr lang="ru-RU" sz="2400" b="1" u="sng" dirty="0">
                <a:solidFill>
                  <a:srgbClr val="008000"/>
                </a:solidFill>
                <a:latin typeface="Calibri" pitchFamily="34" charset="0"/>
              </a:rPr>
              <a:t>:</a:t>
            </a:r>
            <a:r>
              <a:rPr lang="ru-RU" sz="1600" b="1" u="sng" dirty="0">
                <a:solidFill>
                  <a:srgbClr val="008000"/>
                </a:solidFill>
                <a:latin typeface="Calibri" pitchFamily="34" charset="0"/>
              </a:rPr>
              <a:t>  </a:t>
            </a:r>
            <a:r>
              <a:rPr lang="ru-RU" sz="2400" b="1" i="1" u="sng" dirty="0">
                <a:solidFill>
                  <a:srgbClr val="003300"/>
                </a:solidFill>
                <a:latin typeface="Times New Roman" pitchFamily="18" charset="0"/>
              </a:rPr>
              <a:t>(май)</a:t>
            </a:r>
            <a:endParaRPr lang="ru-RU" sz="1600" b="1" u="sng" dirty="0">
              <a:solidFill>
                <a:srgbClr val="003300"/>
              </a:solidFill>
              <a:latin typeface="Calibri" pitchFamily="34" charset="0"/>
            </a:endParaRPr>
          </a:p>
          <a:p>
            <a:pPr>
              <a:buFontTx/>
              <a:buChar char="•"/>
              <a:defRPr/>
            </a:pPr>
            <a:r>
              <a:rPr lang="ru-RU" sz="2800" i="1" dirty="0">
                <a:latin typeface="Times New Roman" pitchFamily="18" charset="0"/>
              </a:rPr>
              <a:t>составление папки лучших работ;</a:t>
            </a:r>
          </a:p>
          <a:p>
            <a:pPr>
              <a:buFontTx/>
              <a:buChar char="•"/>
              <a:defRPr/>
            </a:pPr>
            <a:r>
              <a:rPr lang="ru-RU" sz="2800" i="1" dirty="0">
                <a:latin typeface="Times New Roman" pitchFamily="18" charset="0"/>
              </a:rPr>
              <a:t>участие в выставках, городских и федеральных конкурсах художественно-эстетической направленности;</a:t>
            </a:r>
          </a:p>
          <a:p>
            <a:pPr>
              <a:buFontTx/>
              <a:buChar char="•"/>
              <a:defRPr/>
            </a:pPr>
            <a:r>
              <a:rPr lang="ru-RU" sz="2800" i="1" dirty="0">
                <a:latin typeface="Times New Roman" pitchFamily="18" charset="0"/>
              </a:rPr>
              <a:t>презентация детских работ родителям (сотрудникам, детям);</a:t>
            </a:r>
          </a:p>
          <a:p>
            <a:pPr>
              <a:buFontTx/>
              <a:buChar char="•"/>
              <a:defRPr/>
            </a:pPr>
            <a:r>
              <a:rPr lang="ru-RU" sz="2800" i="1" dirty="0">
                <a:latin typeface="Times New Roman" pitchFamily="18" charset="0"/>
              </a:rPr>
              <a:t>творческий отчет(презентация)  педагога – руководителя проекта на педсовете;</a:t>
            </a:r>
          </a:p>
          <a:p>
            <a:pPr>
              <a:buFontTx/>
              <a:buChar char="•"/>
              <a:defRPr/>
            </a:pPr>
            <a:r>
              <a:rPr lang="ru-RU" sz="2800" i="1" dirty="0">
                <a:latin typeface="Times New Roman" pitchFamily="18" charset="0"/>
              </a:rPr>
              <a:t>систематизация работы педагога и представление на </a:t>
            </a:r>
            <a:r>
              <a:rPr lang="ru-RU" sz="2800" i="1" dirty="0" smtClean="0">
                <a:latin typeface="Times New Roman" pitchFamily="18" charset="0"/>
              </a:rPr>
              <a:t>семинарах.</a:t>
            </a:r>
            <a:endParaRPr lang="ru-RU" sz="2800" b="1" i="1" dirty="0">
              <a:latin typeface="Times New Roman" pitchFamily="18" charset="0"/>
            </a:endParaRPr>
          </a:p>
          <a:p>
            <a:pPr>
              <a:defRPr/>
            </a:pPr>
            <a:endParaRPr lang="ru-RU" sz="2800" dirty="0">
              <a:latin typeface="Times New Roman" pitchFamily="18" charset="0"/>
            </a:endParaRPr>
          </a:p>
        </p:txBody>
      </p:sp>
      <p:sp>
        <p:nvSpPr>
          <p:cNvPr id="30723" name="Прямоугольник 4"/>
          <p:cNvSpPr>
            <a:spLocks noChangeArrowheads="1"/>
          </p:cNvSpPr>
          <p:nvPr/>
        </p:nvSpPr>
        <p:spPr bwMode="auto">
          <a:xfrm>
            <a:off x="8724900" y="6488113"/>
            <a:ext cx="419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8E62C-540F-43C1-AAB7-6E9B97B3E543}" type="slidenum">
              <a:rPr lang="ru-RU"/>
              <a:pPr>
                <a:defRPr/>
              </a:pPr>
              <a:t>17</a:t>
            </a:fld>
            <a:endParaRPr lang="ru-RU"/>
          </a:p>
        </p:txBody>
      </p:sp>
      <p:sp>
        <p:nvSpPr>
          <p:cNvPr id="31746" name="TextBox 1"/>
          <p:cNvSpPr txBox="1">
            <a:spLocks noChangeArrowheads="1"/>
          </p:cNvSpPr>
          <p:nvPr/>
        </p:nvSpPr>
        <p:spPr bwMode="auto">
          <a:xfrm>
            <a:off x="8728075" y="6488113"/>
            <a:ext cx="419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16</a:t>
            </a:r>
          </a:p>
        </p:txBody>
      </p:sp>
      <p:sp>
        <p:nvSpPr>
          <p:cNvPr id="31747" name="TextBox 2"/>
          <p:cNvSpPr txBox="1">
            <a:spLocks noChangeArrowheads="1"/>
          </p:cNvSpPr>
          <p:nvPr/>
        </p:nvSpPr>
        <p:spPr bwMode="auto">
          <a:xfrm>
            <a:off x="428625" y="857250"/>
            <a:ext cx="8286750" cy="478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165311"/>
                </a:solidFill>
                <a:latin typeface="Calibri" pitchFamily="34" charset="0"/>
              </a:rPr>
              <a:t>Практическая значимость</a:t>
            </a:r>
          </a:p>
          <a:p>
            <a:pPr algn="ctr"/>
            <a:endParaRPr lang="ru-RU" sz="2400" b="1">
              <a:solidFill>
                <a:srgbClr val="165311"/>
              </a:solidFill>
              <a:latin typeface="Calibri" pitchFamily="34" charset="0"/>
            </a:endParaRPr>
          </a:p>
          <a:p>
            <a:pPr algn="ctr"/>
            <a:r>
              <a:rPr lang="ru-RU" sz="2800">
                <a:solidFill>
                  <a:srgbClr val="34411B"/>
                </a:solidFill>
              </a:rPr>
              <a:t>Разработанная технология направлена на детей дошкольного возраста рамках проекта «Роль искусства в социально-личностном развитии дошкольников»  с целью влияния искусства на социально-личностное развитие дошкольников. </a:t>
            </a:r>
          </a:p>
          <a:p>
            <a:pPr algn="ctr"/>
            <a:r>
              <a:rPr lang="ru-RU" sz="2800">
                <a:solidFill>
                  <a:srgbClr val="34411B"/>
                </a:solidFill>
                <a:latin typeface="Calibri" pitchFamily="34" charset="0"/>
              </a:rPr>
              <a:t>Данный проект может использоваться педагогами ДОУ,  при обобщении опыта работы на ГМО, ШПО для совершенствования темы.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89EE0-5397-4870-BA2E-5DFCE5E814C6}" type="slidenum">
              <a:rPr lang="ru-RU"/>
              <a:pPr>
                <a:defRPr/>
              </a:pPr>
              <a:t>18</a:t>
            </a:fld>
            <a:endParaRPr lang="ru-RU"/>
          </a:p>
        </p:txBody>
      </p:sp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8643938" y="6429375"/>
            <a:ext cx="619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17</a:t>
            </a:r>
          </a:p>
        </p:txBody>
      </p:sp>
      <p:sp>
        <p:nvSpPr>
          <p:cNvPr id="32771" name="TextBox 2"/>
          <p:cNvSpPr txBox="1">
            <a:spLocks noChangeArrowheads="1"/>
          </p:cNvSpPr>
          <p:nvPr/>
        </p:nvSpPr>
        <p:spPr bwMode="auto">
          <a:xfrm>
            <a:off x="357188" y="0"/>
            <a:ext cx="8501062" cy="506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endParaRPr lang="ru-RU">
              <a:latin typeface="Calibri" pitchFamily="34" charset="0"/>
            </a:endParaRPr>
          </a:p>
          <a:p>
            <a:pPr marL="342900" indent="-342900" algn="ctr"/>
            <a:endParaRPr lang="ru-RU">
              <a:latin typeface="Calibri" pitchFamily="34" charset="0"/>
            </a:endParaRPr>
          </a:p>
          <a:p>
            <a:pPr marL="342900" indent="-342900" algn="ctr"/>
            <a:endParaRPr lang="ru-RU">
              <a:latin typeface="Calibri" pitchFamily="34" charset="0"/>
            </a:endParaRPr>
          </a:p>
          <a:p>
            <a:pPr marL="342900" indent="-342900" algn="ctr"/>
            <a:r>
              <a:rPr lang="ru-RU" sz="3200" b="1">
                <a:solidFill>
                  <a:srgbClr val="003300"/>
                </a:solidFill>
                <a:latin typeface="Calibri" pitchFamily="34" charset="0"/>
              </a:rPr>
              <a:t>Список  литературы</a:t>
            </a:r>
          </a:p>
          <a:p>
            <a:pPr marL="342900" indent="-342900"/>
            <a:r>
              <a:rPr lang="ru-RU" sz="2400">
                <a:latin typeface="Calibri" pitchFamily="34" charset="0"/>
              </a:rPr>
              <a:t> </a:t>
            </a:r>
          </a:p>
          <a:p>
            <a:pPr marL="342900" indent="-342900"/>
            <a:r>
              <a:rPr lang="ru-RU" b="1" i="1"/>
              <a:t>1. Выготский, Л.С., Психология развития ребенка. [Текст]/Л.С. Выготский.  -М., 2004.</a:t>
            </a:r>
          </a:p>
          <a:p>
            <a:pPr marL="342900" indent="-342900"/>
            <a:r>
              <a:rPr lang="ru-RU" b="1" i="1"/>
              <a:t>2. Данилина, Т.А., Степина, Н.М., Социальное партнерство педагогов, детей и родителей [Текст]/Т.А. Данилина, Н.М. Степина.  – М., 2004.</a:t>
            </a:r>
          </a:p>
          <a:p>
            <a:pPr marL="342900" indent="-342900"/>
            <a:r>
              <a:rPr lang="ru-RU" b="1" i="1"/>
              <a:t>3. Коломийченко, Л.В., Концепция и программа социального развития детей дошкольного возраста [Текст]/ Л.В. Коломийченко.- Пермь, 2002.</a:t>
            </a:r>
          </a:p>
          <a:p>
            <a:pPr marL="342900" indent="-342900"/>
            <a:r>
              <a:rPr lang="ru-RU" b="1" i="1"/>
              <a:t>4. Мудрик, А.В. Введение в социальную педагогику. [Текст]/А.В. Мудрик.–М., 2009.</a:t>
            </a:r>
          </a:p>
          <a:p>
            <a:pPr marL="342900" indent="-342900"/>
            <a:r>
              <a:rPr lang="ru-RU" b="1" i="1"/>
              <a:t>5. Комарова, Т.С. Изобразительная деятельность в детском саду. [Текст]/Т.С. Комарова. -М.: Мозаика – Синтез, 2007-2010.</a:t>
            </a:r>
          </a:p>
          <a:p>
            <a:pPr marL="342900" indent="-342900"/>
            <a:endParaRPr lang="ru-RU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098C20-8BCC-43D4-A7A6-53F1802F4CA4}" type="slidenum">
              <a:rPr lang="ru-RU"/>
              <a:pPr>
                <a:defRPr/>
              </a:pPr>
              <a:t>19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Вывод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 bwMode="auto">
          <a:xfrm>
            <a:off x="571500" y="1143000"/>
            <a:ext cx="8115300" cy="4429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r>
              <a:rPr lang="ru-RU" sz="2000" b="1" i="1" smtClean="0">
                <a:latin typeface="Arial" charset="0"/>
              </a:rPr>
              <a:t>           </a:t>
            </a:r>
            <a:r>
              <a:rPr lang="ru-RU" sz="2000" b="1" i="1" smtClean="0">
                <a:solidFill>
                  <a:srgbClr val="003300"/>
                </a:solidFill>
                <a:latin typeface="Arial" charset="0"/>
              </a:rPr>
              <a:t>Знакомство с различными жанрами изобразительного искусства способствует  психическому, интеллектуальному и эстетическому развитию. </a:t>
            </a:r>
          </a:p>
          <a:p>
            <a:pPr>
              <a:buFont typeface="Arial" charset="0"/>
              <a:buNone/>
            </a:pPr>
            <a:r>
              <a:rPr lang="ru-RU" sz="2000" b="1" i="1" smtClean="0">
                <a:solidFill>
                  <a:srgbClr val="003300"/>
                </a:solidFill>
                <a:latin typeface="Arial" charset="0"/>
              </a:rPr>
              <a:t>           Познавательный мир искусства ребенка приобщает его к истории, овладению средствами  выразительности, умению воспринимать жанры искусства, овладевать профессиональными понятиями, терминами, используя их в самостоятельной деятельности.</a:t>
            </a:r>
          </a:p>
          <a:p>
            <a:pPr>
              <a:buFont typeface="Arial" charset="0"/>
              <a:buNone/>
            </a:pPr>
            <a:r>
              <a:rPr lang="ru-RU" sz="2000" b="1" i="1" smtClean="0">
                <a:solidFill>
                  <a:srgbClr val="003300"/>
                </a:solidFill>
                <a:latin typeface="Arial" charset="0"/>
              </a:rPr>
              <a:t>          Необходимо отметить, что искусство благотворно влияет на эмоциональный комфорт в условиях социального окружения и положительно влияет на социально-личностное развитие дошкольников.</a:t>
            </a:r>
          </a:p>
        </p:txBody>
      </p:sp>
      <p:sp>
        <p:nvSpPr>
          <p:cNvPr id="33796" name="Прямоугольник 4"/>
          <p:cNvSpPr>
            <a:spLocks noChangeArrowheads="1"/>
          </p:cNvSpPr>
          <p:nvPr/>
        </p:nvSpPr>
        <p:spPr bwMode="auto">
          <a:xfrm flipH="1">
            <a:off x="8643938" y="6199188"/>
            <a:ext cx="500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EB8531-7B72-4E29-8539-4E17CC9964E4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8715375" y="6488113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2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571500" y="620713"/>
            <a:ext cx="835818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165311"/>
                </a:solidFill>
                <a:latin typeface="Calibri" pitchFamily="34" charset="0"/>
              </a:rPr>
              <a:t>Актуальность</a:t>
            </a:r>
            <a:r>
              <a:rPr lang="ru-RU" sz="3600">
                <a:solidFill>
                  <a:srgbClr val="165311"/>
                </a:solidFill>
                <a:latin typeface="Calibri" pitchFamily="34" charset="0"/>
              </a:rPr>
              <a:t> </a:t>
            </a:r>
            <a:endParaRPr lang="ru-RU" sz="1400">
              <a:solidFill>
                <a:srgbClr val="165311"/>
              </a:solidFill>
            </a:endParaRPr>
          </a:p>
          <a:p>
            <a:pPr algn="ctr"/>
            <a:r>
              <a:rPr lang="ru-RU" sz="2000" i="1">
                <a:solidFill>
                  <a:srgbClr val="34411B"/>
                </a:solidFill>
              </a:rPr>
              <a:t>Ознакомление  детей дошкольного возраста с изобразительным искусством, развитие их творческой деятельности особенно актуально сегодня, в период перехода на личностно-развивающую  модель взаимодействия взрослого и ребенка. Актуальность проблемы обусловлена ролью искусства в приобщении детей к духовным ценностям и значением его в нравственно- эстетическом воспитании дошкольников. Роль искусства важна в смысловом восприятии и понимании произведений искусства, развитии сенсорной культуры, обогащении художественной деятельности детей и побуждении к творчеству, развитии речевого творчества, владение речью как средством общения и культуры.</a:t>
            </a:r>
            <a:r>
              <a:rPr lang="ru-RU" sz="2400" i="1">
                <a:solidFill>
                  <a:srgbClr val="34411B"/>
                </a:solidFill>
              </a:rPr>
              <a:t> </a:t>
            </a:r>
            <a:endParaRPr lang="ru-RU" sz="2400" i="1">
              <a:solidFill>
                <a:srgbClr val="34411B"/>
              </a:solidFill>
              <a:latin typeface="Calibri" pitchFamily="34" charset="0"/>
            </a:endParaRPr>
          </a:p>
          <a:p>
            <a:pPr algn="ctr"/>
            <a:endParaRPr lang="ru-RU" sz="2400" i="1">
              <a:solidFill>
                <a:srgbClr val="34411B"/>
              </a:solidFill>
              <a:latin typeface="Calibri" pitchFamily="34" charset="0"/>
            </a:endParaRPr>
          </a:p>
        </p:txBody>
      </p:sp>
      <p:pic>
        <p:nvPicPr>
          <p:cNvPr id="15364" name="Picture 4" descr="C:\Documents and Settings\Admin\Рабочий стол\на печать МУЗЕЙ\Новая папка\DSC098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778375"/>
            <a:ext cx="2089150" cy="1565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66D525-89BF-4811-A28E-B829949DCD9D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8843963" y="6488113"/>
            <a:ext cx="30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3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 rot="10800000" flipV="1">
            <a:off x="712788" y="985838"/>
            <a:ext cx="78613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3600" b="1">
                <a:solidFill>
                  <a:srgbClr val="165311"/>
                </a:solidFill>
                <a:latin typeface="Calibri" pitchFamily="34" charset="0"/>
              </a:rPr>
              <a:t>Цель:</a:t>
            </a:r>
            <a:r>
              <a:rPr lang="ru-RU" sz="3600">
                <a:solidFill>
                  <a:srgbClr val="165311"/>
                </a:solidFill>
                <a:latin typeface="Calibri" pitchFamily="34" charset="0"/>
              </a:rPr>
              <a:t> </a:t>
            </a:r>
          </a:p>
          <a:p>
            <a:pPr marL="342900" indent="-342900" algn="ctr"/>
            <a:r>
              <a:rPr lang="ru-RU" b="1" i="1"/>
              <a:t>Раскрыть роль искусства в формировании социально-личностной позиции дошкольников.</a:t>
            </a:r>
            <a:r>
              <a:rPr lang="ru-RU"/>
              <a:t> </a:t>
            </a:r>
            <a:endParaRPr lang="ru-RU" b="1" i="1">
              <a:latin typeface="Calibri" pitchFamily="34" charset="0"/>
            </a:endParaRPr>
          </a:p>
          <a:p>
            <a:pPr marL="342900" indent="-342900" algn="ctr"/>
            <a:r>
              <a:rPr lang="ru-RU" sz="2800" b="1">
                <a:solidFill>
                  <a:srgbClr val="165311"/>
                </a:solidFill>
                <a:latin typeface="Calibri" pitchFamily="34" charset="0"/>
              </a:rPr>
              <a:t> Задачи: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b="1" i="1">
                <a:latin typeface="Calibri" pitchFamily="34" charset="0"/>
              </a:rPr>
              <a:t> Изучить научно – методическую литературу по теме проекта. </a:t>
            </a:r>
          </a:p>
          <a:p>
            <a:pPr marL="342900" indent="-342900">
              <a:buFont typeface="Wingdings" pitchFamily="2" charset="2"/>
              <a:buNone/>
            </a:pPr>
            <a:endParaRPr lang="ru-RU" b="1" i="1">
              <a:latin typeface="Calibri" pitchFamily="34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b="1" i="1">
                <a:latin typeface="Calibri" pitchFamily="34" charset="0"/>
              </a:rPr>
              <a:t>Разработать технологию проекта по теме: «Роль искусства в социально-личностном развитии дошкольников».</a:t>
            </a:r>
          </a:p>
          <a:p>
            <a:pPr marL="342900" indent="-342900">
              <a:buFont typeface="Wingdings" pitchFamily="2" charset="2"/>
              <a:buChar char="v"/>
            </a:pPr>
            <a:endParaRPr lang="ru-RU" b="1" i="1">
              <a:latin typeface="Calibri" pitchFamily="34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b="1" i="1"/>
              <a:t>Создать условия для приобщения  детей к изобразительному искусству.</a:t>
            </a:r>
            <a:r>
              <a:rPr lang="ru-RU"/>
              <a:t> </a:t>
            </a:r>
            <a:endParaRPr lang="ru-RU" b="1" i="1">
              <a:latin typeface="Calibri" pitchFamily="34" charset="0"/>
            </a:endParaRPr>
          </a:p>
          <a:p>
            <a:pPr marL="342900" indent="-342900">
              <a:buFont typeface="Wingdings" pitchFamily="2" charset="2"/>
              <a:buChar char="v"/>
            </a:pPr>
            <a:endParaRPr lang="ru-RU" b="1" i="1">
              <a:latin typeface="Calibri" pitchFamily="34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b="1" i="1">
                <a:latin typeface="Calibri" pitchFamily="34" charset="0"/>
              </a:rPr>
              <a:t>Приобретение детьми социального опыт</a:t>
            </a:r>
            <a:r>
              <a:rPr lang="ru-RU" b="1">
                <a:latin typeface="Calibri" pitchFamily="34" charset="0"/>
              </a:rPr>
              <a:t>а через произведения искусства.</a:t>
            </a:r>
          </a:p>
          <a:p>
            <a:pPr marL="342900" indent="-342900">
              <a:buFont typeface="Wingdings" pitchFamily="2" charset="2"/>
              <a:buChar char="v"/>
            </a:pPr>
            <a:endParaRPr lang="ru-RU" b="1">
              <a:latin typeface="Calibri" pitchFamily="34" charset="0"/>
            </a:endParaRPr>
          </a:p>
          <a:p>
            <a:pPr marL="342900" indent="-342900">
              <a:buFont typeface="Wingdings" pitchFamily="2" charset="2"/>
              <a:buChar char="v"/>
            </a:pPr>
            <a:endParaRPr lang="ru-RU" i="1">
              <a:latin typeface="Calibri" pitchFamily="34" charset="0"/>
            </a:endParaRPr>
          </a:p>
          <a:p>
            <a:pPr marL="342900" indent="-342900" algn="ctr"/>
            <a:endParaRPr lang="ru-RU">
              <a:latin typeface="Calibri" pitchFamily="34" charset="0"/>
            </a:endParaRPr>
          </a:p>
          <a:p>
            <a:pPr marL="342900" indent="-342900" algn="ctr"/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502461-6538-4679-AE78-11A939C23C2D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8843963" y="6488113"/>
            <a:ext cx="30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4</a:t>
            </a: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1116013" y="785813"/>
            <a:ext cx="619283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400" b="1" i="1">
              <a:solidFill>
                <a:srgbClr val="165311"/>
              </a:solidFill>
              <a:latin typeface="Calibri" pitchFamily="34" charset="0"/>
            </a:endParaRPr>
          </a:p>
          <a:p>
            <a:pPr algn="ctr"/>
            <a:r>
              <a:rPr lang="ru-RU" sz="2400" b="1" i="1">
                <a:solidFill>
                  <a:srgbClr val="00CC00"/>
                </a:solidFill>
                <a:latin typeface="Calibri" pitchFamily="34" charset="0"/>
              </a:rPr>
              <a:t>Объект исследования:</a:t>
            </a:r>
          </a:p>
          <a:p>
            <a:pPr algn="ctr"/>
            <a:r>
              <a:rPr lang="ru-RU" sz="2400" b="1" i="1">
                <a:solidFill>
                  <a:srgbClr val="003300"/>
                </a:solidFill>
                <a:latin typeface="Calibri" pitchFamily="34" charset="0"/>
              </a:rPr>
              <a:t>дети старшего дошкольного возраста </a:t>
            </a:r>
          </a:p>
          <a:p>
            <a:pPr algn="ctr"/>
            <a:endParaRPr lang="ru-RU" sz="2400" b="1" i="1">
              <a:solidFill>
                <a:srgbClr val="003300"/>
              </a:solidFill>
              <a:latin typeface="Calibri" pitchFamily="34" charset="0"/>
            </a:endParaRPr>
          </a:p>
          <a:p>
            <a:pPr algn="ctr"/>
            <a:endParaRPr lang="ru-RU" sz="2400" b="1" i="1">
              <a:solidFill>
                <a:srgbClr val="00CC00"/>
              </a:solidFill>
              <a:latin typeface="Calibri" pitchFamily="34" charset="0"/>
            </a:endParaRPr>
          </a:p>
          <a:p>
            <a:pPr algn="ctr"/>
            <a:r>
              <a:rPr lang="ru-RU" sz="2400" b="1" i="1">
                <a:solidFill>
                  <a:srgbClr val="00CC00"/>
                </a:solidFill>
                <a:latin typeface="Calibri" pitchFamily="34" charset="0"/>
              </a:rPr>
              <a:t>Предмет исследования:</a:t>
            </a:r>
          </a:p>
          <a:p>
            <a:pPr algn="ctr"/>
            <a:endParaRPr lang="ru-RU" sz="2400" b="1" i="1">
              <a:solidFill>
                <a:srgbClr val="00CC00"/>
              </a:solidFill>
              <a:latin typeface="Calibri" pitchFamily="34" charset="0"/>
            </a:endParaRPr>
          </a:p>
          <a:p>
            <a:pPr algn="ctr"/>
            <a:r>
              <a:rPr lang="ru-RU" sz="2400" b="1" i="1">
                <a:solidFill>
                  <a:srgbClr val="003300"/>
                </a:solidFill>
              </a:rPr>
              <a:t>формирование социально-личностной позиции дошкольников через различные виды искусства.</a:t>
            </a:r>
            <a:r>
              <a:rPr lang="ru-RU" sz="2400">
                <a:solidFill>
                  <a:srgbClr val="003300"/>
                </a:solidFill>
              </a:rPr>
              <a:t> </a:t>
            </a:r>
          </a:p>
        </p:txBody>
      </p:sp>
      <p:pic>
        <p:nvPicPr>
          <p:cNvPr id="17412" name="Рисунок 5" descr="post-1380884-127524907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620713"/>
            <a:ext cx="2058988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300788" y="6492875"/>
            <a:ext cx="2133600" cy="365125"/>
          </a:xfrm>
        </p:spPr>
        <p:txBody>
          <a:bodyPr/>
          <a:lstStyle/>
          <a:p>
            <a:pPr>
              <a:defRPr/>
            </a:pPr>
            <a:fld id="{09C80AFE-9248-407C-AD41-4548BAC2F5E8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8843963" y="648811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6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0825" y="333375"/>
            <a:ext cx="8501063" cy="23764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165311"/>
                </a:solidFill>
                <a:latin typeface="+mn-lt"/>
                <a:cs typeface="+mn-cs"/>
              </a:rPr>
              <a:t>Модель взаимодействия участников проекта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165311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165311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165311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6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6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6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8436" name="Овал 3"/>
          <p:cNvSpPr>
            <a:spLocks noChangeArrowheads="1"/>
          </p:cNvSpPr>
          <p:nvPr/>
        </p:nvSpPr>
        <p:spPr bwMode="auto">
          <a:xfrm>
            <a:off x="3419475" y="2420938"/>
            <a:ext cx="2519363" cy="1574800"/>
          </a:xfrm>
          <a:prstGeom prst="ellipse">
            <a:avLst/>
          </a:prstGeom>
          <a:solidFill>
            <a:srgbClr val="FFFF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990000"/>
                </a:solidFill>
                <a:latin typeface="Calibri" pitchFamily="34" charset="0"/>
              </a:rPr>
              <a:t>Старший </a:t>
            </a:r>
          </a:p>
          <a:p>
            <a:pPr algn="ctr"/>
            <a:r>
              <a:rPr lang="ru-RU" b="1">
                <a:solidFill>
                  <a:srgbClr val="990000"/>
                </a:solidFill>
                <a:latin typeface="Calibri" pitchFamily="34" charset="0"/>
              </a:rPr>
              <a:t>дошкольник</a:t>
            </a:r>
          </a:p>
        </p:txBody>
      </p:sp>
      <p:sp>
        <p:nvSpPr>
          <p:cNvPr id="18437" name="Выноска-облако 4"/>
          <p:cNvSpPr>
            <a:spLocks noChangeArrowheads="1"/>
          </p:cNvSpPr>
          <p:nvPr/>
        </p:nvSpPr>
        <p:spPr bwMode="auto">
          <a:xfrm>
            <a:off x="5724525" y="4076700"/>
            <a:ext cx="2806700" cy="1441450"/>
          </a:xfrm>
          <a:prstGeom prst="cloudCallout">
            <a:avLst>
              <a:gd name="adj1" fmla="val -64199"/>
              <a:gd name="adj2" fmla="val -55176"/>
            </a:avLst>
          </a:prstGeom>
          <a:solidFill>
            <a:srgbClr val="92D05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000066"/>
                </a:solidFill>
                <a:latin typeface="Calibri" pitchFamily="34" charset="0"/>
              </a:rPr>
              <a:t>руководитель </a:t>
            </a:r>
          </a:p>
          <a:p>
            <a:pPr algn="ctr"/>
            <a:r>
              <a:rPr lang="ru-RU" b="1">
                <a:solidFill>
                  <a:srgbClr val="000066"/>
                </a:solidFill>
                <a:latin typeface="Calibri" pitchFamily="34" charset="0"/>
              </a:rPr>
              <a:t>изостудии</a:t>
            </a:r>
          </a:p>
        </p:txBody>
      </p:sp>
      <p:sp>
        <p:nvSpPr>
          <p:cNvPr id="18438" name="Выноска-облако 6"/>
          <p:cNvSpPr>
            <a:spLocks noChangeArrowheads="1"/>
          </p:cNvSpPr>
          <p:nvPr/>
        </p:nvSpPr>
        <p:spPr bwMode="auto">
          <a:xfrm>
            <a:off x="611188" y="1196975"/>
            <a:ext cx="2305050" cy="1512888"/>
          </a:xfrm>
          <a:prstGeom prst="cloudCallout">
            <a:avLst>
              <a:gd name="adj1" fmla="val 78514"/>
              <a:gd name="adj2" fmla="val 51995"/>
            </a:avLst>
          </a:prstGeom>
          <a:solidFill>
            <a:srgbClr val="92D05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000066"/>
                </a:solidFill>
                <a:latin typeface="Calibri" pitchFamily="34" charset="0"/>
              </a:rPr>
              <a:t>педагог</a:t>
            </a:r>
          </a:p>
        </p:txBody>
      </p:sp>
      <p:sp>
        <p:nvSpPr>
          <p:cNvPr id="18439" name="Выноска-облако 7"/>
          <p:cNvSpPr>
            <a:spLocks noChangeArrowheads="1"/>
          </p:cNvSpPr>
          <p:nvPr/>
        </p:nvSpPr>
        <p:spPr bwMode="auto">
          <a:xfrm>
            <a:off x="1331913" y="4365625"/>
            <a:ext cx="2520950" cy="1439863"/>
          </a:xfrm>
          <a:prstGeom prst="cloudCallout">
            <a:avLst>
              <a:gd name="adj1" fmla="val 52014"/>
              <a:gd name="adj2" fmla="val -84731"/>
            </a:avLst>
          </a:prstGeom>
          <a:solidFill>
            <a:srgbClr val="92D05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000066"/>
                </a:solidFill>
                <a:latin typeface="Calibri" pitchFamily="34" charset="0"/>
              </a:rPr>
              <a:t>родители</a:t>
            </a:r>
          </a:p>
        </p:txBody>
      </p:sp>
      <p:sp>
        <p:nvSpPr>
          <p:cNvPr id="18440" name="Выноска-облако 6"/>
          <p:cNvSpPr>
            <a:spLocks noChangeArrowheads="1"/>
          </p:cNvSpPr>
          <p:nvPr/>
        </p:nvSpPr>
        <p:spPr bwMode="auto">
          <a:xfrm>
            <a:off x="5724525" y="981075"/>
            <a:ext cx="2305050" cy="1223963"/>
          </a:xfrm>
          <a:prstGeom prst="cloudCallout">
            <a:avLst>
              <a:gd name="adj1" fmla="val -48208"/>
              <a:gd name="adj2" fmla="val 97731"/>
            </a:avLst>
          </a:prstGeom>
          <a:solidFill>
            <a:srgbClr val="92D05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000066"/>
                </a:solidFill>
              </a:rPr>
              <a:t>сверстники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D2356C-4FD8-46DF-B16C-1387B0755C96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15" name="Стрелка вправо 14"/>
          <p:cNvSpPr>
            <a:spLocks noChangeArrowheads="1"/>
          </p:cNvSpPr>
          <p:nvPr/>
        </p:nvSpPr>
        <p:spPr bwMode="auto">
          <a:xfrm rot="16200000">
            <a:off x="4496594" y="2207419"/>
            <a:ext cx="481013" cy="187325"/>
          </a:xfrm>
          <a:prstGeom prst="rightArrow">
            <a:avLst>
              <a:gd name="adj1" fmla="val 50000"/>
              <a:gd name="adj2" fmla="val 50001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9459" name="TextBox 1"/>
          <p:cNvSpPr txBox="1">
            <a:spLocks noChangeArrowheads="1"/>
          </p:cNvSpPr>
          <p:nvPr/>
        </p:nvSpPr>
        <p:spPr bwMode="auto">
          <a:xfrm>
            <a:off x="8843963" y="648811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5</a:t>
            </a:r>
          </a:p>
        </p:txBody>
      </p:sp>
      <p:sp>
        <p:nvSpPr>
          <p:cNvPr id="19460" name="Прямоугольник 2"/>
          <p:cNvSpPr>
            <a:spLocks noChangeArrowheads="1"/>
          </p:cNvSpPr>
          <p:nvPr/>
        </p:nvSpPr>
        <p:spPr bwMode="auto">
          <a:xfrm>
            <a:off x="357188" y="285750"/>
            <a:ext cx="85725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165311"/>
                </a:solidFill>
                <a:latin typeface="Calibri" pitchFamily="34" charset="0"/>
              </a:rPr>
              <a:t>Модель интеграции образовательных областей</a:t>
            </a:r>
          </a:p>
          <a:p>
            <a:pPr algn="ctr"/>
            <a:endParaRPr lang="ru-RU" sz="2400" b="1" i="1">
              <a:latin typeface="Calibri" pitchFamily="34" charset="0"/>
            </a:endParaRPr>
          </a:p>
          <a:p>
            <a:endParaRPr lang="ru-RU" b="1">
              <a:solidFill>
                <a:srgbClr val="FAC090"/>
              </a:solidFill>
              <a:latin typeface="Calibri" pitchFamily="34" charset="0"/>
            </a:endParaRPr>
          </a:p>
          <a:p>
            <a:endParaRPr lang="ru-RU" b="1">
              <a:solidFill>
                <a:srgbClr val="FAC090"/>
              </a:solidFill>
              <a:latin typeface="Calibri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50825" y="2781300"/>
            <a:ext cx="2447925" cy="150336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000066"/>
                </a:solidFill>
                <a:cs typeface="Arial" charset="0"/>
              </a:rPr>
              <a:t>Физическое </a:t>
            </a:r>
          </a:p>
          <a:p>
            <a:pPr algn="ctr">
              <a:defRPr/>
            </a:pPr>
            <a:r>
              <a:rPr lang="ru-RU" b="1">
                <a:solidFill>
                  <a:srgbClr val="000066"/>
                </a:solidFill>
                <a:cs typeface="Arial" charset="0"/>
              </a:rPr>
              <a:t>развитие</a:t>
            </a:r>
          </a:p>
        </p:txBody>
      </p:sp>
      <p:sp>
        <p:nvSpPr>
          <p:cNvPr id="7" name="Овал 6"/>
          <p:cNvSpPr/>
          <p:nvPr/>
        </p:nvSpPr>
        <p:spPr>
          <a:xfrm>
            <a:off x="3059113" y="4724400"/>
            <a:ext cx="3025775" cy="136683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203575" y="692150"/>
            <a:ext cx="2952750" cy="136842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000066"/>
                </a:solidFill>
                <a:cs typeface="Arial" charset="0"/>
              </a:rPr>
              <a:t>Познавательное </a:t>
            </a:r>
          </a:p>
          <a:p>
            <a:pPr algn="ctr">
              <a:defRPr/>
            </a:pPr>
            <a:r>
              <a:rPr lang="ru-RU" b="1">
                <a:solidFill>
                  <a:srgbClr val="000066"/>
                </a:solidFill>
                <a:cs typeface="Arial" charset="0"/>
              </a:rPr>
              <a:t>развитие</a:t>
            </a:r>
          </a:p>
        </p:txBody>
      </p:sp>
      <p:sp>
        <p:nvSpPr>
          <p:cNvPr id="9" name="Овал 8"/>
          <p:cNvSpPr/>
          <p:nvPr/>
        </p:nvSpPr>
        <p:spPr>
          <a:xfrm>
            <a:off x="6443663" y="2708275"/>
            <a:ext cx="2449512" cy="15128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000066"/>
                </a:solidFill>
                <a:cs typeface="Arial" charset="0"/>
              </a:rPr>
              <a:t>Речевое развитие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48038" y="2565400"/>
            <a:ext cx="2439987" cy="151288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i="1">
                <a:solidFill>
                  <a:srgbClr val="990000"/>
                </a:solidFill>
                <a:cs typeface="Arial" charset="0"/>
              </a:rPr>
              <a:t>Художественно-эстетическое развитие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5795963" y="3284538"/>
            <a:ext cx="785812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право 15"/>
          <p:cNvSpPr>
            <a:spLocks noChangeArrowheads="1"/>
          </p:cNvSpPr>
          <p:nvPr/>
        </p:nvSpPr>
        <p:spPr bwMode="auto">
          <a:xfrm rot="10800000">
            <a:off x="2571750" y="3429000"/>
            <a:ext cx="785813" cy="214313"/>
          </a:xfrm>
          <a:prstGeom prst="rightArrow">
            <a:avLst>
              <a:gd name="adj1" fmla="val 50000"/>
              <a:gd name="adj2" fmla="val 49992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7" name="Стрелка вправо 16"/>
          <p:cNvSpPr>
            <a:spLocks noChangeArrowheads="1"/>
          </p:cNvSpPr>
          <p:nvPr/>
        </p:nvSpPr>
        <p:spPr bwMode="auto">
          <a:xfrm rot="5400000">
            <a:off x="4284663" y="4292600"/>
            <a:ext cx="647700" cy="215900"/>
          </a:xfrm>
          <a:prstGeom prst="rightArrow">
            <a:avLst>
              <a:gd name="adj1" fmla="val 50000"/>
              <a:gd name="adj2" fmla="val 42389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9469" name="Rectangle 19"/>
          <p:cNvSpPr>
            <a:spLocks noChangeArrowheads="1"/>
          </p:cNvSpPr>
          <p:nvPr/>
        </p:nvSpPr>
        <p:spPr bwMode="auto">
          <a:xfrm>
            <a:off x="3563938" y="5157788"/>
            <a:ext cx="22320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66"/>
                </a:solidFill>
              </a:rPr>
              <a:t>Социально-</a:t>
            </a:r>
          </a:p>
          <a:p>
            <a:pPr algn="ctr"/>
            <a:r>
              <a:rPr lang="ru-RU" b="1">
                <a:solidFill>
                  <a:srgbClr val="000066"/>
                </a:solidFill>
              </a:rPr>
              <a:t>коммуникативное</a:t>
            </a:r>
          </a:p>
          <a:p>
            <a:pPr algn="ctr"/>
            <a:r>
              <a:rPr lang="ru-RU" b="1">
                <a:solidFill>
                  <a:srgbClr val="000066"/>
                </a:solidFill>
              </a:rPr>
              <a:t>развитие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0B3F19-1F37-44DF-93B3-77292E20B03E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8715375" y="6500813"/>
            <a:ext cx="547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12</a:t>
            </a: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357188" y="0"/>
            <a:ext cx="8572500" cy="613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800" b="1" i="1">
              <a:latin typeface="Times New Roman" pitchFamily="18" charset="0"/>
            </a:endParaRPr>
          </a:p>
          <a:p>
            <a:pPr algn="ctr"/>
            <a:r>
              <a:rPr lang="ru-RU" sz="2800" b="1" i="1">
                <a:solidFill>
                  <a:srgbClr val="165311"/>
                </a:solidFill>
                <a:latin typeface="Times New Roman" pitchFamily="18" charset="0"/>
              </a:rPr>
              <a:t>Этапы проекта:</a:t>
            </a:r>
          </a:p>
          <a:p>
            <a:pPr algn="ctr"/>
            <a:endParaRPr lang="ru-RU" sz="2800" b="1" i="1">
              <a:latin typeface="Times New Roman" pitchFamily="18" charset="0"/>
            </a:endParaRPr>
          </a:p>
          <a:p>
            <a:r>
              <a:rPr lang="ru-RU" sz="2400" b="1" i="1" u="sng">
                <a:solidFill>
                  <a:srgbClr val="006600"/>
                </a:solidFill>
                <a:latin typeface="Calibri" pitchFamily="34" charset="0"/>
              </a:rPr>
              <a:t>Организационный:</a:t>
            </a:r>
            <a:r>
              <a:rPr lang="ru-RU" b="1" i="1" u="sng">
                <a:latin typeface="Calibri" pitchFamily="34" charset="0"/>
              </a:rPr>
              <a:t> (сентябрь)</a:t>
            </a:r>
            <a:endParaRPr lang="ru-RU" b="1" i="1" u="sng"/>
          </a:p>
          <a:p>
            <a:endParaRPr lang="ru-RU" b="1" i="1" u="sng"/>
          </a:p>
          <a:p>
            <a:pPr>
              <a:buFontTx/>
              <a:buChar char="•"/>
            </a:pPr>
            <a:r>
              <a:rPr lang="ru-RU" b="1" i="1"/>
              <a:t>Выбор темы проекта.</a:t>
            </a:r>
          </a:p>
          <a:p>
            <a:endParaRPr lang="ru-RU" b="1" i="1"/>
          </a:p>
          <a:p>
            <a:pPr>
              <a:buFontTx/>
              <a:buChar char="•"/>
            </a:pPr>
            <a:r>
              <a:rPr lang="ru-RU" b="1" i="1"/>
              <a:t>Сбор информации и планирование воспитательно-образовательной работы в рамках проекта, формирование цели, задач. </a:t>
            </a:r>
          </a:p>
          <a:p>
            <a:endParaRPr lang="ru-RU" b="1" i="1"/>
          </a:p>
          <a:p>
            <a:pPr>
              <a:buFontTx/>
              <a:buChar char="•"/>
            </a:pPr>
            <a:r>
              <a:rPr lang="ru-RU" b="1" i="1"/>
              <a:t>Подбор методической литературы. </a:t>
            </a:r>
          </a:p>
          <a:p>
            <a:endParaRPr lang="ru-RU" b="1" i="1"/>
          </a:p>
          <a:p>
            <a:pPr>
              <a:buFontTx/>
              <a:buChar char="•"/>
            </a:pPr>
            <a:r>
              <a:rPr lang="ru-RU" b="1" i="1"/>
              <a:t>Разработка проекта</a:t>
            </a:r>
          </a:p>
          <a:p>
            <a:endParaRPr lang="ru-RU" b="1" i="1"/>
          </a:p>
          <a:p>
            <a:pPr>
              <a:buFontTx/>
              <a:buChar char="•"/>
            </a:pPr>
            <a:r>
              <a:rPr lang="ru-RU" b="1" i="1"/>
              <a:t>Определение сроков реализации и создание условий для реализации проекта. </a:t>
            </a:r>
            <a:endParaRPr lang="ru-RU" b="1" i="1">
              <a:latin typeface="Calibri" pitchFamily="34" charset="0"/>
            </a:endParaRPr>
          </a:p>
          <a:p>
            <a:pPr algn="r"/>
            <a:r>
              <a:rPr lang="en-US" b="1">
                <a:latin typeface="Calibri" pitchFamily="34" charset="0"/>
              </a:rPr>
              <a:t> </a:t>
            </a:r>
            <a:endParaRPr lang="ru-RU">
              <a:latin typeface="Calibri" pitchFamily="34" charset="0"/>
            </a:endParaRPr>
          </a:p>
          <a:p>
            <a:pPr algn="r"/>
            <a:endParaRPr lang="ru-RU">
              <a:latin typeface="Calibri" pitchFamily="34" charset="0"/>
            </a:endParaRPr>
          </a:p>
          <a:p>
            <a:pPr algn="r"/>
            <a:endParaRPr lang="ru-RU">
              <a:latin typeface="Calibri" pitchFamily="34" charset="0"/>
            </a:endParaRPr>
          </a:p>
          <a:p>
            <a:pPr>
              <a:buFontTx/>
              <a:buAutoNum type="arabicPeriod"/>
            </a:pP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82820-D4E7-4CB5-9752-69B9A0F97350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8724900" y="6488113"/>
            <a:ext cx="419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13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357188" y="0"/>
            <a:ext cx="8429625" cy="529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>
              <a:latin typeface="Calibri" pitchFamily="34" charset="0"/>
            </a:endParaRPr>
          </a:p>
          <a:p>
            <a:pPr algn="ctr"/>
            <a:r>
              <a:rPr lang="ru-RU" sz="2800" b="1">
                <a:solidFill>
                  <a:srgbClr val="165311"/>
                </a:solidFill>
                <a:latin typeface="Calibri" pitchFamily="34" charset="0"/>
              </a:rPr>
              <a:t>Этапы проекта:</a:t>
            </a:r>
          </a:p>
          <a:p>
            <a:pPr algn="ctr"/>
            <a:endParaRPr lang="ru-RU">
              <a:latin typeface="Calibri" pitchFamily="34" charset="0"/>
            </a:endParaRPr>
          </a:p>
          <a:p>
            <a:endParaRPr lang="ru-RU" sz="1600" b="1" i="1">
              <a:latin typeface="Calibri" pitchFamily="34" charset="0"/>
            </a:endParaRPr>
          </a:p>
          <a:p>
            <a:r>
              <a:rPr lang="ru-RU" sz="2400" b="1" u="sng">
                <a:solidFill>
                  <a:srgbClr val="006600"/>
                </a:solidFill>
                <a:latin typeface="Calibri" pitchFamily="34" charset="0"/>
              </a:rPr>
              <a:t>Содержательный:</a:t>
            </a:r>
            <a:r>
              <a:rPr lang="ru-RU" sz="2400" b="1" u="sng">
                <a:latin typeface="Calibri" pitchFamily="34" charset="0"/>
              </a:rPr>
              <a:t>   </a:t>
            </a:r>
            <a:r>
              <a:rPr lang="ru-RU" b="1" u="sng">
                <a:latin typeface="Calibri" pitchFamily="34" charset="0"/>
              </a:rPr>
              <a:t>( октябрь-апрель)</a:t>
            </a:r>
          </a:p>
          <a:p>
            <a:pPr>
              <a:buFontTx/>
              <a:buChar char="•"/>
            </a:pPr>
            <a:r>
              <a:rPr lang="ru-RU" b="1" i="1"/>
              <a:t>Выполнение проекта: практическая деятельность.</a:t>
            </a:r>
          </a:p>
          <a:p>
            <a:pPr>
              <a:buFontTx/>
              <a:buChar char="•"/>
            </a:pPr>
            <a:r>
              <a:rPr lang="ru-RU" b="1" i="1"/>
              <a:t>Вовлечение детей в творческую и продуктивную деятельность (НОД, режимные моменты, самостоятельная деятельность).</a:t>
            </a:r>
          </a:p>
          <a:p>
            <a:pPr>
              <a:buFontTx/>
              <a:buChar char="•"/>
            </a:pPr>
            <a:r>
              <a:rPr lang="ru-RU" b="1" i="1"/>
              <a:t>Взаимодействие ДОУ с родителями: консультации для родителей: «Роль искусства в социально-личностном развитии дошкольников»; мастер-классы, совместные творческие проекты.</a:t>
            </a:r>
          </a:p>
          <a:p>
            <a:pPr>
              <a:buFontTx/>
              <a:buChar char="•"/>
            </a:pPr>
            <a:r>
              <a:rPr lang="ru-RU" b="1" i="1"/>
              <a:t>Совместная работа детей, педагогов и родителей по созданию условий по теме проекта.</a:t>
            </a:r>
          </a:p>
          <a:p>
            <a:pPr>
              <a:buFontTx/>
              <a:buChar char="•"/>
            </a:pPr>
            <a:r>
              <a:rPr lang="ru-RU" b="1" i="1"/>
              <a:t>Художественные выставки детских работ.</a:t>
            </a:r>
            <a:r>
              <a:rPr lang="ru-RU" i="1"/>
              <a:t> </a:t>
            </a:r>
            <a:endParaRPr lang="ru-RU" b="1" i="1">
              <a:latin typeface="Calibri" pitchFamily="34" charset="0"/>
            </a:endParaRPr>
          </a:p>
          <a:p>
            <a:endParaRPr lang="ru-RU" b="1" i="1">
              <a:latin typeface="Calibri" pitchFamily="34" charset="0"/>
            </a:endParaRPr>
          </a:p>
          <a:p>
            <a:pPr algn="r"/>
            <a:endParaRPr lang="ru-RU">
              <a:latin typeface="Calibri" pitchFamily="34" charset="0"/>
            </a:endParaRPr>
          </a:p>
          <a:p>
            <a:pPr algn="r"/>
            <a:endParaRPr lang="ru-RU">
              <a:latin typeface="Calibri" pitchFamily="34" charset="0"/>
            </a:endParaRPr>
          </a:p>
          <a:p>
            <a:pPr>
              <a:buFontTx/>
              <a:buAutoNum type="arabicPeriod"/>
            </a:pPr>
            <a:endParaRPr lang="ru-RU">
              <a:latin typeface="Calibri" pitchFamily="34" charset="0"/>
            </a:endParaRPr>
          </a:p>
        </p:txBody>
      </p:sp>
      <p:pic>
        <p:nvPicPr>
          <p:cNvPr id="21508" name="Picture 5" descr="декабрь 2013 0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4425950"/>
            <a:ext cx="2989263" cy="2241550"/>
          </a:xfrm>
          <a:prstGeom prst="rect">
            <a:avLst/>
          </a:prstGeom>
          <a:noFill/>
          <a:ln w="57150">
            <a:solidFill>
              <a:srgbClr val="8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AD172-487B-4AE2-8585-72EA21CEFF50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8843963" y="648811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8</a:t>
            </a:r>
          </a:p>
        </p:txBody>
      </p:sp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357188" y="188913"/>
            <a:ext cx="8786812" cy="588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ru-RU">
              <a:latin typeface="Calibri" pitchFamily="34" charset="0"/>
            </a:endParaRPr>
          </a:p>
          <a:p>
            <a:pPr marL="342900" indent="-342900" algn="ctr"/>
            <a:r>
              <a:rPr lang="ru-RU" sz="2800" b="1">
                <a:solidFill>
                  <a:srgbClr val="006600"/>
                </a:solidFill>
                <a:latin typeface="Calibri" pitchFamily="34" charset="0"/>
              </a:rPr>
              <a:t>Непосредственно организованная  образовательная деятельность:</a:t>
            </a:r>
          </a:p>
          <a:p>
            <a:pPr marL="342900" indent="-342900">
              <a:buFontTx/>
              <a:buChar char="•"/>
            </a:pPr>
            <a:r>
              <a:rPr lang="ru-RU" b="1" i="1"/>
              <a:t>Познавательное развитие. «Путешествие в мир искусства»</a:t>
            </a:r>
            <a:r>
              <a:rPr lang="ru-RU"/>
              <a:t> </a:t>
            </a:r>
            <a:endParaRPr lang="ru-RU" b="1">
              <a:latin typeface="Calibri" pitchFamily="34" charset="0"/>
            </a:endParaRPr>
          </a:p>
          <a:p>
            <a:pPr marL="342900" indent="-342900">
              <a:buFontTx/>
              <a:buChar char="•"/>
            </a:pPr>
            <a:r>
              <a:rPr lang="ru-RU" b="1" i="1"/>
              <a:t>Познавательное развитие.</a:t>
            </a:r>
            <a:r>
              <a:rPr lang="ru-RU"/>
              <a:t> </a:t>
            </a:r>
            <a:r>
              <a:rPr lang="ru-RU" b="1" i="1"/>
              <a:t>«Экскурсия в картинную галерею».</a:t>
            </a:r>
            <a:r>
              <a:rPr lang="ru-RU"/>
              <a:t> </a:t>
            </a:r>
            <a:endParaRPr lang="ru-RU" b="1" i="1">
              <a:latin typeface="Calibri" pitchFamily="34" charset="0"/>
            </a:endParaRPr>
          </a:p>
          <a:p>
            <a:pPr marL="342900" indent="-342900">
              <a:buFontTx/>
              <a:buChar char="•"/>
            </a:pPr>
            <a:r>
              <a:rPr lang="ru-RU" b="1" i="1"/>
              <a:t>Познавательное развитие.</a:t>
            </a:r>
            <a:r>
              <a:rPr lang="ru-RU"/>
              <a:t> </a:t>
            </a:r>
            <a:r>
              <a:rPr lang="ru-RU" b="1" i="1">
                <a:latin typeface="Calibri" pitchFamily="34" charset="0"/>
              </a:rPr>
              <a:t> </a:t>
            </a:r>
            <a:r>
              <a:rPr lang="ru-RU" b="1" i="1"/>
              <a:t>«Жанры изобразительного искусства»</a:t>
            </a:r>
            <a:r>
              <a:rPr lang="ru-RU"/>
              <a:t> </a:t>
            </a:r>
            <a:endParaRPr lang="ru-RU" b="1" i="1">
              <a:latin typeface="Calibri" pitchFamily="34" charset="0"/>
            </a:endParaRPr>
          </a:p>
          <a:p>
            <a:pPr marL="342900" indent="-342900">
              <a:buFontTx/>
              <a:buChar char="•"/>
            </a:pPr>
            <a:r>
              <a:rPr lang="ru-RU" b="1" i="1"/>
              <a:t>Познавательное развитие.</a:t>
            </a:r>
            <a:r>
              <a:rPr lang="ru-RU"/>
              <a:t> </a:t>
            </a:r>
            <a:r>
              <a:rPr lang="ru-RU" b="1" i="1"/>
              <a:t> «Знакомство с искусством портрета».</a:t>
            </a:r>
            <a:r>
              <a:rPr lang="ru-RU"/>
              <a:t> </a:t>
            </a:r>
            <a:endParaRPr lang="ru-RU" b="1" i="1">
              <a:latin typeface="Calibri" pitchFamily="34" charset="0"/>
            </a:endParaRPr>
          </a:p>
          <a:p>
            <a:pPr marL="342900" indent="-342900">
              <a:buFontTx/>
              <a:buChar char="•"/>
            </a:pPr>
            <a:r>
              <a:rPr lang="ru-RU" b="1" i="1"/>
              <a:t>Познавательное развитие.«Колорит в живописи»</a:t>
            </a:r>
            <a:r>
              <a:rPr lang="ru-RU"/>
              <a:t> </a:t>
            </a:r>
            <a:endParaRPr lang="ru-RU" b="1" i="1">
              <a:latin typeface="Calibri" pitchFamily="34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b="1" i="1"/>
              <a:t>Познавательное развитие. «Настроение человека  в искусстве»</a:t>
            </a:r>
            <a:r>
              <a:rPr lang="ru-RU"/>
              <a:t>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b="1" i="1"/>
              <a:t>Речевое развитие. «О чем рассказывает портрет»</a:t>
            </a:r>
            <a:r>
              <a:rPr lang="ru-RU"/>
              <a:t>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b="1" i="1"/>
              <a:t>Речевое развитие.</a:t>
            </a:r>
            <a:r>
              <a:rPr lang="ru-RU"/>
              <a:t> </a:t>
            </a:r>
            <a:r>
              <a:rPr lang="ru-RU" b="1" i="1"/>
              <a:t>«О ком рассказывает портрет»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b="1" i="1"/>
              <a:t>Социально-коммуникативное развитие. «Композиционные и колористические варианты»</a:t>
            </a:r>
            <a:r>
              <a:rPr lang="ru-RU"/>
              <a:t>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b="1" i="1"/>
              <a:t>Социально-коммуникативное развитие. «Угадай по описанию»</a:t>
            </a:r>
            <a:r>
              <a:rPr lang="ru-RU"/>
              <a:t>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b="1" i="1"/>
              <a:t>Социально-коммуникативное развитие.</a:t>
            </a:r>
            <a:r>
              <a:rPr lang="ru-RU"/>
              <a:t> </a:t>
            </a:r>
            <a:r>
              <a:rPr lang="ru-RU" b="1" i="1"/>
              <a:t>«Составь портрет»</a:t>
            </a:r>
            <a:r>
              <a:rPr lang="ru-RU"/>
              <a:t>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b="1" i="1"/>
              <a:t>Социально-коммуникативное развитие. «Найди недостаток в портрете»</a:t>
            </a:r>
            <a:r>
              <a:rPr lang="ru-RU"/>
              <a:t>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b="1" i="1"/>
              <a:t>Художественно-эстетическое развитие. «Мы художники»</a:t>
            </a:r>
            <a:r>
              <a:rPr lang="ru-RU"/>
              <a:t>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b="1" i="1"/>
              <a:t>Художественно-эстетическое развитие. «Каким бываю «Я»! »</a:t>
            </a:r>
            <a:r>
              <a:rPr lang="ru-RU"/>
              <a:t> </a:t>
            </a:r>
            <a:endParaRPr lang="ru-RU" b="1" i="1">
              <a:latin typeface="Calibri" pitchFamily="34" charset="0"/>
            </a:endParaRPr>
          </a:p>
          <a:p>
            <a:pPr marL="342900" indent="-342900">
              <a:buFont typeface="Wingdings" pitchFamily="2" charset="2"/>
              <a:buNone/>
            </a:pPr>
            <a:r>
              <a:rPr lang="ru-RU" b="1" i="1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изентац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призентация</Template>
  <TotalTime>0</TotalTime>
  <Words>819</Words>
  <Application>Microsoft Office PowerPoint</Application>
  <PresentationFormat>Экран (4:3)</PresentationFormat>
  <Paragraphs>198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призентация</vt:lpstr>
      <vt:lpstr> Тема: «Сфера человеческой деятельности - искусство»                                               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Непосредственно организованная  образовательная деятельность: </vt:lpstr>
      <vt:lpstr>Непосредственно организованная  образовательная деятельность:</vt:lpstr>
      <vt:lpstr>Непосредственно организованная  образовательная деятельность:</vt:lpstr>
      <vt:lpstr>Режимные моменты</vt:lpstr>
      <vt:lpstr>Слайд 14</vt:lpstr>
      <vt:lpstr>Целевые ориентиры</vt:lpstr>
      <vt:lpstr>Слайд 16</vt:lpstr>
      <vt:lpstr>Слайд 17</vt:lpstr>
      <vt:lpstr>Слайд 18</vt:lpstr>
      <vt:lpstr>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Тема: «Сфера человеческой деятельности - искусство»                                                   </dc:title>
  <dc:creator>User</dc:creator>
  <cp:lastModifiedBy>User</cp:lastModifiedBy>
  <cp:revision>1</cp:revision>
  <dcterms:created xsi:type="dcterms:W3CDTF">2015-01-28T17:30:19Z</dcterms:created>
  <dcterms:modified xsi:type="dcterms:W3CDTF">2015-01-28T17:30:43Z</dcterms:modified>
</cp:coreProperties>
</file>