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58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A9BF-86F0-4D18-A192-A950A30794B7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A664-64D6-4A39-847F-B859E8BDF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018458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Галиуллина</a:t>
            </a:r>
            <a:r>
              <a:rPr lang="ru-RU" dirty="0" smtClean="0"/>
              <a:t> Марина Михайловна</a:t>
            </a:r>
            <a:br>
              <a:rPr lang="ru-RU" dirty="0" smtClean="0"/>
            </a:br>
            <a:r>
              <a:rPr lang="ru-RU" dirty="0" smtClean="0"/>
              <a:t>Учитель-логопед</a:t>
            </a:r>
            <a:br>
              <a:rPr lang="ru-RU" dirty="0" smtClean="0"/>
            </a:br>
            <a:r>
              <a:rPr lang="ru-RU" dirty="0" smtClean="0"/>
              <a:t>МБДОУ д/с № 4 </a:t>
            </a:r>
            <a:r>
              <a:rPr lang="ru-RU" dirty="0" err="1" smtClean="0"/>
              <a:t>г.Горячий</a:t>
            </a:r>
            <a:r>
              <a:rPr lang="ru-RU" dirty="0" smtClean="0"/>
              <a:t> Ключ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91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rik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" y="0"/>
            <a:ext cx="9144000" cy="2585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1.Основы коррекционно-развивающего музыкального воспитания детей.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3000372"/>
            <a:ext cx="6858048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направления: </a:t>
            </a:r>
          </a:p>
          <a:p>
            <a:pPr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психофизиологическое,</a:t>
            </a:r>
          </a:p>
          <a:p>
            <a:pPr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психотерапевтическое (психологическое), </a:t>
            </a:r>
          </a:p>
          <a:p>
            <a:pPr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социально-педагогическое.</a:t>
            </a:r>
            <a:endParaRPr lang="ru-RU" sz="2800" b="1" dirty="0" smtClean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7" name="Рисунок 6" descr="0_1e079_7856fba6_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3143248"/>
            <a:ext cx="995362" cy="17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8249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83228109_10.jpg"/>
          <p:cNvPicPr>
            <a:picLocks noChangeAspect="1"/>
          </p:cNvPicPr>
          <p:nvPr/>
        </p:nvPicPr>
        <p:blipFill>
          <a:blip r:embed="rId2" cstate="print"/>
          <a:srcRect r="3031" b="80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7030A0"/>
                </a:solidFill>
              </a:rPr>
              <a:t>Согласно </a:t>
            </a:r>
            <a:r>
              <a:rPr lang="ru-RU" sz="3600" dirty="0">
                <a:solidFill>
                  <a:srgbClr val="7030A0"/>
                </a:solidFill>
              </a:rPr>
              <a:t>И.В.Евтушенко, </a:t>
            </a:r>
            <a:r>
              <a:rPr lang="ru-RU" sz="3600" b="1" u="sng" dirty="0">
                <a:solidFill>
                  <a:srgbClr val="7030A0"/>
                </a:solidFill>
              </a:rPr>
              <a:t>музыкальное воспитание</a:t>
            </a:r>
            <a:r>
              <a:rPr lang="ru-RU" sz="3600" b="1" i="1" u="sng" dirty="0">
                <a:solidFill>
                  <a:srgbClr val="7030A0"/>
                </a:solidFill>
              </a:rPr>
              <a:t> </a:t>
            </a:r>
            <a:r>
              <a:rPr lang="ru-RU" sz="3600" u="sng" dirty="0">
                <a:solidFill>
                  <a:srgbClr val="7030A0"/>
                </a:solidFill>
              </a:rPr>
              <a:t>– это специально организованный педагогический процесс, направленный на овладение детьми с отклонениями в развитии музыкальной культу­рой, развитие их музыкальных способностей и формирование твор­ческих качеств с целью преодоления негативных последствий ос­новного дефекта, подготовка к самостоятельной жизни. 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23800338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28596" y="5357826"/>
            <a:ext cx="733425" cy="11430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832c6_ee6afee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85729"/>
            <a:ext cx="4067204" cy="57864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b="1" u="sng" dirty="0">
                <a:solidFill>
                  <a:schemeClr val="accent6">
                    <a:lumMod val="75000"/>
                  </a:schemeClr>
                </a:solidFill>
              </a:rPr>
              <a:t>Задачи музыкального воспитания (по И.В.Евтушенко):</a:t>
            </a:r>
          </a:p>
          <a:p>
            <a:pPr lvl="0"/>
            <a:r>
              <a:rPr lang="ru-RU" sz="3300" b="1" dirty="0"/>
              <a:t>формировать знания о музыке;</a:t>
            </a:r>
          </a:p>
          <a:p>
            <a:pPr lvl="0"/>
            <a:r>
              <a:rPr lang="ru-RU" sz="3300" b="1" dirty="0"/>
              <a:t>корригировать отклонения интеллектуального развития;</a:t>
            </a:r>
          </a:p>
          <a:p>
            <a:pPr lvl="0"/>
            <a:r>
              <a:rPr lang="ru-RU" sz="3300" b="1" dirty="0"/>
              <a:t>совершенствовать певческие навыки;</a:t>
            </a:r>
          </a:p>
          <a:p>
            <a:pPr lvl="0"/>
            <a:r>
              <a:rPr lang="ru-RU" sz="3300" b="1" dirty="0"/>
              <a:t>развивать речевую активность;</a:t>
            </a:r>
          </a:p>
          <a:p>
            <a:pPr lvl="0"/>
            <a:r>
              <a:rPr lang="ru-RU" sz="3300" b="1" dirty="0"/>
              <a:t>развивать эмоциональную отзывчивость и реагирование на музыку;</a:t>
            </a:r>
          </a:p>
          <a:p>
            <a:pPr lvl="0"/>
            <a:r>
              <a:rPr lang="ru-RU" sz="3300" b="1" dirty="0"/>
              <a:t>развивать музыкально-исполнительские навыки, активизировать творческие способности.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285728"/>
            <a:ext cx="4286280" cy="57864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/>
              <a:t>        </a:t>
            </a:r>
            <a:r>
              <a:rPr lang="ru-RU" sz="2900" b="1" u="sng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900" b="1" u="sng" dirty="0">
                <a:solidFill>
                  <a:schemeClr val="accent6">
                    <a:lumMod val="75000"/>
                  </a:schemeClr>
                </a:solidFill>
              </a:rPr>
              <a:t>условиях конкретной </a:t>
            </a:r>
            <a:r>
              <a:rPr lang="ru-RU" sz="2900" b="1" u="sng" dirty="0" smtClean="0">
                <a:solidFill>
                  <a:schemeClr val="accent6">
                    <a:lumMod val="75000"/>
                  </a:schemeClr>
                </a:solidFill>
              </a:rPr>
              <a:t>практической деятельности </a:t>
            </a:r>
            <a:r>
              <a:rPr lang="ru-RU" sz="2900" b="1" u="sng" dirty="0">
                <a:solidFill>
                  <a:schemeClr val="accent6">
                    <a:lumMod val="75000"/>
                  </a:schemeClr>
                </a:solidFill>
              </a:rPr>
              <a:t>по музыкальному воспитанию можно определить следующие задачи</a:t>
            </a:r>
            <a:r>
              <a:rPr lang="ru-RU" sz="2900" b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ru-RU" sz="2900" b="1" dirty="0"/>
              <a:t>расширять знания о музыке и общий кругозор воспитанников;</a:t>
            </a:r>
          </a:p>
          <a:p>
            <a:pPr lvl="0"/>
            <a:r>
              <a:rPr lang="ru-RU" sz="2900" b="1" dirty="0"/>
              <a:t>развивать музыкальные способности;</a:t>
            </a:r>
          </a:p>
          <a:p>
            <a:pPr lvl="0"/>
            <a:r>
              <a:rPr lang="ru-RU" sz="2900" b="1" dirty="0"/>
              <a:t>формировать и совершенствовать музыкально-исполнительские умения и навыки – вокальные, инструментальные;</a:t>
            </a:r>
          </a:p>
          <a:p>
            <a:pPr lvl="0"/>
            <a:r>
              <a:rPr lang="ru-RU" sz="2900" b="1" dirty="0"/>
              <a:t>развивать творческое мышление, познавательную активность;</a:t>
            </a:r>
          </a:p>
          <a:p>
            <a:pPr lvl="0"/>
            <a:r>
              <a:rPr lang="ru-RU" sz="2900" b="1" dirty="0"/>
              <a:t>стимулировать интерес к музыкальному искусству;</a:t>
            </a:r>
          </a:p>
          <a:p>
            <a:pPr lvl="0"/>
            <a:r>
              <a:rPr lang="ru-RU" sz="2900" b="1" dirty="0"/>
              <a:t>формировать потребность в самостоятельном музыкальном творчестве, самовыражении средствами музыки;</a:t>
            </a:r>
          </a:p>
          <a:p>
            <a:pPr lvl="0"/>
            <a:r>
              <a:rPr lang="ru-RU" sz="2900" b="1" dirty="0"/>
              <a:t>развивать </a:t>
            </a:r>
            <a:r>
              <a:rPr lang="ru-RU" sz="2900" b="1" dirty="0" err="1"/>
              <a:t>психоэмоциональную</a:t>
            </a:r>
            <a:r>
              <a:rPr lang="ru-RU" sz="2900" b="1" dirty="0"/>
              <a:t> сферу ребенка средствами музыкального воспитания.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 descr="5022165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9565380">
            <a:off x="2285984" y="4986338"/>
            <a:ext cx="2293703" cy="1871662"/>
          </a:xfrm>
          <a:prstGeom prst="rect">
            <a:avLst/>
          </a:prstGeom>
        </p:spPr>
      </p:pic>
      <p:pic>
        <p:nvPicPr>
          <p:cNvPr id="7" name="Рисунок 6" descr="0_1e079_7856fba6_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072050"/>
            <a:ext cx="1000132" cy="1785950"/>
          </a:xfrm>
          <a:prstGeom prst="rect">
            <a:avLst/>
          </a:prstGeom>
        </p:spPr>
      </p:pic>
      <p:pic>
        <p:nvPicPr>
          <p:cNvPr id="8" name="Рисунок 7" descr="0b0a3d39929502687504dcce3bab27b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0"/>
            <a:ext cx="2309810" cy="1732358"/>
          </a:xfrm>
          <a:prstGeom prst="rect">
            <a:avLst/>
          </a:prstGeom>
        </p:spPr>
      </p:pic>
      <p:pic>
        <p:nvPicPr>
          <p:cNvPr id="9" name="Рисунок 8" descr="0b0a3d39929502687504dcce3bab27b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5286378"/>
            <a:ext cx="2095496" cy="1571622"/>
          </a:xfrm>
          <a:prstGeom prst="rect">
            <a:avLst/>
          </a:prstGeom>
        </p:spPr>
      </p:pic>
      <p:pic>
        <p:nvPicPr>
          <p:cNvPr id="10" name="Рисунок 9" descr="0b0a3d39929502687504dcce3bab27b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00760" y="428604"/>
            <a:ext cx="2381248" cy="1785936"/>
          </a:xfrm>
          <a:prstGeom prst="rect">
            <a:avLst/>
          </a:prstGeom>
        </p:spPr>
      </p:pic>
      <p:pic>
        <p:nvPicPr>
          <p:cNvPr id="11" name="Рисунок 10" descr="0b0a3d39929502687504dcce3bab27b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05000" y="3357562"/>
            <a:ext cx="2762251" cy="207168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7633364f3bda4c84d99bb63a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основе музыкального воспитания в качестве исходных поло­жений заложены </a:t>
            </a:r>
            <a:r>
              <a:rPr lang="ru-RU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принципы</a:t>
            </a:r>
            <a:r>
              <a:rPr lang="ru-RU" sz="24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определяющие </a:t>
            </a:r>
            <a:r>
              <a:rPr lang="ru-RU" sz="24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его содержание, методы, формы организации: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08" y="1857364"/>
            <a:ext cx="6786610" cy="335758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индивидуализации и дифференциации процесса музыкаль­ного воспитания </a:t>
            </a:r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коррекционной 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направленности</a:t>
            </a: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воспитывающей направленности </a:t>
            </a:r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оптимистической перспективы </a:t>
            </a:r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комплексности </a:t>
            </a:r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доступности </a:t>
            </a:r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систематичности и последовательности </a:t>
            </a:r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художественности 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0_1e079_7856fba6_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2714620"/>
            <a:ext cx="920121" cy="1643074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llustration_art_of_children_B10-PSD-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0"/>
            <a:ext cx="8087149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2.Музыкальное занятие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как основная форма музыкального воспитания дошкольников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с проблемами в развитии.</a:t>
            </a:r>
            <a:endParaRPr kumimoji="0" lang="ru-RU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071546"/>
            <a:ext cx="4000528" cy="2031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детей с нарушенным зрением, с умственной отсталостью, с задержкой психического развития в процессе восприятия музыки развиваются и совершенствуются эмоции,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развивается речь, совершенствуются звукопроизношение, артикуляция. 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214422"/>
            <a:ext cx="457200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детей с нарушением слуха,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пропевание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протяжных музыкальных звуков в певческих упражнениях помогает закрепить навык чтения с губ.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500306"/>
            <a:ext cx="4572000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Музыкальные занятия с детьми с задержкой психического развития, нарушением речи выступают средством музыкального развития, коррекции отклонений в развитии психических функций, эмоционально-волевой и моторной сфер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282" y="3894088"/>
            <a:ext cx="4071966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для детей с диагнозом общее недоразвитие речи (ОНР)</a:t>
            </a:r>
          </a:p>
          <a:p>
            <a:pPr marL="0" marR="0" lvl="0" indent="431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занятия строятся эмоционально, с быстрой сменой видов </a:t>
            </a:r>
          </a:p>
          <a:p>
            <a:pPr marL="0" marR="0" lvl="0" indent="431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музыкальной деятельности, чтобы избежать утомления детей. </a:t>
            </a:r>
          </a:p>
          <a:p>
            <a:pPr marL="0" marR="0" lvl="0" indent="431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Особое место в певческой деятельности уделяется </a:t>
            </a:r>
            <a:r>
              <a:rPr kumimoji="0" lang="ru-RU" sz="1400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пропеванию</a:t>
            </a:r>
            <a:r>
              <a:rPr kumimoji="0" lang="ru-RU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г</a:t>
            </a:r>
          </a:p>
          <a:p>
            <a:pPr marL="0" marR="0" lvl="0" indent="431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ласных</a:t>
            </a:r>
            <a:r>
              <a:rPr kumimoji="0" lang="ru-RU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звуков, так как именно они придают речи четкость, разборчивость. </a:t>
            </a:r>
            <a:endParaRPr kumimoji="0" lang="ru-RU" sz="1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500570"/>
            <a:ext cx="4572000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музыкальных занятиях с детьми с фонетико-фонематическим недоразвитием речи (ФФНР) большое внимание уделяется развитию слухового и зрительного восприятия, а также совершенствованию двигательных навыков. </a:t>
            </a:r>
          </a:p>
        </p:txBody>
      </p:sp>
      <p:pic>
        <p:nvPicPr>
          <p:cNvPr id="11" name="Рисунок 10" descr="nota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929066"/>
            <a:ext cx="1357322" cy="1303753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1138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3108" y="285728"/>
            <a:ext cx="4929222" cy="147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Музыкальный руководитель</a:t>
            </a:r>
            <a:r>
              <a:rPr lang="ru-RU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активизирует действия детей, оказывает необходимую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помощь, </a:t>
            </a:r>
            <a:r>
              <a:rPr lang="ru-RU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создает на занятиях положительный эмоциональный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фон, </a:t>
            </a:r>
            <a:r>
              <a:rPr lang="ru-RU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определяет те коррекционные задачи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357430"/>
            <a:ext cx="4929222" cy="147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Дефектолог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предоставляет музыкальному руководителю и воспитателям результаты диагностического обследования познавательной, эмоционально-волевой, личностной сфер каждого ребенка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272677"/>
            <a:ext cx="5072066" cy="2585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также помогает планировать и проводить музыкальные занятия: совместно с детьми участвует во всех видах музыкальной деятельности, помогает детям овладевать движениями под музыку, приемами игры на детских музыкальных инструментах, раздает атрибуты для музыкально-ритмических упражнений, игр, танцев, организует детей для выполнения заданий</a:t>
            </a:r>
          </a:p>
        </p:txBody>
      </p:sp>
      <p:pic>
        <p:nvPicPr>
          <p:cNvPr id="6" name="Рисунок 5" descr="0_1e079_7856fba6_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1"/>
            <a:ext cx="1000132" cy="1785950"/>
          </a:xfrm>
          <a:prstGeom prst="rect">
            <a:avLst/>
          </a:prstGeom>
        </p:spPr>
      </p:pic>
      <p:pic>
        <p:nvPicPr>
          <p:cNvPr id="7" name="Рисунок 6" descr="0_1e079_7856fba6_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4429132"/>
            <a:ext cx="1000132" cy="178595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536e6452e64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00164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3.Заключение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Нормализация  речи у детей с проблемами в развитии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будет проходить быстрее, если в коррекционную работу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сочетать с музыкальным развитием детей,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использовать комплекс мер: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активная артикуляционная гимнастика,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формирование общего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и речевого дыхания, активизации голосовых модуляций,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формирование просодических компонентов речи, развитие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фонематического слуха, чувства ритма, темпа.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педагоги ДОУ компенсирующего вида должны работать в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тесной взаимосвязи, хорошо осознавая, что от их совместной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работы, взаимопомощи, взаимопонимания во многом зависит 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успешность коррекционно-педагогического процесса,</a:t>
            </a: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осуществляемого средствами музыкального воспитания детей.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0_1e079_7856fba6_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357298"/>
            <a:ext cx="1000132" cy="178595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488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Галиуллина Марина Михайловна Учитель-логопед МБДОУ д/с № 4 г.Горячий Ключ </vt:lpstr>
      <vt:lpstr>Презентация PowerPoint</vt:lpstr>
      <vt:lpstr>      Согласно И.В.Евтушенко, музыкальное воспитание – это специально организованный педагогический процесс, направленный на овладение детьми с отклонениями в развитии музыкальной культу­рой, развитие их музыкальных способностей и формирование твор­ческих качеств с целью преодоления негативных последствий ос­новного дефекта, подготовка к самостоятельной жизни. </vt:lpstr>
      <vt:lpstr>Презентация PowerPoint</vt:lpstr>
      <vt:lpstr> В основе музыкального воспитания в качестве исходных поло­жений заложены принципы, определяющие его содержание, методы, формы организации: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BEST</cp:lastModifiedBy>
  <cp:revision>18</cp:revision>
  <dcterms:created xsi:type="dcterms:W3CDTF">2014-02-18T17:30:56Z</dcterms:created>
  <dcterms:modified xsi:type="dcterms:W3CDTF">2015-09-23T12:23:05Z</dcterms:modified>
</cp:coreProperties>
</file>