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1" r:id="rId5"/>
    <p:sldId id="262" r:id="rId6"/>
    <p:sldId id="263" r:id="rId7"/>
    <p:sldId id="264" r:id="rId8"/>
    <p:sldId id="266" r:id="rId9"/>
    <p:sldId id="267" r:id="rId10"/>
    <p:sldId id="268" r:id="rId11"/>
    <p:sldId id="269" r:id="rId12"/>
    <p:sldId id="270" r:id="rId13"/>
    <p:sldId id="272" r:id="rId14"/>
    <p:sldId id="273" r:id="rId15"/>
    <p:sldId id="274" r:id="rId16"/>
    <p:sldId id="275" r:id="rId17"/>
    <p:sldId id="276" r:id="rId18"/>
    <p:sldId id="277" r:id="rId19"/>
    <p:sldId id="278"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a:srgbClr val="D68B1C"/>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9785" y="1821175"/>
            <a:ext cx="7772400" cy="859205"/>
          </a:xfrm>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446940" y="1291130"/>
            <a:ext cx="6400800" cy="835455"/>
          </a:xfrm>
        </p:spPr>
        <p:txBody>
          <a:bodyPr>
            <a:normAutofit/>
          </a:bodyPr>
          <a:lstStyle>
            <a:lvl1pPr marL="0" indent="0" algn="r">
              <a:buNone/>
              <a:defRPr sz="2800">
                <a:solidFill>
                  <a:schemeClr val="tx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74900"/>
            <a:ext cx="8229600" cy="1143000"/>
          </a:xfrm>
        </p:spPr>
        <p:txBody>
          <a:bodyPr>
            <a:normAutofit/>
          </a:bodyPr>
          <a:lstStyle>
            <a:lvl1pPr algn="l">
              <a:defRPr sz="3600">
                <a:solidFill>
                  <a:srgbClr val="0070C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596540"/>
            <a:ext cx="8229600" cy="3918803"/>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70604" y="374900"/>
            <a:ext cx="7016195" cy="1143000"/>
          </a:xfrm>
        </p:spPr>
        <p:txBody>
          <a:bodyPr>
            <a:normAutofit/>
          </a:bodyPr>
          <a:lstStyle>
            <a:lvl1pPr algn="l">
              <a:defRPr sz="3600">
                <a:solidFill>
                  <a:srgbClr val="0070C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670605" y="1544098"/>
            <a:ext cx="7016195" cy="4275740"/>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9/27/2015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9/27/2015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0"/>
            <a:ext cx="8229600" cy="1143000"/>
          </a:xfrm>
        </p:spPr>
        <p:txBody>
          <a:bodyPr>
            <a:normAutofit/>
          </a:bodyPr>
          <a:lstStyle>
            <a:lvl1pPr algn="l">
              <a:defRPr sz="3600">
                <a:solidFill>
                  <a:srgbClr val="0070C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544097"/>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173960"/>
            <a:ext cx="4040188" cy="303505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44097"/>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173960"/>
            <a:ext cx="4041775" cy="3035058"/>
          </a:xfrm>
        </p:spPr>
        <p:txBody>
          <a:bodyPr/>
          <a:lstStyle>
            <a:lvl1pPr>
              <a:defRPr sz="2400">
                <a:solidFill>
                  <a:srgbClr val="002060"/>
                </a:solidFill>
              </a:defRPr>
            </a:lvl1pPr>
            <a:lvl2pPr>
              <a:defRPr sz="2000">
                <a:solidFill>
                  <a:srgbClr val="002060"/>
                </a:solidFill>
              </a:defRPr>
            </a:lvl2pPr>
            <a:lvl3pPr>
              <a:defRPr sz="1800">
                <a:solidFill>
                  <a:srgbClr val="002060"/>
                </a:solidFill>
              </a:defRPr>
            </a:lvl3pPr>
            <a:lvl4pPr>
              <a:defRPr sz="1600">
                <a:solidFill>
                  <a:srgbClr val="002060"/>
                </a:solidFill>
              </a:defRPr>
            </a:lvl4pPr>
            <a:lvl5pPr>
              <a:defRPr sz="1600">
                <a:solidFill>
                  <a:srgbClr val="002060"/>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9/27/2015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9/27/2015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9/27/2015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email">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9/27/2015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5.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5286388"/>
            <a:ext cx="7772400" cy="859205"/>
          </a:xfrm>
        </p:spPr>
        <p:txBody>
          <a:bodyPr>
            <a:noAutofit/>
          </a:bodyPr>
          <a:lstStyle/>
          <a:p>
            <a:pPr algn="l"/>
            <a:r>
              <a:rPr lang="ru-RU" sz="2800" dirty="0" smtClean="0">
                <a:latin typeface="Times New Roman" pitchFamily="18" charset="0"/>
                <a:cs typeface="Times New Roman" pitchFamily="18" charset="0"/>
              </a:rPr>
              <a:t>                                                       Подготовила: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учитель - логопед</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Живчикова</a:t>
            </a:r>
            <a:r>
              <a:rPr lang="ru-RU" sz="2800" dirty="0" smtClean="0">
                <a:latin typeface="Times New Roman" pitchFamily="18" charset="0"/>
                <a:cs typeface="Times New Roman" pitchFamily="18" charset="0"/>
              </a:rPr>
              <a:t> А.А</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Тула, </a:t>
            </a:r>
            <a:r>
              <a:rPr lang="ru-RU" sz="2800" dirty="0" smtClean="0"/>
              <a:t>2015</a:t>
            </a:r>
            <a:endParaRPr lang="en-US" sz="2800" dirty="0"/>
          </a:p>
        </p:txBody>
      </p:sp>
      <p:sp>
        <p:nvSpPr>
          <p:cNvPr id="3" name="Subtitle 2"/>
          <p:cNvSpPr>
            <a:spLocks noGrp="1"/>
          </p:cNvSpPr>
          <p:nvPr>
            <p:ph type="subTitle" idx="1"/>
          </p:nvPr>
        </p:nvSpPr>
        <p:spPr>
          <a:xfrm>
            <a:off x="1500166" y="857232"/>
            <a:ext cx="6400800" cy="835455"/>
          </a:xfrm>
        </p:spPr>
        <p:txBody>
          <a:bodyPr>
            <a:noAutofit/>
          </a:bodyPr>
          <a:lstStyle/>
          <a:p>
            <a:pPr algn="ctr">
              <a:spcBef>
                <a:spcPts val="0"/>
              </a:spcBef>
            </a:pPr>
            <a:r>
              <a:rPr lang="ru-RU" sz="3200" b="1" i="1" dirty="0" smtClean="0">
                <a:latin typeface="Times New Roman" pitchFamily="18" charset="0"/>
                <a:cs typeface="Times New Roman" pitchFamily="18" charset="0"/>
              </a:rPr>
              <a:t>Эффективность метода </a:t>
            </a:r>
            <a:r>
              <a:rPr lang="ru-RU" sz="3200" b="1" i="1" dirty="0" err="1" smtClean="0">
                <a:latin typeface="Times New Roman" pitchFamily="18" charset="0"/>
                <a:cs typeface="Times New Roman" pitchFamily="18" charset="0"/>
              </a:rPr>
              <a:t>кинезиологии</a:t>
            </a:r>
            <a:endParaRPr lang="ru-RU" sz="3200" b="1" i="1" dirty="0" smtClean="0">
              <a:latin typeface="Times New Roman" pitchFamily="18" charset="0"/>
              <a:cs typeface="Times New Roman" pitchFamily="18" charset="0"/>
            </a:endParaRPr>
          </a:p>
          <a:p>
            <a:pPr algn="ctr">
              <a:spcBef>
                <a:spcPts val="0"/>
              </a:spcBef>
            </a:pPr>
            <a:r>
              <a:rPr lang="ru-RU" sz="3200" b="1" i="1" dirty="0" smtClean="0">
                <a:latin typeface="Times New Roman" pitchFamily="18" charset="0"/>
                <a:cs typeface="Times New Roman" pitchFamily="18" charset="0"/>
              </a:rPr>
              <a:t> в работе</a:t>
            </a:r>
          </a:p>
          <a:p>
            <a:pPr algn="ctr">
              <a:spcBef>
                <a:spcPts val="0"/>
              </a:spcBef>
            </a:pPr>
            <a:r>
              <a:rPr lang="ru-RU" sz="3200" b="1" i="1" dirty="0" smtClean="0">
                <a:latin typeface="Times New Roman" pitchFamily="18" charset="0"/>
                <a:cs typeface="Times New Roman" pitchFamily="18" charset="0"/>
              </a:rPr>
              <a:t> учителя - логопеда </a:t>
            </a:r>
          </a:p>
          <a:p>
            <a:pPr algn="ctr">
              <a:spcBef>
                <a:spcPts val="0"/>
              </a:spcBef>
            </a:pPr>
            <a:r>
              <a:rPr lang="ru-RU" sz="3200" b="1" i="1" dirty="0" smtClean="0">
                <a:latin typeface="Times New Roman" pitchFamily="18" charset="0"/>
                <a:cs typeface="Times New Roman" pitchFamily="18" charset="0"/>
              </a:rPr>
              <a:t>с детьми старшего дошкольного возраста</a:t>
            </a:r>
            <a:r>
              <a:rPr lang="ru-RU" sz="3200" b="1" i="1" dirty="0" smtClean="0"/>
              <a:t>.</a:t>
            </a:r>
            <a:endParaRPr lang="en-US" sz="3200" b="1" i="1" dirty="0"/>
          </a:p>
        </p:txBody>
      </p:sp>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8229600" cy="1143000"/>
          </a:xfrm>
        </p:spPr>
        <p:txBody>
          <a:bodyPr/>
          <a:lstStyle/>
          <a:p>
            <a:pPr algn="ctr"/>
            <a:r>
              <a:rPr lang="ru-RU" b="1" i="1" dirty="0" err="1" smtClean="0">
                <a:solidFill>
                  <a:srgbClr val="002060"/>
                </a:solidFill>
                <a:latin typeface="Times New Roman" pitchFamily="18" charset="0"/>
                <a:cs typeface="Times New Roman" pitchFamily="18" charset="0"/>
              </a:rPr>
              <a:t>Кинезиологические</a:t>
            </a:r>
            <a:r>
              <a:rPr lang="ru-RU" b="1" i="1" dirty="0" smtClean="0">
                <a:solidFill>
                  <a:srgbClr val="002060"/>
                </a:solidFill>
                <a:latin typeface="Times New Roman" pitchFamily="18" charset="0"/>
                <a:cs typeface="Times New Roman" pitchFamily="18" charset="0"/>
              </a:rPr>
              <a:t> упражнения.</a:t>
            </a:r>
            <a:endParaRPr lang="ru-RU" b="1" i="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285720" y="1214422"/>
            <a:ext cx="8401080" cy="5429288"/>
          </a:xfrm>
        </p:spPr>
        <p:txBody>
          <a:bodyPr numCol="2">
            <a:normAutofit lnSpcReduction="10000"/>
          </a:bodyPr>
          <a:lstStyle/>
          <a:p>
            <a:pPr algn="ctr">
              <a:spcBef>
                <a:spcPts val="0"/>
              </a:spcBef>
              <a:buNone/>
            </a:pPr>
            <a:r>
              <a:rPr lang="ru-RU" sz="2400" b="1" dirty="0" smtClean="0">
                <a:solidFill>
                  <a:schemeClr val="tx1"/>
                </a:solidFill>
                <a:latin typeface="Times New Roman" pitchFamily="18" charset="0"/>
                <a:cs typeface="Times New Roman" pitchFamily="18" charset="0"/>
              </a:rPr>
              <a:t>«Ухо - нос»</a:t>
            </a:r>
          </a:p>
          <a:p>
            <a:pPr algn="just">
              <a:spcBef>
                <a:spcPts val="0"/>
              </a:spcBef>
              <a:buNone/>
            </a:pPr>
            <a:r>
              <a:rPr lang="ru-RU" sz="2000" dirty="0" smtClean="0">
                <a:solidFill>
                  <a:schemeClr val="tx1"/>
                </a:solidFill>
                <a:latin typeface="Times New Roman" pitchFamily="18" charset="0"/>
                <a:cs typeface="Times New Roman" pitchFamily="18" charset="0"/>
              </a:rPr>
              <a:t>     левой рукой возьмемся за кончик носа, а правой рукой – за противоположное ухо. Одновременно отпустите ухо и нос, хлопните в ладоши, поменяйте положение рук «с точностью до наоборот».</a:t>
            </a: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ctr">
              <a:spcBef>
                <a:spcPts val="0"/>
              </a:spcBef>
              <a:buNone/>
            </a:pPr>
            <a:r>
              <a:rPr lang="ru-RU" sz="2400" b="1" dirty="0" smtClean="0">
                <a:solidFill>
                  <a:schemeClr val="tx1"/>
                </a:solidFill>
                <a:latin typeface="Times New Roman" pitchFamily="18" charset="0"/>
                <a:cs typeface="Times New Roman" pitchFamily="18" charset="0"/>
              </a:rPr>
              <a:t>«Кулак – ребро – ладонь»</a:t>
            </a:r>
          </a:p>
          <a:p>
            <a:pPr algn="just">
              <a:buNone/>
            </a:pPr>
            <a:r>
              <a:rPr lang="ru-RU" sz="2200" dirty="0" smtClean="0">
                <a:solidFill>
                  <a:schemeClr val="tx1"/>
                </a:solidFill>
                <a:latin typeface="Times New Roman" pitchFamily="18" charset="0"/>
                <a:cs typeface="Times New Roman" pitchFamily="18" charset="0"/>
              </a:rPr>
              <a:t>     </a:t>
            </a:r>
            <a:r>
              <a:rPr lang="ru-RU" sz="2000" dirty="0" smtClean="0">
                <a:solidFill>
                  <a:schemeClr val="tx1"/>
                </a:solidFill>
                <a:latin typeface="Times New Roman" pitchFamily="18" charset="0"/>
                <a:cs typeface="Times New Roman" pitchFamily="18" charset="0"/>
              </a:rPr>
              <a:t>Показать три положения руки на плоскости стола , последовательно сменяющих друг друга. Ладонь на плоскости, ладонь сжатая в кулак, ладонь ребром на плоскости стола. Сначала павой рукой, потом – левой, затем двумя.</a:t>
            </a:r>
            <a:endParaRPr lang="ru-RU" sz="2000" dirty="0">
              <a:solidFill>
                <a:schemeClr val="tx1"/>
              </a:solidFill>
              <a:latin typeface="Times New Roman" pitchFamily="18" charset="0"/>
              <a:cs typeface="Times New Roman" pitchFamily="18" charset="0"/>
            </a:endParaRPr>
          </a:p>
        </p:txBody>
      </p:sp>
      <p:pic>
        <p:nvPicPr>
          <p:cNvPr id="1026" name="Picture 2" descr="C:\Users\Психолог\Desktop\пс\SDC10033.JPG"/>
          <p:cNvPicPr>
            <a:picLocks noChangeAspect="1" noChangeArrowheads="1"/>
          </p:cNvPicPr>
          <p:nvPr/>
        </p:nvPicPr>
        <p:blipFill>
          <a:blip r:embed="rId2" cstate="email"/>
          <a:srcRect/>
          <a:stretch>
            <a:fillRect/>
          </a:stretch>
        </p:blipFill>
        <p:spPr bwMode="auto">
          <a:xfrm>
            <a:off x="5143504" y="1142984"/>
            <a:ext cx="3333774" cy="250033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4" name="Picture 2" descr="C:\Users\Психолог\Desktop\пс\SDC10056.JPG"/>
          <p:cNvPicPr>
            <a:picLocks noChangeAspect="1" noChangeArrowheads="1"/>
          </p:cNvPicPr>
          <p:nvPr/>
        </p:nvPicPr>
        <p:blipFill>
          <a:blip r:embed="rId3" cstate="email"/>
          <a:srcRect/>
          <a:stretch>
            <a:fillRect/>
          </a:stretch>
        </p:blipFill>
        <p:spPr bwMode="auto">
          <a:xfrm>
            <a:off x="928662" y="3786190"/>
            <a:ext cx="3286148" cy="246461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643998" cy="6429420"/>
          </a:xfrm>
        </p:spPr>
        <p:txBody>
          <a:bodyPr numCol="2">
            <a:normAutofit/>
          </a:bodyPr>
          <a:lstStyle/>
          <a:p>
            <a:pPr algn="ctr">
              <a:spcBef>
                <a:spcPts val="0"/>
              </a:spcBef>
              <a:buNone/>
            </a:pPr>
            <a:r>
              <a:rPr lang="ru-RU" sz="2400" b="1" dirty="0" smtClean="0">
                <a:solidFill>
                  <a:schemeClr val="tx1"/>
                </a:solidFill>
                <a:latin typeface="Times New Roman" pitchFamily="18" charset="0"/>
                <a:cs typeface="Times New Roman" pitchFamily="18" charset="0"/>
              </a:rPr>
              <a:t>«Велосипед»</a:t>
            </a:r>
          </a:p>
          <a:p>
            <a:pPr algn="just">
              <a:spcBef>
                <a:spcPts val="0"/>
              </a:spcBef>
              <a:buNone/>
            </a:pPr>
            <a:r>
              <a:rPr lang="ru-RU" sz="2000" dirty="0" smtClean="0">
                <a:solidFill>
                  <a:schemeClr val="tx1"/>
                </a:solidFill>
                <a:latin typeface="Times New Roman" pitchFamily="18" charset="0"/>
                <a:cs typeface="Times New Roman" pitchFamily="18" charset="0"/>
              </a:rPr>
              <a:t>     Упражнение выполняется в парах. Исходное положение: встать напротив друг друга, коснутся ладонями ладоней партнера. Совершать движения аналогичные тем, которые выполняют ноги при езде на велосипеде, с напряжением. 8 движений + пауза. Выполняется 3 раза. </a:t>
            </a: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ctr">
              <a:spcBef>
                <a:spcPts val="0"/>
              </a:spcBef>
              <a:buNone/>
            </a:pPr>
            <a:r>
              <a:rPr lang="ru-RU" sz="2400" b="1" dirty="0" smtClean="0">
                <a:solidFill>
                  <a:schemeClr val="tx1"/>
                </a:solidFill>
                <a:latin typeface="Times New Roman" pitchFamily="18" charset="0"/>
                <a:cs typeface="Times New Roman" pitchFamily="18" charset="0"/>
              </a:rPr>
              <a:t>«Маршировка»</a:t>
            </a:r>
          </a:p>
          <a:p>
            <a:pPr>
              <a:spcBef>
                <a:spcPts val="0"/>
              </a:spcBef>
              <a:buNone/>
            </a:pPr>
            <a:r>
              <a:rPr lang="ru-RU" sz="2000" dirty="0" smtClean="0">
                <a:solidFill>
                  <a:schemeClr val="tx1"/>
                </a:solidFill>
                <a:latin typeface="Times New Roman" pitchFamily="18" charset="0"/>
                <a:cs typeface="Times New Roman" pitchFamily="18" charset="0"/>
              </a:rPr>
              <a:t>     Выполнять лучше под ритмичную музыку. Шагать на месте. При этом шаг левой сопровождается взмахом левой руки.  Шаг правой ноги сопровождается взмахом правой руки.</a:t>
            </a:r>
            <a:endParaRPr lang="ru-RU" sz="2000" dirty="0">
              <a:solidFill>
                <a:schemeClr val="tx1"/>
              </a:solidFill>
              <a:latin typeface="Times New Roman" pitchFamily="18" charset="0"/>
              <a:cs typeface="Times New Roman" pitchFamily="18" charset="0"/>
            </a:endParaRPr>
          </a:p>
        </p:txBody>
      </p:sp>
      <p:pic>
        <p:nvPicPr>
          <p:cNvPr id="2050" name="Picture 2" descr="C:\Users\Психолог\Desktop\пс\SDC10049.JPG"/>
          <p:cNvPicPr>
            <a:picLocks noChangeAspect="1" noChangeArrowheads="1"/>
          </p:cNvPicPr>
          <p:nvPr/>
        </p:nvPicPr>
        <p:blipFill>
          <a:blip r:embed="rId2" cstate="email"/>
          <a:srcRect/>
          <a:stretch>
            <a:fillRect/>
          </a:stretch>
        </p:blipFill>
        <p:spPr bwMode="auto">
          <a:xfrm>
            <a:off x="5214942" y="428604"/>
            <a:ext cx="3428992" cy="25717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 name="Picture 2" descr="C:\Users\Психолог\Desktop\пс\SDC10054.JPG"/>
          <p:cNvPicPr>
            <a:picLocks noChangeAspect="1" noChangeArrowheads="1"/>
          </p:cNvPicPr>
          <p:nvPr/>
        </p:nvPicPr>
        <p:blipFill>
          <a:blip r:embed="rId3" cstate="email"/>
          <a:srcRect/>
          <a:stretch>
            <a:fillRect/>
          </a:stretch>
        </p:blipFill>
        <p:spPr bwMode="auto">
          <a:xfrm>
            <a:off x="714348" y="3500438"/>
            <a:ext cx="3571900" cy="246458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429420"/>
          </a:xfrm>
        </p:spPr>
        <p:txBody>
          <a:bodyPr numCol="2">
            <a:normAutofit/>
          </a:bodyPr>
          <a:lstStyle/>
          <a:p>
            <a:pPr algn="ctr">
              <a:spcBef>
                <a:spcPts val="0"/>
              </a:spcBef>
              <a:buNone/>
            </a:pPr>
            <a:r>
              <a:rPr lang="ru-RU" sz="2400" b="1" dirty="0" smtClean="0">
                <a:solidFill>
                  <a:schemeClr val="tx1"/>
                </a:solidFill>
                <a:latin typeface="Times New Roman" pitchFamily="18" charset="0"/>
                <a:cs typeface="Times New Roman" pitchFamily="18" charset="0"/>
              </a:rPr>
              <a:t>«Кошечка»</a:t>
            </a:r>
          </a:p>
          <a:p>
            <a:pPr algn="just">
              <a:spcBef>
                <a:spcPts val="0"/>
              </a:spcBef>
              <a:buNone/>
            </a:pPr>
            <a:r>
              <a:rPr lang="ru-RU" sz="2000" dirty="0" smtClean="0">
                <a:solidFill>
                  <a:schemeClr val="tx1"/>
                </a:solidFill>
                <a:latin typeface="Times New Roman" pitchFamily="18" charset="0"/>
                <a:cs typeface="Times New Roman" pitchFamily="18" charset="0"/>
              </a:rPr>
              <a:t>     Исходное положение – стоя на четвереньках. Имитировать потягивание кошечки: на вдохе прогибать спину, поднимая голову вверх, на выдохе  выгибать спину, опуская голову. </a:t>
            </a: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r>
              <a:rPr lang="ru-RU" sz="2000" dirty="0" smtClean="0">
                <a:solidFill>
                  <a:schemeClr val="tx1"/>
                </a:solidFill>
                <a:latin typeface="Times New Roman" pitchFamily="18" charset="0"/>
                <a:cs typeface="Times New Roman" pitchFamily="18" charset="0"/>
              </a:rPr>
              <a:t>  </a:t>
            </a: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ctr">
              <a:spcBef>
                <a:spcPts val="0"/>
              </a:spcBef>
              <a:buNone/>
            </a:pPr>
            <a:r>
              <a:rPr lang="ru-RU" sz="2400" b="1" dirty="0" smtClean="0">
                <a:solidFill>
                  <a:schemeClr val="tx1"/>
                </a:solidFill>
                <a:latin typeface="Times New Roman" pitchFamily="18" charset="0"/>
                <a:cs typeface="Times New Roman" pitchFamily="18" charset="0"/>
              </a:rPr>
              <a:t>«Снеговик»</a:t>
            </a:r>
          </a:p>
          <a:p>
            <a:pPr algn="just">
              <a:spcBef>
                <a:spcPts val="0"/>
              </a:spcBef>
              <a:buNone/>
            </a:pPr>
            <a:r>
              <a:rPr lang="ru-RU" sz="2000" dirty="0" smtClean="0">
                <a:solidFill>
                  <a:schemeClr val="tx1"/>
                </a:solidFill>
                <a:latin typeface="Times New Roman" pitchFamily="18" charset="0"/>
                <a:cs typeface="Times New Roman" pitchFamily="18" charset="0"/>
              </a:rPr>
              <a:t>     Представьте, что каждый из вас только что слепленный снеговик. Тело твердое, как замерзший снег. Пришла весна, пригрело солнце, и снеговик начал таять. Сначала «тает» и повисает голова, затем опускаются плечи, расслабляются руки и т.д. В конце ребенок аккуратно падает на пол и изображает лужицу воды.  </a:t>
            </a:r>
          </a:p>
        </p:txBody>
      </p:sp>
      <p:pic>
        <p:nvPicPr>
          <p:cNvPr id="3075" name="Picture 3" descr="C:\Users\Психолог\Desktop\пс\SDC10040.JPG"/>
          <p:cNvPicPr>
            <a:picLocks noChangeAspect="1" noChangeArrowheads="1"/>
          </p:cNvPicPr>
          <p:nvPr/>
        </p:nvPicPr>
        <p:blipFill>
          <a:blip r:embed="rId2" cstate="email"/>
          <a:srcRect/>
          <a:stretch>
            <a:fillRect/>
          </a:stretch>
        </p:blipFill>
        <p:spPr bwMode="auto">
          <a:xfrm>
            <a:off x="5214942" y="214290"/>
            <a:ext cx="3310068" cy="22860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074" name="Picture 2" descr="C:\Users\Психолог\Desktop\пс\SDC10074.JPG"/>
          <p:cNvPicPr>
            <a:picLocks noChangeAspect="1" noChangeArrowheads="1"/>
          </p:cNvPicPr>
          <p:nvPr/>
        </p:nvPicPr>
        <p:blipFill>
          <a:blip r:embed="rId3" cstate="email"/>
          <a:srcRect/>
          <a:stretch>
            <a:fillRect/>
          </a:stretch>
        </p:blipFill>
        <p:spPr bwMode="auto">
          <a:xfrm>
            <a:off x="785786" y="3214686"/>
            <a:ext cx="3524242" cy="26431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86874" cy="6429420"/>
          </a:xfrm>
        </p:spPr>
        <p:txBody>
          <a:bodyPr numCol="2">
            <a:normAutofit/>
          </a:bodyPr>
          <a:lstStyle/>
          <a:p>
            <a:pPr algn="ctr">
              <a:spcBef>
                <a:spcPts val="0"/>
              </a:spcBef>
              <a:buNone/>
            </a:pPr>
            <a:r>
              <a:rPr lang="ru-RU" sz="2400" b="1" dirty="0" smtClean="0">
                <a:solidFill>
                  <a:schemeClr val="tx1"/>
                </a:solidFill>
                <a:latin typeface="Times New Roman" pitchFamily="18" charset="0"/>
                <a:cs typeface="Times New Roman" pitchFamily="18" charset="0"/>
              </a:rPr>
              <a:t>«Зеркальное рисование»</a:t>
            </a:r>
          </a:p>
          <a:p>
            <a:pPr algn="just">
              <a:spcBef>
                <a:spcPts val="0"/>
              </a:spcBef>
              <a:buNone/>
            </a:pPr>
            <a:r>
              <a:rPr lang="ru-RU" sz="2000" b="1" dirty="0" smtClean="0">
                <a:solidFill>
                  <a:schemeClr val="tx1"/>
                </a:solidFill>
                <a:latin typeface="Times New Roman" pitchFamily="18" charset="0"/>
                <a:cs typeface="Times New Roman" pitchFamily="18" charset="0"/>
              </a:rPr>
              <a:t>         </a:t>
            </a:r>
            <a:r>
              <a:rPr lang="ru-RU" sz="2000" dirty="0" smtClean="0">
                <a:solidFill>
                  <a:schemeClr val="tx1"/>
                </a:solidFill>
                <a:latin typeface="Times New Roman" pitchFamily="18" charset="0"/>
                <a:cs typeface="Times New Roman" pitchFamily="18" charset="0"/>
              </a:rPr>
              <a:t>Положите на стол чистый лист бумаги. Возьмите в обе руки по карандашу или фломастеру. Начните рисовать одновременно обеими руками зеркально-симметричные буквы, рисунки. При выполнении данного упражнения почувствуйте , как расслабляются глаза и руки. Когда деятельность обоих полушарий синхронизируется, заметно увеличится эффективность работы всего мозга.</a:t>
            </a: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just">
              <a:spcBef>
                <a:spcPts val="0"/>
              </a:spcBef>
              <a:buNone/>
            </a:pPr>
            <a:endParaRPr lang="ru-RU" sz="2000" dirty="0" smtClean="0">
              <a:solidFill>
                <a:schemeClr val="tx1"/>
              </a:solidFill>
              <a:latin typeface="Times New Roman" pitchFamily="18" charset="0"/>
              <a:cs typeface="Times New Roman" pitchFamily="18" charset="0"/>
            </a:endParaRPr>
          </a:p>
          <a:p>
            <a:pPr algn="ctr">
              <a:spcBef>
                <a:spcPts val="0"/>
              </a:spcBef>
              <a:buNone/>
            </a:pPr>
            <a:endParaRPr lang="ru-RU" sz="2400" b="1" dirty="0" smtClean="0">
              <a:solidFill>
                <a:schemeClr val="tx1"/>
              </a:solidFill>
              <a:latin typeface="Times New Roman" pitchFamily="18" charset="0"/>
              <a:cs typeface="Times New Roman" pitchFamily="18" charset="0"/>
            </a:endParaRPr>
          </a:p>
          <a:p>
            <a:pPr algn="ctr">
              <a:spcBef>
                <a:spcPts val="0"/>
              </a:spcBef>
              <a:buNone/>
            </a:pPr>
            <a:endParaRPr lang="ru-RU" sz="2400" b="1" dirty="0" smtClean="0">
              <a:solidFill>
                <a:schemeClr val="tx1"/>
              </a:solidFill>
              <a:latin typeface="Times New Roman" pitchFamily="18" charset="0"/>
              <a:cs typeface="Times New Roman" pitchFamily="18" charset="0"/>
            </a:endParaRPr>
          </a:p>
          <a:p>
            <a:pPr algn="ctr">
              <a:spcBef>
                <a:spcPts val="0"/>
              </a:spcBef>
              <a:buNone/>
            </a:pPr>
            <a:endParaRPr lang="ru-RU" sz="2400" b="1" dirty="0" smtClean="0">
              <a:solidFill>
                <a:schemeClr val="tx1"/>
              </a:solidFill>
              <a:latin typeface="Times New Roman" pitchFamily="18" charset="0"/>
              <a:cs typeface="Times New Roman" pitchFamily="18" charset="0"/>
            </a:endParaRPr>
          </a:p>
          <a:p>
            <a:pPr algn="ctr">
              <a:spcBef>
                <a:spcPts val="0"/>
              </a:spcBef>
              <a:buNone/>
            </a:pPr>
            <a:endParaRPr lang="ru-RU" sz="2400" b="1" dirty="0" smtClean="0">
              <a:solidFill>
                <a:schemeClr val="tx1"/>
              </a:solidFill>
              <a:latin typeface="Times New Roman" pitchFamily="18" charset="0"/>
              <a:cs typeface="Times New Roman" pitchFamily="18" charset="0"/>
            </a:endParaRPr>
          </a:p>
          <a:p>
            <a:pPr algn="ctr">
              <a:spcBef>
                <a:spcPts val="0"/>
              </a:spcBef>
              <a:buNone/>
            </a:pPr>
            <a:endParaRPr lang="ru-RU" sz="2400" b="1" dirty="0" smtClean="0">
              <a:solidFill>
                <a:schemeClr val="tx1"/>
              </a:solidFill>
              <a:latin typeface="Times New Roman" pitchFamily="18" charset="0"/>
              <a:cs typeface="Times New Roman" pitchFamily="18" charset="0"/>
            </a:endParaRPr>
          </a:p>
          <a:p>
            <a:pPr algn="ctr">
              <a:spcBef>
                <a:spcPts val="0"/>
              </a:spcBef>
              <a:buNone/>
            </a:pPr>
            <a:endParaRPr lang="ru-RU" sz="2400" b="1" dirty="0" smtClean="0">
              <a:solidFill>
                <a:schemeClr val="tx1"/>
              </a:solidFill>
              <a:latin typeface="Times New Roman" pitchFamily="18" charset="0"/>
              <a:cs typeface="Times New Roman" pitchFamily="18" charset="0"/>
            </a:endParaRPr>
          </a:p>
          <a:p>
            <a:pPr algn="ctr">
              <a:spcBef>
                <a:spcPts val="0"/>
              </a:spcBef>
              <a:buNone/>
            </a:pPr>
            <a:endParaRPr lang="ru-RU" sz="2400" b="1" dirty="0" smtClean="0">
              <a:solidFill>
                <a:schemeClr val="tx1"/>
              </a:solidFill>
              <a:latin typeface="Times New Roman" pitchFamily="18" charset="0"/>
              <a:cs typeface="Times New Roman" pitchFamily="18" charset="0"/>
            </a:endParaRPr>
          </a:p>
          <a:p>
            <a:pPr algn="ctr">
              <a:spcBef>
                <a:spcPts val="0"/>
              </a:spcBef>
              <a:buNone/>
            </a:pPr>
            <a:endParaRPr lang="ru-RU" sz="2400" b="1" dirty="0" smtClean="0">
              <a:solidFill>
                <a:schemeClr val="tx1"/>
              </a:solidFill>
              <a:latin typeface="Times New Roman" pitchFamily="18" charset="0"/>
              <a:cs typeface="Times New Roman" pitchFamily="18" charset="0"/>
            </a:endParaRPr>
          </a:p>
          <a:p>
            <a:pPr algn="ctr">
              <a:spcBef>
                <a:spcPts val="0"/>
              </a:spcBef>
              <a:buNone/>
            </a:pPr>
            <a:r>
              <a:rPr lang="ru-RU" sz="2400" b="1" dirty="0" smtClean="0">
                <a:solidFill>
                  <a:schemeClr val="tx1"/>
                </a:solidFill>
                <a:latin typeface="Times New Roman" pitchFamily="18" charset="0"/>
                <a:cs typeface="Times New Roman" pitchFamily="18" charset="0"/>
              </a:rPr>
              <a:t> «Наши ушки слышат все»</a:t>
            </a:r>
          </a:p>
          <a:p>
            <a:pPr algn="just">
              <a:spcBef>
                <a:spcPts val="0"/>
              </a:spcBef>
              <a:buNone/>
            </a:pPr>
            <a:r>
              <a:rPr lang="ru-RU" sz="2400" dirty="0" smtClean="0">
                <a:solidFill>
                  <a:schemeClr val="tx1"/>
                </a:solidFill>
                <a:latin typeface="Times New Roman" pitchFamily="18" charset="0"/>
                <a:cs typeface="Times New Roman" pitchFamily="18" charset="0"/>
              </a:rPr>
              <a:t>     </a:t>
            </a:r>
            <a:r>
              <a:rPr lang="ru-RU" sz="2000" dirty="0" smtClean="0">
                <a:solidFill>
                  <a:schemeClr val="tx1"/>
                </a:solidFill>
                <a:latin typeface="Times New Roman" pitchFamily="18" charset="0"/>
                <a:cs typeface="Times New Roman" pitchFamily="18" charset="0"/>
              </a:rPr>
              <a:t>Дети делают </a:t>
            </a:r>
            <a:r>
              <a:rPr lang="ru-RU" sz="2000" dirty="0" err="1" smtClean="0">
                <a:solidFill>
                  <a:schemeClr val="tx1"/>
                </a:solidFill>
                <a:latin typeface="Times New Roman" pitchFamily="18" charset="0"/>
                <a:cs typeface="Times New Roman" pitchFamily="18" charset="0"/>
              </a:rPr>
              <a:t>самомассаж</a:t>
            </a:r>
            <a:r>
              <a:rPr lang="ru-RU" sz="2000" dirty="0" smtClean="0">
                <a:solidFill>
                  <a:schemeClr val="tx1"/>
                </a:solidFill>
                <a:latin typeface="Times New Roman" pitchFamily="18" charset="0"/>
                <a:cs typeface="Times New Roman" pitchFamily="18" charset="0"/>
              </a:rPr>
              <a:t> ушных раковин.</a:t>
            </a:r>
          </a:p>
          <a:p>
            <a:pPr algn="ctr">
              <a:buNone/>
            </a:pPr>
            <a:endParaRPr lang="ru-RU" sz="2000" dirty="0">
              <a:latin typeface="Times New Roman" pitchFamily="18" charset="0"/>
              <a:cs typeface="Times New Roman" pitchFamily="18" charset="0"/>
            </a:endParaRPr>
          </a:p>
        </p:txBody>
      </p:sp>
      <p:pic>
        <p:nvPicPr>
          <p:cNvPr id="5122" name="Picture 2" descr="C:\Users\Психолог\Desktop\пс\SDC10051.JPG"/>
          <p:cNvPicPr>
            <a:picLocks noChangeAspect="1" noChangeArrowheads="1"/>
          </p:cNvPicPr>
          <p:nvPr/>
        </p:nvPicPr>
        <p:blipFill>
          <a:blip r:embed="rId2" cstate="email"/>
          <a:srcRect/>
          <a:stretch>
            <a:fillRect/>
          </a:stretch>
        </p:blipFill>
        <p:spPr bwMode="auto">
          <a:xfrm>
            <a:off x="1071538" y="4714860"/>
            <a:ext cx="2857520" cy="21431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123" name="Picture 3" descr="C:\Users\Психолог\Desktop\пс\SDC10058.JPG"/>
          <p:cNvPicPr>
            <a:picLocks noChangeAspect="1" noChangeArrowheads="1"/>
          </p:cNvPicPr>
          <p:nvPr/>
        </p:nvPicPr>
        <p:blipFill>
          <a:blip r:embed="rId3" cstate="email"/>
          <a:srcRect/>
          <a:stretch>
            <a:fillRect/>
          </a:stretch>
        </p:blipFill>
        <p:spPr bwMode="auto">
          <a:xfrm>
            <a:off x="5286380" y="785794"/>
            <a:ext cx="3357554" cy="25181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15436" cy="6500858"/>
          </a:xfrm>
        </p:spPr>
        <p:txBody>
          <a:bodyPr numCol="2">
            <a:normAutofit/>
          </a:bodyPr>
          <a:lstStyle/>
          <a:p>
            <a:pPr algn="ctr">
              <a:buNone/>
            </a:pPr>
            <a:r>
              <a:rPr lang="ru-RU" sz="2400" b="1" dirty="0" smtClean="0">
                <a:solidFill>
                  <a:schemeClr val="tx1"/>
                </a:solidFill>
                <a:latin typeface="Times New Roman" pitchFamily="18" charset="0"/>
                <a:cs typeface="Times New Roman" pitchFamily="18" charset="0"/>
              </a:rPr>
              <a:t>«Колечко»</a:t>
            </a:r>
          </a:p>
          <a:p>
            <a:pPr algn="just">
              <a:buNone/>
            </a:pPr>
            <a:r>
              <a:rPr lang="ru-RU" sz="2000" dirty="0" smtClean="0">
                <a:solidFill>
                  <a:schemeClr val="tx1"/>
                </a:solidFill>
                <a:latin typeface="Times New Roman" pitchFamily="18" charset="0"/>
                <a:cs typeface="Times New Roman" pitchFamily="18" charset="0"/>
              </a:rPr>
              <a:t>     Поочередно и как можно быстрее перебирайте пальцы рук, соединяя в кольцо с большим пальцем последовательно указательный, средний и т.д. пробы выполняется в прямом (от указательного пальца к мизинцу) и в обратном (от мизинца к указательному пальцу) порядке. Вначале упражнение выполняется каждой рукой отдельно, затем вместе.</a:t>
            </a: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ctr">
              <a:buNone/>
            </a:pPr>
            <a:r>
              <a:rPr lang="ru-RU" sz="2400" b="1" dirty="0" smtClean="0">
                <a:solidFill>
                  <a:schemeClr val="tx1"/>
                </a:solidFill>
                <a:latin typeface="Times New Roman" pitchFamily="18" charset="0"/>
                <a:cs typeface="Times New Roman" pitchFamily="18" charset="0"/>
              </a:rPr>
              <a:t>«Трубочка»</a:t>
            </a:r>
          </a:p>
          <a:p>
            <a:pPr algn="just">
              <a:buNone/>
            </a:pPr>
            <a:r>
              <a:rPr lang="ru-RU" sz="2000" dirty="0" smtClean="0">
                <a:solidFill>
                  <a:schemeClr val="tx1"/>
                </a:solidFill>
                <a:latin typeface="Times New Roman" pitchFamily="18" charset="0"/>
                <a:cs typeface="Times New Roman" pitchFamily="18" charset="0"/>
              </a:rPr>
              <a:t>     Необходимо вдыхать воздух через нос, а выдыхать через рот, губы необходимо сделать трубочкой.</a:t>
            </a:r>
            <a:endParaRPr lang="ru-RU" sz="2000" dirty="0">
              <a:solidFill>
                <a:schemeClr val="tx1"/>
              </a:solidFill>
              <a:latin typeface="Times New Roman" pitchFamily="18" charset="0"/>
              <a:cs typeface="Times New Roman" pitchFamily="18" charset="0"/>
            </a:endParaRPr>
          </a:p>
        </p:txBody>
      </p:sp>
      <p:pic>
        <p:nvPicPr>
          <p:cNvPr id="6146" name="Picture 2" descr="C:\Users\Психолог\Desktop\пс\SDC10063.JPG"/>
          <p:cNvPicPr>
            <a:picLocks noChangeAspect="1" noChangeArrowheads="1"/>
          </p:cNvPicPr>
          <p:nvPr/>
        </p:nvPicPr>
        <p:blipFill>
          <a:blip r:embed="rId2" cstate="email"/>
          <a:srcRect/>
          <a:stretch>
            <a:fillRect/>
          </a:stretch>
        </p:blipFill>
        <p:spPr bwMode="auto">
          <a:xfrm>
            <a:off x="928662" y="4143380"/>
            <a:ext cx="3214678" cy="24110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47" name="Picture 3" descr="C:\Users\Психолог\Desktop\пс\SDC10060.JPG"/>
          <p:cNvPicPr>
            <a:picLocks noChangeAspect="1" noChangeArrowheads="1"/>
          </p:cNvPicPr>
          <p:nvPr/>
        </p:nvPicPr>
        <p:blipFill>
          <a:blip r:embed="rId3" cstate="email"/>
          <a:srcRect/>
          <a:stretch>
            <a:fillRect/>
          </a:stretch>
        </p:blipFill>
        <p:spPr bwMode="auto">
          <a:xfrm>
            <a:off x="5500694" y="285728"/>
            <a:ext cx="2643206" cy="35242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786874" cy="6429420"/>
          </a:xfrm>
        </p:spPr>
        <p:txBody>
          <a:bodyPr numCol="2">
            <a:normAutofit/>
          </a:bodyPr>
          <a:lstStyle/>
          <a:p>
            <a:pPr algn="ctr">
              <a:spcBef>
                <a:spcPts val="0"/>
              </a:spcBef>
              <a:buNone/>
            </a:pPr>
            <a:r>
              <a:rPr lang="ru-RU" sz="2400" b="1" dirty="0" smtClean="0">
                <a:solidFill>
                  <a:schemeClr val="tx1"/>
                </a:solidFill>
                <a:latin typeface="Times New Roman" pitchFamily="18" charset="0"/>
                <a:cs typeface="Times New Roman" pitchFamily="18" charset="0"/>
              </a:rPr>
              <a:t>«Дерево»</a:t>
            </a:r>
          </a:p>
          <a:p>
            <a:pPr algn="just">
              <a:spcBef>
                <a:spcPts val="0"/>
              </a:spcBef>
              <a:buNone/>
            </a:pPr>
            <a:r>
              <a:rPr lang="ru-RU" sz="2000" dirty="0" smtClean="0">
                <a:solidFill>
                  <a:schemeClr val="tx1"/>
                </a:solidFill>
                <a:latin typeface="Times New Roman" pitchFamily="18" charset="0"/>
                <a:cs typeface="Times New Roman" pitchFamily="18" charset="0"/>
              </a:rPr>
              <a:t>     Сидя на корточках. Спрятать голову в колени, обхватить их руками. Представьте, что вы – семечко, которое постепенно прорастает и превращается в дерево. Медленно поднимитесь на ноги, затем распрямите туловище, вытяните руки вверх. Затем напрягите тело и вытянитесь. Подул ветер – вы раскачиваетесь, как дерево.</a:t>
            </a: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r>
              <a:rPr lang="ru-RU" sz="2000" dirty="0" smtClean="0">
                <a:solidFill>
                  <a:schemeClr val="tx1"/>
                </a:solidFill>
                <a:latin typeface="Times New Roman" pitchFamily="18" charset="0"/>
                <a:cs typeface="Times New Roman" pitchFamily="18" charset="0"/>
              </a:rPr>
              <a:t> </a:t>
            </a: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ctr">
              <a:buNone/>
            </a:pPr>
            <a:r>
              <a:rPr lang="ru-RU" sz="2400" b="1" dirty="0" smtClean="0">
                <a:solidFill>
                  <a:schemeClr val="tx1"/>
                </a:solidFill>
                <a:latin typeface="Times New Roman" pitchFamily="18" charset="0"/>
                <a:cs typeface="Times New Roman" pitchFamily="18" charset="0"/>
              </a:rPr>
              <a:t>«Яйцо»</a:t>
            </a:r>
          </a:p>
          <a:p>
            <a:pPr algn="just">
              <a:buNone/>
            </a:pPr>
            <a:r>
              <a:rPr lang="ru-RU" sz="2000" dirty="0" smtClean="0">
                <a:solidFill>
                  <a:schemeClr val="tx1"/>
                </a:solidFill>
                <a:latin typeface="Times New Roman" pitchFamily="18" charset="0"/>
                <a:cs typeface="Times New Roman" pitchFamily="18" charset="0"/>
              </a:rPr>
              <a:t>     Сесть на пол подтянуть колени к животу, обхватить их руками, голову спрятать в колени. Раскачиваться из стороны в сторону, стараясь расслабиться.</a:t>
            </a:r>
            <a:endParaRPr lang="ru-RU" sz="2000" dirty="0">
              <a:solidFill>
                <a:schemeClr val="tx1"/>
              </a:solidFill>
              <a:latin typeface="Times New Roman" pitchFamily="18" charset="0"/>
              <a:cs typeface="Times New Roman" pitchFamily="18" charset="0"/>
            </a:endParaRPr>
          </a:p>
        </p:txBody>
      </p:sp>
      <p:pic>
        <p:nvPicPr>
          <p:cNvPr id="7170" name="Picture 2" descr="C:\Users\Психолог\Desktop\пс\SDC10031.JPG"/>
          <p:cNvPicPr>
            <a:picLocks noChangeAspect="1" noChangeArrowheads="1"/>
          </p:cNvPicPr>
          <p:nvPr/>
        </p:nvPicPr>
        <p:blipFill>
          <a:blip r:embed="rId2" cstate="email"/>
          <a:srcRect/>
          <a:stretch>
            <a:fillRect/>
          </a:stretch>
        </p:blipFill>
        <p:spPr bwMode="auto">
          <a:xfrm>
            <a:off x="5000628" y="428604"/>
            <a:ext cx="3500462" cy="262534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171" name="Picture 3" descr="C:\Users\Психолог\Desktop\пс\SDC10068.JPG"/>
          <p:cNvPicPr>
            <a:picLocks noChangeAspect="1" noChangeArrowheads="1"/>
          </p:cNvPicPr>
          <p:nvPr/>
        </p:nvPicPr>
        <p:blipFill>
          <a:blip r:embed="rId3" cstate="email"/>
          <a:srcRect/>
          <a:stretch>
            <a:fillRect/>
          </a:stretch>
        </p:blipFill>
        <p:spPr bwMode="auto">
          <a:xfrm>
            <a:off x="857224" y="4000504"/>
            <a:ext cx="3214678" cy="241100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429420"/>
          </a:xfrm>
        </p:spPr>
        <p:txBody>
          <a:bodyPr numCol="2">
            <a:normAutofit/>
          </a:bodyPr>
          <a:lstStyle/>
          <a:p>
            <a:pPr algn="ctr">
              <a:spcBef>
                <a:spcPts val="0"/>
              </a:spcBef>
              <a:buNone/>
            </a:pPr>
            <a:r>
              <a:rPr lang="ru-RU" sz="2400" b="1" dirty="0" smtClean="0">
                <a:solidFill>
                  <a:schemeClr val="tx1"/>
                </a:solidFill>
                <a:latin typeface="Times New Roman" pitchFamily="18" charset="0"/>
                <a:cs typeface="Times New Roman" pitchFamily="18" charset="0"/>
              </a:rPr>
              <a:t>«Мельница»</a:t>
            </a:r>
          </a:p>
          <a:p>
            <a:pPr algn="just">
              <a:spcBef>
                <a:spcPts val="0"/>
              </a:spcBef>
              <a:buNone/>
            </a:pPr>
            <a:r>
              <a:rPr lang="ru-RU" sz="2000" dirty="0" smtClean="0">
                <a:solidFill>
                  <a:schemeClr val="tx1"/>
                </a:solidFill>
                <a:latin typeface="Times New Roman" pitchFamily="18" charset="0"/>
                <a:cs typeface="Times New Roman" pitchFamily="18" charset="0"/>
              </a:rPr>
              <a:t>     Рука и противоположная нога вращаются круговыми движениями сначала вперед, затем назад, одновременно с вращением глаз вправо, влево, вверх, вниз.</a:t>
            </a: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r>
              <a:rPr lang="ru-RU" sz="2000" dirty="0" smtClean="0">
                <a:solidFill>
                  <a:schemeClr val="tx1"/>
                </a:solidFill>
                <a:latin typeface="Times New Roman" pitchFamily="18" charset="0"/>
                <a:cs typeface="Times New Roman" pitchFamily="18" charset="0"/>
              </a:rPr>
              <a:t> </a:t>
            </a: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smtClean="0">
              <a:solidFill>
                <a:schemeClr val="tx1"/>
              </a:solidFill>
              <a:latin typeface="Times New Roman" pitchFamily="18" charset="0"/>
              <a:cs typeface="Times New Roman" pitchFamily="18" charset="0"/>
            </a:endParaRPr>
          </a:p>
          <a:p>
            <a:pPr algn="ctr">
              <a:spcBef>
                <a:spcPts val="0"/>
              </a:spcBef>
              <a:buNone/>
            </a:pPr>
            <a:r>
              <a:rPr lang="ru-RU" sz="2400" b="1" dirty="0" smtClean="0">
                <a:solidFill>
                  <a:schemeClr val="tx1"/>
                </a:solidFill>
                <a:latin typeface="Times New Roman" pitchFamily="18" charset="0"/>
                <a:cs typeface="Times New Roman" pitchFamily="18" charset="0"/>
              </a:rPr>
              <a:t>«Погладь, похлопай»</a:t>
            </a:r>
          </a:p>
          <a:p>
            <a:pPr algn="just">
              <a:spcBef>
                <a:spcPts val="0"/>
              </a:spcBef>
              <a:buNone/>
            </a:pPr>
            <a:r>
              <a:rPr lang="ru-RU" sz="2000" dirty="0" smtClean="0">
                <a:solidFill>
                  <a:schemeClr val="tx1"/>
                </a:solidFill>
                <a:latin typeface="Times New Roman" pitchFamily="18" charset="0"/>
                <a:cs typeface="Times New Roman" pitchFamily="18" charset="0"/>
              </a:rPr>
              <a:t>     Станьте друг против друга, правой рукой несильно хлопайте по  плечу товарища, а левой гладьте по голове. </a:t>
            </a:r>
            <a:endParaRPr lang="ru-RU" sz="2000" dirty="0">
              <a:solidFill>
                <a:schemeClr val="tx1"/>
              </a:solidFill>
              <a:latin typeface="Times New Roman" pitchFamily="18" charset="0"/>
              <a:cs typeface="Times New Roman" pitchFamily="18" charset="0"/>
            </a:endParaRPr>
          </a:p>
        </p:txBody>
      </p:sp>
      <p:pic>
        <p:nvPicPr>
          <p:cNvPr id="8194" name="Picture 2" descr="C:\Users\Психолог\Desktop\пс\SDC10072.JPG"/>
          <p:cNvPicPr>
            <a:picLocks noChangeAspect="1" noChangeArrowheads="1"/>
          </p:cNvPicPr>
          <p:nvPr/>
        </p:nvPicPr>
        <p:blipFill>
          <a:blip r:embed="rId2" cstate="email"/>
          <a:srcRect/>
          <a:stretch>
            <a:fillRect/>
          </a:stretch>
        </p:blipFill>
        <p:spPr bwMode="auto">
          <a:xfrm>
            <a:off x="571472" y="3232520"/>
            <a:ext cx="3786214" cy="283966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195" name="Picture 3" descr="C:\Users\Психолог\Desktop\пс\SDC10070.JPG"/>
          <p:cNvPicPr>
            <a:picLocks noChangeAspect="1" noChangeArrowheads="1"/>
          </p:cNvPicPr>
          <p:nvPr/>
        </p:nvPicPr>
        <p:blipFill>
          <a:blip r:embed="rId3" cstate="email"/>
          <a:srcRect/>
          <a:stretch>
            <a:fillRect/>
          </a:stretch>
        </p:blipFill>
        <p:spPr bwMode="auto">
          <a:xfrm>
            <a:off x="5072066" y="214290"/>
            <a:ext cx="3357554" cy="251816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14290"/>
            <a:ext cx="8786874" cy="6429420"/>
          </a:xfrm>
        </p:spPr>
        <p:txBody>
          <a:bodyPr numCol="1">
            <a:normAutofit/>
          </a:bodyPr>
          <a:lstStyle/>
          <a:p>
            <a:pPr algn="ctr">
              <a:spcBef>
                <a:spcPts val="0"/>
              </a:spcBef>
              <a:buNone/>
            </a:pPr>
            <a:r>
              <a:rPr lang="ru-RU" sz="2400" b="1" dirty="0" smtClean="0">
                <a:solidFill>
                  <a:schemeClr val="tx1"/>
                </a:solidFill>
                <a:latin typeface="Times New Roman" pitchFamily="18" charset="0"/>
                <a:cs typeface="Times New Roman" pitchFamily="18" charset="0"/>
              </a:rPr>
              <a:t>«Путешествие на облаке»</a:t>
            </a:r>
          </a:p>
          <a:p>
            <a:pPr algn="just">
              <a:spcBef>
                <a:spcPts val="0"/>
              </a:spcBef>
              <a:buNone/>
            </a:pPr>
            <a:r>
              <a:rPr lang="ru-RU" sz="20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Сядьте удобнее и закройте глаза. Два – три раза глубоко вдохните и выдохните… Я хочу пригласить вас в путешествие на облаке. Прыгните на белое пушистое облако, похожее на мягкую гору из пухлых подушек. Почувствуйте, как ваши ноги, спина, попка удобно расположились на этой большой облачной подушке. Теперь начинается путешествие. Облако медленно поднимается в синее небо. Чувствуете, как ветер овевает ваши лица? Здесь, высоко в небе, все спокойно и тихо. Пусть облако перенесет вас сейчас в такое место,  где вы будете счастливы. Постарайтесь мысленно увидеть это место как можно более точно. Здесь вы чувствуете себя совершенно спокойно и счастливо. Здесь моет произойти что-нибудь чудесное и волшебное… Теперь вы снова на своем облаке, и оно везет вас назад, на ваше место. Слезьте с облака и поблагодарите его за то, что оно так хорошо вас катало. Теперь понаблюдайте как оно медленно растает в воздухе. Потянитесь, выпрямитесь и снова будьте добрыми, свежими и внимательными.</a:t>
            </a:r>
            <a:endParaRPr lang="ru-RU" sz="1800" dirty="0">
              <a:solidFill>
                <a:schemeClr val="tx1"/>
              </a:solidFill>
              <a:latin typeface="Times New Roman" pitchFamily="18" charset="0"/>
              <a:cs typeface="Times New Roman" pitchFamily="18" charset="0"/>
            </a:endParaRPr>
          </a:p>
        </p:txBody>
      </p:sp>
      <p:pic>
        <p:nvPicPr>
          <p:cNvPr id="9218" name="Picture 2" descr="C:\Users\Психолог\Desktop\пс\SDC10064.JPG"/>
          <p:cNvPicPr>
            <a:picLocks noChangeAspect="1" noChangeArrowheads="1"/>
          </p:cNvPicPr>
          <p:nvPr/>
        </p:nvPicPr>
        <p:blipFill>
          <a:blip r:embed="rId2" cstate="email"/>
          <a:srcRect/>
          <a:stretch>
            <a:fillRect/>
          </a:stretch>
        </p:blipFill>
        <p:spPr bwMode="auto">
          <a:xfrm>
            <a:off x="2786049" y="4357694"/>
            <a:ext cx="3024209" cy="2268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429420"/>
          </a:xfrm>
        </p:spPr>
        <p:txBody>
          <a:bodyPr>
            <a:normAutofit/>
          </a:bodyPr>
          <a:lstStyle/>
          <a:p>
            <a:pPr algn="ctr">
              <a:buNone/>
            </a:pPr>
            <a:r>
              <a:rPr lang="ru-RU" sz="2400" b="1" dirty="0" smtClean="0">
                <a:solidFill>
                  <a:schemeClr val="tx1"/>
                </a:solidFill>
                <a:latin typeface="Times New Roman" pitchFamily="18" charset="0"/>
                <a:cs typeface="Times New Roman" pitchFamily="18" charset="0"/>
              </a:rPr>
              <a:t>«Ковер - самолет»</a:t>
            </a:r>
          </a:p>
          <a:p>
            <a:pPr algn="just">
              <a:buNone/>
            </a:pPr>
            <a:r>
              <a:rPr lang="ru-RU" sz="2000" dirty="0" smtClean="0">
                <a:solidFill>
                  <a:schemeClr val="tx1"/>
                </a:solidFill>
                <a:latin typeface="Times New Roman" pitchFamily="18" charset="0"/>
                <a:cs typeface="Times New Roman" pitchFamily="18" charset="0"/>
              </a:rPr>
              <a:t>     Лежа на спине, глаза закрыть, при этом играет спокойная музыка. Мы ложимся на воздушный ковер-самолет. Он плавно и медленно поднимается, несет нас по небу, тихонечко покачивает. Ветерок нежно обдувает усталые тела, все отдыхают… Далеко внизу проплывают дома, поля, леса, реки и озера… Постепенно ковер-самолет начинает снижение и приземляется в нашей комнате…Потягиваемся, делаем глубокий вдох и выдох, открываем глаза, медленно и аккуратно садимся.</a:t>
            </a:r>
          </a:p>
          <a:p>
            <a:pPr algn="just">
              <a:buNone/>
            </a:pPr>
            <a:endParaRPr lang="ru-RU" sz="2000" dirty="0" smtClean="0">
              <a:solidFill>
                <a:schemeClr val="tx1"/>
              </a:solidFill>
              <a:latin typeface="Times New Roman" pitchFamily="18" charset="0"/>
              <a:cs typeface="Times New Roman" pitchFamily="18" charset="0"/>
            </a:endParaRPr>
          </a:p>
          <a:p>
            <a:pPr algn="just">
              <a:buNone/>
            </a:pPr>
            <a:endParaRPr lang="ru-RU" sz="2000" dirty="0">
              <a:solidFill>
                <a:schemeClr val="tx1"/>
              </a:solidFill>
              <a:latin typeface="Times New Roman" pitchFamily="18" charset="0"/>
              <a:cs typeface="Times New Roman" pitchFamily="18" charset="0"/>
            </a:endParaRPr>
          </a:p>
        </p:txBody>
      </p:sp>
      <p:pic>
        <p:nvPicPr>
          <p:cNvPr id="1026" name="Picture 2" descr="C:\Users\Психолог\Desktop\пс\SDC10065.JPG"/>
          <p:cNvPicPr>
            <a:picLocks noChangeAspect="1" noChangeArrowheads="1"/>
          </p:cNvPicPr>
          <p:nvPr/>
        </p:nvPicPr>
        <p:blipFill>
          <a:blip r:embed="rId2" cstate="email"/>
          <a:srcRect/>
          <a:stretch>
            <a:fillRect/>
          </a:stretch>
        </p:blipFill>
        <p:spPr bwMode="auto">
          <a:xfrm>
            <a:off x="2357422" y="3000372"/>
            <a:ext cx="4714876" cy="353615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429420"/>
          </a:xfrm>
        </p:spPr>
        <p:txBody>
          <a:bodyPr>
            <a:normAutofit/>
          </a:bodyPr>
          <a:lstStyle/>
          <a:p>
            <a:pPr algn="ctr">
              <a:buNone/>
            </a:pPr>
            <a:r>
              <a:rPr lang="ru-RU" sz="2400" dirty="0" smtClean="0">
                <a:latin typeface="Times New Roman" pitchFamily="18" charset="0"/>
                <a:cs typeface="Times New Roman" pitchFamily="18" charset="0"/>
              </a:rPr>
              <a:t>  </a:t>
            </a:r>
            <a:r>
              <a:rPr lang="ru-RU" sz="2400" i="1" dirty="0" smtClean="0">
                <a:latin typeface="Times New Roman" pitchFamily="18" charset="0"/>
                <a:cs typeface="Times New Roman" pitchFamily="18" charset="0"/>
              </a:rPr>
              <a:t>   </a:t>
            </a:r>
          </a:p>
          <a:p>
            <a:pPr algn="ctr">
              <a:buNone/>
            </a:pPr>
            <a:endParaRPr lang="ru-RU" sz="2400" i="1" dirty="0" smtClean="0">
              <a:latin typeface="Times New Roman" pitchFamily="18" charset="0"/>
              <a:cs typeface="Times New Roman" pitchFamily="18" charset="0"/>
            </a:endParaRPr>
          </a:p>
          <a:p>
            <a:pPr algn="ctr">
              <a:buNone/>
            </a:pPr>
            <a:r>
              <a:rPr lang="ru-RU" sz="2400" i="1" dirty="0" smtClean="0">
                <a:latin typeface="Times New Roman" pitchFamily="18" charset="0"/>
                <a:cs typeface="Times New Roman" pitchFamily="18" charset="0"/>
              </a:rPr>
              <a:t>В результате применения данного метода прослеживается положительная динамика в развитии интеллекта с помощью упражнений и игр на развитие межполушарного взаимодействия. Дети становятся более активными и уверенными в своих силах и возможностях. Улучшаются графические навыки и зрительно-моторные координации детей, формируется произвольность, улучшаются процесс памяти и мышления. Дети стали более активны, инициативны, способны к принятию самостоятельного решения. Занятия с применением </a:t>
            </a:r>
            <a:r>
              <a:rPr lang="ru-RU" sz="2400" i="1" dirty="0" err="1" smtClean="0">
                <a:latin typeface="Times New Roman" pitchFamily="18" charset="0"/>
                <a:cs typeface="Times New Roman" pitchFamily="18" charset="0"/>
              </a:rPr>
              <a:t>кинезиологических</a:t>
            </a:r>
            <a:r>
              <a:rPr lang="ru-RU" sz="2400" i="1" dirty="0" smtClean="0">
                <a:latin typeface="Times New Roman" pitchFamily="18" charset="0"/>
                <a:cs typeface="Times New Roman" pitchFamily="18" charset="0"/>
              </a:rPr>
              <a:t> упражнений помогают в </a:t>
            </a:r>
            <a:r>
              <a:rPr lang="ru-RU" sz="2400" i="1" dirty="0" err="1" smtClean="0">
                <a:latin typeface="Times New Roman" pitchFamily="18" charset="0"/>
                <a:cs typeface="Times New Roman" pitchFamily="18" charset="0"/>
              </a:rPr>
              <a:t>предшкольной</a:t>
            </a:r>
            <a:r>
              <a:rPr lang="ru-RU" sz="2400" i="1" dirty="0" smtClean="0">
                <a:latin typeface="Times New Roman" pitchFamily="18" charset="0"/>
                <a:cs typeface="Times New Roman" pitchFamily="18" charset="0"/>
              </a:rPr>
              <a:t> подготовке.</a:t>
            </a:r>
            <a:endParaRPr lang="ru-RU" sz="24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ru-RU" b="1" i="1" dirty="0" smtClean="0">
                <a:solidFill>
                  <a:srgbClr val="002060"/>
                </a:solidFill>
                <a:latin typeface="Times New Roman" pitchFamily="18" charset="0"/>
                <a:cs typeface="Times New Roman" pitchFamily="18" charset="0"/>
              </a:rPr>
              <a:t>Что такое «</a:t>
            </a:r>
            <a:r>
              <a:rPr lang="ru-RU" b="1" i="1" dirty="0" err="1" smtClean="0">
                <a:solidFill>
                  <a:srgbClr val="002060"/>
                </a:solidFill>
                <a:latin typeface="Times New Roman" pitchFamily="18" charset="0"/>
                <a:cs typeface="Times New Roman" pitchFamily="18" charset="0"/>
              </a:rPr>
              <a:t>Кинезиология</a:t>
            </a:r>
            <a:r>
              <a:rPr lang="ru-RU" b="1" i="1" dirty="0" smtClean="0">
                <a:solidFill>
                  <a:srgbClr val="002060"/>
                </a:solidFill>
                <a:latin typeface="Times New Roman" pitchFamily="18" charset="0"/>
                <a:cs typeface="Times New Roman" pitchFamily="18" charset="0"/>
              </a:rPr>
              <a:t>»?</a:t>
            </a:r>
            <a:endParaRPr lang="en-US" b="1" i="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571472" y="1357298"/>
            <a:ext cx="8229600" cy="3918803"/>
          </a:xfrm>
        </p:spPr>
        <p:txBody>
          <a:bodyPr/>
          <a:lstStyle/>
          <a:p>
            <a:pPr>
              <a:buNone/>
            </a:pPr>
            <a:r>
              <a:rPr lang="ru-RU" dirty="0" smtClean="0">
                <a:solidFill>
                  <a:schemeClr val="tx1"/>
                </a:solidFill>
                <a:latin typeface="Times New Roman" pitchFamily="18" charset="0"/>
                <a:cs typeface="Times New Roman" pitchFamily="18" charset="0"/>
              </a:rPr>
              <a:t>Наука о развитии умственных способностей через определенные двигательные упражнения.</a:t>
            </a:r>
            <a:endParaRPr lang="en-US" dirty="0" smtClean="0">
              <a:solidFill>
                <a:schemeClr val="tx1"/>
              </a:solidFill>
              <a:latin typeface="Times New Roman" pitchFamily="18" charset="0"/>
              <a:cs typeface="Times New Roman" pitchFamily="18" charset="0"/>
            </a:endParaRPr>
          </a:p>
          <a:p>
            <a:pPr>
              <a:buNone/>
            </a:pPr>
            <a:endParaRPr lang="en-US" dirty="0"/>
          </a:p>
        </p:txBody>
      </p:sp>
      <p:pic>
        <p:nvPicPr>
          <p:cNvPr id="1026" name="Picture 2" descr="C:\Users\Психолог\Desktop\пс\SDC10038.JPG"/>
          <p:cNvPicPr>
            <a:picLocks noChangeAspect="1" noChangeArrowheads="1"/>
          </p:cNvPicPr>
          <p:nvPr/>
        </p:nvPicPr>
        <p:blipFill>
          <a:blip r:embed="rId2" cstate="email"/>
          <a:srcRect/>
          <a:stretch>
            <a:fillRect/>
          </a:stretch>
        </p:blipFill>
        <p:spPr bwMode="auto">
          <a:xfrm rot="20832401">
            <a:off x="400960" y="2839786"/>
            <a:ext cx="2643206" cy="1982404"/>
          </a:xfrm>
          <a:prstGeom prst="rect">
            <a:avLst/>
          </a:prstGeom>
          <a:noFill/>
          <a:ln w="28575">
            <a:solidFill>
              <a:srgbClr val="7030A0"/>
            </a:solidFill>
            <a:prstDash val="sysDot"/>
          </a:ln>
        </p:spPr>
      </p:pic>
      <p:pic>
        <p:nvPicPr>
          <p:cNvPr id="1027" name="Picture 3" descr="C:\Users\Психолог\Desktop\пс\SDC10043.JPG"/>
          <p:cNvPicPr>
            <a:picLocks noChangeAspect="1" noChangeArrowheads="1"/>
          </p:cNvPicPr>
          <p:nvPr/>
        </p:nvPicPr>
        <p:blipFill>
          <a:blip r:embed="rId3" cstate="email"/>
          <a:srcRect/>
          <a:stretch>
            <a:fillRect/>
          </a:stretch>
        </p:blipFill>
        <p:spPr bwMode="auto">
          <a:xfrm>
            <a:off x="3286116" y="3429000"/>
            <a:ext cx="2547955" cy="1910966"/>
          </a:xfrm>
          <a:prstGeom prst="rect">
            <a:avLst/>
          </a:prstGeom>
          <a:noFill/>
          <a:ln w="28575">
            <a:solidFill>
              <a:srgbClr val="7030A0"/>
            </a:solidFill>
            <a:prstDash val="sysDot"/>
          </a:ln>
        </p:spPr>
      </p:pic>
      <p:pic>
        <p:nvPicPr>
          <p:cNvPr id="1028" name="Picture 4" descr="C:\Users\Психолог\Desktop\пс\SDC10035.JPG"/>
          <p:cNvPicPr>
            <a:picLocks noChangeAspect="1" noChangeArrowheads="1"/>
          </p:cNvPicPr>
          <p:nvPr/>
        </p:nvPicPr>
        <p:blipFill>
          <a:blip r:embed="rId4" cstate="email"/>
          <a:srcRect/>
          <a:stretch>
            <a:fillRect/>
          </a:stretch>
        </p:blipFill>
        <p:spPr bwMode="auto">
          <a:xfrm rot="1422642">
            <a:off x="6213773" y="3019516"/>
            <a:ext cx="2643206" cy="1982404"/>
          </a:xfrm>
          <a:prstGeom prst="rect">
            <a:avLst/>
          </a:prstGeom>
          <a:noFill/>
          <a:ln w="28575">
            <a:solidFill>
              <a:srgbClr val="7030A0"/>
            </a:solidFill>
            <a:prstDash val="sysDot"/>
          </a:ln>
        </p:spPr>
      </p:pic>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000792"/>
          </a:xfrm>
        </p:spPr>
        <p:txBody>
          <a:bodyPr/>
          <a:lstStyle/>
          <a:p>
            <a:pPr algn="ctr">
              <a:buNone/>
            </a:pPr>
            <a:endParaRPr lang="ru-RU" b="1" i="1" dirty="0" smtClean="0">
              <a:latin typeface="Times New Roman" pitchFamily="18" charset="0"/>
              <a:cs typeface="Times New Roman" pitchFamily="18" charset="0"/>
            </a:endParaRPr>
          </a:p>
          <a:p>
            <a:pPr algn="ctr">
              <a:buNone/>
            </a:pPr>
            <a:endParaRPr lang="ru-RU" b="1" i="1" dirty="0" smtClean="0">
              <a:latin typeface="Times New Roman" pitchFamily="18" charset="0"/>
              <a:cs typeface="Times New Roman" pitchFamily="18" charset="0"/>
            </a:endParaRPr>
          </a:p>
          <a:p>
            <a:pPr algn="ctr">
              <a:buNone/>
            </a:pPr>
            <a:endParaRPr lang="ru-RU" b="1" i="1" smtClean="0">
              <a:latin typeface="Times New Roman" pitchFamily="18" charset="0"/>
              <a:cs typeface="Times New Roman" pitchFamily="18" charset="0"/>
            </a:endParaRPr>
          </a:p>
          <a:p>
            <a:pPr algn="ctr">
              <a:buNone/>
            </a:pPr>
            <a:endParaRPr lang="ru-RU" b="1" i="1" dirty="0" smtClean="0">
              <a:latin typeface="Times New Roman" pitchFamily="18" charset="0"/>
              <a:cs typeface="Times New Roman" pitchFamily="18" charset="0"/>
            </a:endParaRPr>
          </a:p>
          <a:p>
            <a:pPr algn="ctr">
              <a:buNone/>
            </a:pPr>
            <a:r>
              <a:rPr lang="ru-RU" sz="6000" b="1" i="1" dirty="0" smtClean="0">
                <a:latin typeface="Times New Roman" pitchFamily="18" charset="0"/>
                <a:cs typeface="Times New Roman" pitchFamily="18" charset="0"/>
              </a:rPr>
              <a:t>Спасибо за внимание !</a:t>
            </a:r>
            <a:endParaRPr lang="ru-RU" sz="6000" b="1"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928662" y="374900"/>
            <a:ext cx="7758137" cy="1625340"/>
          </a:xfrm>
        </p:spPr>
        <p:txBody>
          <a:bodyPr>
            <a:noAutofit/>
          </a:bodyPr>
          <a:lstStyle/>
          <a:p>
            <a:r>
              <a:rPr lang="ru-RU" sz="2800" b="1" i="1" dirty="0" smtClean="0">
                <a:solidFill>
                  <a:srgbClr val="002060"/>
                </a:solidFill>
                <a:latin typeface="Times New Roman" pitchFamily="18" charset="0"/>
                <a:cs typeface="Times New Roman" pitchFamily="18" charset="0"/>
              </a:rPr>
              <a:t>Основная цель </a:t>
            </a:r>
            <a:r>
              <a:rPr lang="ru-RU" sz="2800" b="1" i="1" dirty="0" err="1" smtClean="0">
                <a:solidFill>
                  <a:srgbClr val="002060"/>
                </a:solidFill>
                <a:latin typeface="Times New Roman" pitchFamily="18" charset="0"/>
                <a:cs typeface="Times New Roman" pitchFamily="18" charset="0"/>
              </a:rPr>
              <a:t>кинезиологии</a:t>
            </a:r>
            <a:r>
              <a:rPr lang="ru-RU" sz="2800" b="1" i="1" dirty="0" smtClean="0">
                <a:solidFill>
                  <a:srgbClr val="002060"/>
                </a:solidFill>
                <a:latin typeface="Times New Roman" pitchFamily="18" charset="0"/>
                <a:cs typeface="Times New Roman" pitchFamily="18" charset="0"/>
              </a:rPr>
              <a:t>:</a:t>
            </a:r>
            <a:r>
              <a:rPr lang="ru-RU" sz="2800" dirty="0" smtClean="0">
                <a:solidFill>
                  <a:schemeClr val="tx1"/>
                </a:solidFill>
                <a:latin typeface="Times New Roman" pitchFamily="18" charset="0"/>
                <a:cs typeface="Times New Roman" pitchFamily="18" charset="0"/>
              </a:rPr>
              <a:t/>
            </a:r>
            <a:br>
              <a:rPr lang="ru-RU" sz="2800" dirty="0" smtClean="0">
                <a:solidFill>
                  <a:schemeClr val="tx1"/>
                </a:solidFill>
                <a:latin typeface="Times New Roman" pitchFamily="18" charset="0"/>
                <a:cs typeface="Times New Roman" pitchFamily="18" charset="0"/>
              </a:rPr>
            </a:br>
            <a:r>
              <a:rPr lang="ru-RU" sz="2400" dirty="0" smtClean="0">
                <a:solidFill>
                  <a:schemeClr val="tx1"/>
                </a:solidFill>
                <a:latin typeface="Times New Roman" pitchFamily="18" charset="0"/>
                <a:cs typeface="Times New Roman" pitchFamily="18" charset="0"/>
              </a:rPr>
              <a:t>развитие межполушарного взаимодействия, способствующее активизации мыслительной деятельности</a:t>
            </a:r>
            <a:endParaRPr lang="en-US" sz="2400" dirty="0">
              <a:solidFill>
                <a:schemeClr val="tx1"/>
              </a:solidFill>
              <a:latin typeface="Times New Roman" pitchFamily="18" charset="0"/>
              <a:cs typeface="Times New Roman" pitchFamily="18" charset="0"/>
            </a:endParaRPr>
          </a:p>
        </p:txBody>
      </p:sp>
      <p:sp>
        <p:nvSpPr>
          <p:cNvPr id="5" name="Content Placeholder 4"/>
          <p:cNvSpPr>
            <a:spLocks noGrp="1"/>
          </p:cNvSpPr>
          <p:nvPr>
            <p:ph idx="1"/>
          </p:nvPr>
        </p:nvSpPr>
        <p:spPr>
          <a:xfrm>
            <a:off x="928662" y="2428868"/>
            <a:ext cx="7016195" cy="3033780"/>
          </a:xfrm>
        </p:spPr>
        <p:txBody>
          <a:bodyPr>
            <a:normAutofit lnSpcReduction="10000"/>
          </a:bodyPr>
          <a:lstStyle/>
          <a:p>
            <a:pPr>
              <a:buNone/>
            </a:pPr>
            <a:r>
              <a:rPr lang="ru-RU" b="1" i="1" dirty="0" smtClean="0">
                <a:latin typeface="Times New Roman" pitchFamily="18" charset="0"/>
                <a:cs typeface="Times New Roman" pitchFamily="18" charset="0"/>
              </a:rPr>
              <a:t>Задачи:</a:t>
            </a:r>
          </a:p>
          <a:p>
            <a:r>
              <a:rPr lang="ru-RU" sz="2400" dirty="0" smtClean="0">
                <a:solidFill>
                  <a:schemeClr val="tx1"/>
                </a:solidFill>
                <a:latin typeface="Times New Roman" pitchFamily="18" charset="0"/>
                <a:cs typeface="Times New Roman" pitchFamily="18" charset="0"/>
              </a:rPr>
              <a:t>Развитие межполушарного взаимодействия;</a:t>
            </a:r>
          </a:p>
          <a:p>
            <a:r>
              <a:rPr lang="ru-RU" sz="2400" dirty="0" smtClean="0">
                <a:solidFill>
                  <a:schemeClr val="tx1"/>
                </a:solidFill>
                <a:latin typeface="Times New Roman" pitchFamily="18" charset="0"/>
                <a:cs typeface="Times New Roman" pitchFamily="18" charset="0"/>
              </a:rPr>
              <a:t>Синхронизация работы полушарий;</a:t>
            </a:r>
          </a:p>
          <a:p>
            <a:r>
              <a:rPr lang="ru-RU" sz="2400" dirty="0" smtClean="0">
                <a:solidFill>
                  <a:schemeClr val="tx1"/>
                </a:solidFill>
                <a:latin typeface="Times New Roman" pitchFamily="18" charset="0"/>
                <a:cs typeface="Times New Roman" pitchFamily="18" charset="0"/>
              </a:rPr>
              <a:t>Развитие мелкой моторики;</a:t>
            </a:r>
          </a:p>
          <a:p>
            <a:r>
              <a:rPr lang="ru-RU" sz="2400" dirty="0" smtClean="0">
                <a:solidFill>
                  <a:schemeClr val="tx1"/>
                </a:solidFill>
                <a:latin typeface="Times New Roman" pitchFamily="18" charset="0"/>
                <a:cs typeface="Times New Roman" pitchFamily="18" charset="0"/>
              </a:rPr>
              <a:t>Развитие способностей;</a:t>
            </a:r>
          </a:p>
          <a:p>
            <a:r>
              <a:rPr lang="ru-RU" sz="2400" dirty="0" smtClean="0">
                <a:solidFill>
                  <a:schemeClr val="tx1"/>
                </a:solidFill>
                <a:latin typeface="Times New Roman" pitchFamily="18" charset="0"/>
                <a:cs typeface="Times New Roman" pitchFamily="18" charset="0"/>
              </a:rPr>
              <a:t>Развитие памяти, внимания, речи;</a:t>
            </a:r>
          </a:p>
          <a:p>
            <a:r>
              <a:rPr lang="ru-RU" sz="2400" dirty="0" smtClean="0">
                <a:solidFill>
                  <a:schemeClr val="tx1"/>
                </a:solidFill>
                <a:latin typeface="Times New Roman" pitchFamily="18" charset="0"/>
                <a:cs typeface="Times New Roman" pitchFamily="18" charset="0"/>
              </a:rPr>
              <a:t>Развитие мышления.</a:t>
            </a:r>
            <a:endParaRPr lang="en-US" sz="2400" dirty="0" smtClean="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2976" y="428604"/>
            <a:ext cx="7016195" cy="1143000"/>
          </a:xfrm>
        </p:spPr>
        <p:txBody>
          <a:bodyPr>
            <a:normAutofit/>
          </a:bodyPr>
          <a:lstStyle/>
          <a:p>
            <a:pPr algn="ctr"/>
            <a:r>
              <a:rPr lang="ru-RU" sz="2800" b="1" i="1" dirty="0" smtClean="0">
                <a:solidFill>
                  <a:srgbClr val="002060"/>
                </a:solidFill>
                <a:latin typeface="Times New Roman" pitchFamily="18" charset="0"/>
                <a:cs typeface="Times New Roman" pitchFamily="18" charset="0"/>
              </a:rPr>
              <a:t>Главный ключ к развитию способностей ребенка – «гимнастика мозга»!</a:t>
            </a:r>
            <a:endParaRPr lang="ru-RU" sz="2800" b="1" i="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1142976" y="1571612"/>
            <a:ext cx="7016195" cy="4275740"/>
          </a:xfrm>
        </p:spPr>
        <p:txBody>
          <a:bodyPr>
            <a:normAutofit/>
          </a:bodyPr>
          <a:lstStyle/>
          <a:p>
            <a:pPr algn="ctr">
              <a:buNone/>
            </a:pPr>
            <a:r>
              <a:rPr lang="ru-RU" sz="2400" dirty="0" smtClean="0">
                <a:solidFill>
                  <a:schemeClr val="tx1"/>
                </a:solidFill>
                <a:latin typeface="Times New Roman" pitchFamily="18" charset="0"/>
                <a:cs typeface="Times New Roman" pitchFamily="18" charset="0"/>
              </a:rPr>
              <a:t>Мозг человека представляет собой «содружество» функционально ассиметричных полушарий – левого и правого. Каждое из них является не зеркальным отображением другого, а необходимым дополнением. Для того, чтобы творчески осмыслить любую проблему, необходимы оба полушария. </a:t>
            </a:r>
          </a:p>
          <a:p>
            <a:pPr algn="ctr">
              <a:buNone/>
            </a:pPr>
            <a:endParaRPr lang="ru-RU" sz="2400" dirty="0">
              <a:solidFill>
                <a:schemeClr val="tx1"/>
              </a:solidFill>
              <a:latin typeface="Times New Roman" pitchFamily="18" charset="0"/>
              <a:cs typeface="Times New Roman" pitchFamily="18" charset="0"/>
            </a:endParaRPr>
          </a:p>
        </p:txBody>
      </p:sp>
      <p:pic>
        <p:nvPicPr>
          <p:cNvPr id="1026" name="Picture 2" descr="I:\картинки\images (6).jpg"/>
          <p:cNvPicPr>
            <a:picLocks noChangeAspect="1" noChangeArrowheads="1"/>
          </p:cNvPicPr>
          <p:nvPr/>
        </p:nvPicPr>
        <p:blipFill>
          <a:blip r:embed="rId2" cstate="email">
            <a:duotone>
              <a:prstClr val="black"/>
              <a:srgbClr val="0070C0">
                <a:tint val="45000"/>
                <a:satMod val="400000"/>
              </a:srgbClr>
            </a:duotone>
          </a:blip>
          <a:srcRect/>
          <a:stretch>
            <a:fillRect/>
          </a:stretch>
        </p:blipFill>
        <p:spPr bwMode="auto">
          <a:xfrm>
            <a:off x="3071802" y="4214818"/>
            <a:ext cx="2928958" cy="2128837"/>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357166"/>
            <a:ext cx="4038600" cy="5768997"/>
          </a:xfrm>
        </p:spPr>
        <p:txBody>
          <a:bodyPr>
            <a:normAutofit lnSpcReduction="10000"/>
          </a:bodyPr>
          <a:lstStyle/>
          <a:p>
            <a:pPr algn="ctr">
              <a:buNone/>
            </a:pPr>
            <a:r>
              <a:rPr lang="ru-RU" b="1" i="1" dirty="0" smtClean="0">
                <a:solidFill>
                  <a:srgbClr val="002060"/>
                </a:solidFill>
                <a:latin typeface="Times New Roman" pitchFamily="18" charset="0"/>
                <a:cs typeface="Times New Roman" pitchFamily="18" charset="0"/>
              </a:rPr>
              <a:t>Левое полушарие</a:t>
            </a:r>
          </a:p>
          <a:p>
            <a:pPr>
              <a:buFont typeface="Wingdings" pitchFamily="2" charset="2"/>
              <a:buChar char="Ø"/>
            </a:pPr>
            <a:r>
              <a:rPr lang="ru-RU" sz="1850" dirty="0" smtClean="0">
                <a:latin typeface="Times New Roman" pitchFamily="18" charset="0"/>
                <a:cs typeface="Times New Roman" pitchFamily="18" charset="0"/>
              </a:rPr>
              <a:t>Отвечает за логически-аналитическое мышление;</a:t>
            </a:r>
          </a:p>
          <a:p>
            <a:pPr>
              <a:buFont typeface="Wingdings" pitchFamily="2" charset="2"/>
              <a:buChar char="Ø"/>
            </a:pPr>
            <a:r>
              <a:rPr lang="ru-RU" sz="1850" dirty="0" smtClean="0">
                <a:latin typeface="Times New Roman" pitchFamily="18" charset="0"/>
                <a:cs typeface="Times New Roman" pitchFamily="18" charset="0"/>
              </a:rPr>
              <a:t>Анализирует факты;</a:t>
            </a:r>
          </a:p>
          <a:p>
            <a:pPr>
              <a:buFont typeface="Wingdings" pitchFamily="2" charset="2"/>
              <a:buChar char="Ø"/>
            </a:pPr>
            <a:r>
              <a:rPr lang="ru-RU" sz="1850" dirty="0" smtClean="0">
                <a:latin typeface="Times New Roman" pitchFamily="18" charset="0"/>
                <a:cs typeface="Times New Roman" pitchFamily="18" charset="0"/>
              </a:rPr>
              <a:t>Обрабатывает информацию последовательно по этапам;</a:t>
            </a:r>
          </a:p>
          <a:p>
            <a:pPr>
              <a:buFont typeface="Wingdings" pitchFamily="2" charset="2"/>
              <a:buChar char="Ø"/>
            </a:pPr>
            <a:r>
              <a:rPr lang="ru-RU" sz="1850" dirty="0" smtClean="0">
                <a:latin typeface="Times New Roman" pitchFamily="18" charset="0"/>
                <a:cs typeface="Times New Roman" pitchFamily="18" charset="0"/>
              </a:rPr>
              <a:t>Обеспечивает процессы индуктивного мышления (вначале осуществляется процесс анализа, а затем синтеза);</a:t>
            </a:r>
          </a:p>
          <a:p>
            <a:pPr>
              <a:buFont typeface="Wingdings" pitchFamily="2" charset="2"/>
              <a:buChar char="Ø"/>
            </a:pPr>
            <a:r>
              <a:rPr lang="ru-RU" sz="1850" dirty="0" smtClean="0">
                <a:latin typeface="Times New Roman" pitchFamily="18" charset="0"/>
                <a:cs typeface="Times New Roman" pitchFamily="18" charset="0"/>
              </a:rPr>
              <a:t>Обрабатывает вербальную информацию, отвечает за языковые способности, контролирует речь, а также способности к чтению и письму;</a:t>
            </a:r>
          </a:p>
          <a:p>
            <a:pPr>
              <a:buFont typeface="Wingdings" pitchFamily="2" charset="2"/>
              <a:buChar char="Ø"/>
            </a:pPr>
            <a:r>
              <a:rPr lang="ru-RU" sz="1850" dirty="0" smtClean="0">
                <a:latin typeface="Times New Roman" pitchFamily="18" charset="0"/>
                <a:cs typeface="Times New Roman" pitchFamily="18" charset="0"/>
              </a:rPr>
              <a:t>Отвечает за математические способности, работу с числами, формулами, таблицами;</a:t>
            </a:r>
          </a:p>
          <a:p>
            <a:pPr>
              <a:buFont typeface="Wingdings" pitchFamily="2" charset="2"/>
              <a:buChar char="Ø"/>
            </a:pPr>
            <a:r>
              <a:rPr lang="ru-RU" sz="1850" dirty="0" smtClean="0">
                <a:latin typeface="Times New Roman" pitchFamily="18" charset="0"/>
                <a:cs typeface="Times New Roman" pitchFamily="18" charset="0"/>
              </a:rPr>
              <a:t>Отвечает за планирование.</a:t>
            </a:r>
            <a:endParaRPr lang="ru-RU" sz="1850" dirty="0">
              <a:latin typeface="Times New Roman" pitchFamily="18" charset="0"/>
              <a:cs typeface="Times New Roman" pitchFamily="18" charset="0"/>
            </a:endParaRPr>
          </a:p>
        </p:txBody>
      </p:sp>
      <p:sp>
        <p:nvSpPr>
          <p:cNvPr id="4" name="Содержимое 3"/>
          <p:cNvSpPr>
            <a:spLocks noGrp="1"/>
          </p:cNvSpPr>
          <p:nvPr>
            <p:ph sz="half" idx="2"/>
          </p:nvPr>
        </p:nvSpPr>
        <p:spPr>
          <a:xfrm>
            <a:off x="4648200" y="357166"/>
            <a:ext cx="4038600" cy="5768997"/>
          </a:xfrm>
        </p:spPr>
        <p:txBody>
          <a:bodyPr>
            <a:normAutofit lnSpcReduction="10000"/>
          </a:bodyPr>
          <a:lstStyle/>
          <a:p>
            <a:pPr algn="ctr">
              <a:buNone/>
            </a:pPr>
            <a:r>
              <a:rPr lang="ru-RU" b="1" i="1" dirty="0" smtClean="0">
                <a:solidFill>
                  <a:srgbClr val="002060"/>
                </a:solidFill>
                <a:latin typeface="Times New Roman" pitchFamily="18" charset="0"/>
                <a:cs typeface="Times New Roman" pitchFamily="18" charset="0"/>
              </a:rPr>
              <a:t>Правое полушарие</a:t>
            </a:r>
          </a:p>
          <a:p>
            <a:pPr>
              <a:buFont typeface="Wingdings" pitchFamily="2" charset="2"/>
              <a:buChar char="Ø"/>
            </a:pPr>
            <a:r>
              <a:rPr lang="ru-RU" sz="1850" dirty="0" smtClean="0">
                <a:latin typeface="Times New Roman" pitchFamily="18" charset="0"/>
                <a:cs typeface="Times New Roman" pitchFamily="18" charset="0"/>
              </a:rPr>
              <a:t>Отвечает за образное мышление и пространственную ориентацию;</a:t>
            </a:r>
          </a:p>
          <a:p>
            <a:pPr>
              <a:buFont typeface="Wingdings" pitchFamily="2" charset="2"/>
              <a:buChar char="Ø"/>
            </a:pPr>
            <a:r>
              <a:rPr lang="ru-RU" sz="1850" dirty="0" smtClean="0">
                <a:latin typeface="Times New Roman" pitchFamily="18" charset="0"/>
                <a:cs typeface="Times New Roman" pitchFamily="18" charset="0"/>
              </a:rPr>
              <a:t>Отвечает за интуицию и интуитивную оценку;</a:t>
            </a:r>
          </a:p>
          <a:p>
            <a:pPr>
              <a:buFont typeface="Wingdings" pitchFamily="2" charset="2"/>
              <a:buChar char="Ø"/>
            </a:pPr>
            <a:r>
              <a:rPr lang="ru-RU" sz="1850" dirty="0" smtClean="0">
                <a:latin typeface="Times New Roman" pitchFamily="18" charset="0"/>
                <a:cs typeface="Times New Roman" pitchFamily="18" charset="0"/>
              </a:rPr>
              <a:t>Может одновременно обрабатывать много разнообразной информации: способность  рассматривать проблему в целом, не применяя анализа;</a:t>
            </a:r>
          </a:p>
          <a:p>
            <a:pPr>
              <a:buFont typeface="Wingdings" pitchFamily="2" charset="2"/>
              <a:buChar char="Ø"/>
            </a:pPr>
            <a:r>
              <a:rPr lang="ru-RU" sz="1850" dirty="0" smtClean="0">
                <a:latin typeface="Times New Roman" pitchFamily="18" charset="0"/>
                <a:cs typeface="Times New Roman" pitchFamily="18" charset="0"/>
              </a:rPr>
              <a:t>Обрабатывает невербальную информацию , которая выражается не в словах, а в  символах и образах;</a:t>
            </a:r>
          </a:p>
          <a:p>
            <a:pPr>
              <a:buFont typeface="Wingdings" pitchFamily="2" charset="2"/>
              <a:buChar char="Ø"/>
            </a:pPr>
            <a:r>
              <a:rPr lang="ru-RU" sz="1850" dirty="0" smtClean="0">
                <a:latin typeface="Times New Roman" pitchFamily="18" charset="0"/>
                <a:cs typeface="Times New Roman" pitchFamily="18" charset="0"/>
              </a:rPr>
              <a:t>Ориентируется в настоящем;</a:t>
            </a:r>
          </a:p>
          <a:p>
            <a:pPr>
              <a:buFont typeface="Wingdings" pitchFamily="2" charset="2"/>
              <a:buChar char="Ø"/>
            </a:pPr>
            <a:r>
              <a:rPr lang="ru-RU" sz="1850" dirty="0" smtClean="0">
                <a:latin typeface="Times New Roman" pitchFamily="18" charset="0"/>
                <a:cs typeface="Times New Roman" pitchFamily="18" charset="0"/>
              </a:rPr>
              <a:t>Контролирует движения левой половины тела.</a:t>
            </a:r>
            <a:endParaRPr lang="ru-RU" sz="185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i="1" dirty="0" smtClean="0">
                <a:solidFill>
                  <a:srgbClr val="002060"/>
                </a:solidFill>
                <a:latin typeface="Times New Roman" pitchFamily="18" charset="0"/>
                <a:cs typeface="Times New Roman" pitchFamily="18" charset="0"/>
              </a:rPr>
              <a:t>Эффективность данного метода</a:t>
            </a:r>
            <a:endParaRPr lang="ru-RU" b="1" i="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428596" y="1428736"/>
            <a:ext cx="8229600" cy="3918803"/>
          </a:xfrm>
        </p:spPr>
        <p:txBody>
          <a:bodyPr/>
          <a:lstStyle/>
          <a:p>
            <a:pPr algn="ctr">
              <a:buNone/>
            </a:pPr>
            <a:r>
              <a:rPr lang="ru-RU" dirty="0" smtClean="0">
                <a:solidFill>
                  <a:schemeClr val="tx1"/>
                </a:solidFill>
                <a:latin typeface="Times New Roman" pitchFamily="18" charset="0"/>
                <a:cs typeface="Times New Roman" pitchFamily="18" charset="0"/>
              </a:rPr>
              <a:t>   </a:t>
            </a:r>
            <a:r>
              <a:rPr lang="ru-RU" sz="2400" dirty="0" smtClean="0">
                <a:solidFill>
                  <a:schemeClr val="tx1"/>
                </a:solidFill>
                <a:latin typeface="Times New Roman" pitchFamily="18" charset="0"/>
                <a:cs typeface="Times New Roman" pitchFamily="18" charset="0"/>
              </a:rPr>
              <a:t> Фундаментальными работами русских филологов В.М. Бехтерева, И.М. Сеченова доказано влияние манипуляции руками на </a:t>
            </a:r>
            <a:r>
              <a:rPr lang="ru-RU" sz="2400" dirty="0" err="1" smtClean="0">
                <a:solidFill>
                  <a:schemeClr val="tx1"/>
                </a:solidFill>
                <a:latin typeface="Times New Roman" pitchFamily="18" charset="0"/>
                <a:cs typeface="Times New Roman" pitchFamily="18" charset="0"/>
              </a:rPr>
              <a:t>функциивысшей</a:t>
            </a:r>
            <a:r>
              <a:rPr lang="ru-RU" sz="2400" dirty="0" smtClean="0">
                <a:solidFill>
                  <a:schemeClr val="tx1"/>
                </a:solidFill>
                <a:latin typeface="Times New Roman" pitchFamily="18" charset="0"/>
                <a:cs typeface="Times New Roman" pitchFamily="18" charset="0"/>
              </a:rPr>
              <a:t> нервной деятельности в развитии речи. Это привело к пониманию того, что развивающая работа должна быть направлена от движений к мышлению, а не наоборот. </a:t>
            </a:r>
          </a:p>
          <a:p>
            <a:pPr>
              <a:buNone/>
            </a:pPr>
            <a:r>
              <a:rPr lang="ru-RU" sz="2000" dirty="0" smtClean="0">
                <a:solidFill>
                  <a:schemeClr val="tx1"/>
                </a:solidFill>
                <a:latin typeface="Times New Roman" pitchFamily="18" charset="0"/>
                <a:cs typeface="Times New Roman" pitchFamily="18" charset="0"/>
              </a:rPr>
              <a:t>Сеченов Иван Михайлович                        Владимир Михайлович Бехтерев</a:t>
            </a:r>
          </a:p>
          <a:p>
            <a:pPr algn="ctr">
              <a:buNone/>
            </a:pPr>
            <a:endParaRPr lang="ru-RU" sz="2400" dirty="0">
              <a:solidFill>
                <a:schemeClr val="tx1"/>
              </a:solidFill>
              <a:latin typeface="Times New Roman" pitchFamily="18" charset="0"/>
              <a:cs typeface="Times New Roman" pitchFamily="18" charset="0"/>
            </a:endParaRPr>
          </a:p>
        </p:txBody>
      </p:sp>
      <p:pic>
        <p:nvPicPr>
          <p:cNvPr id="1026" name="Picture 2" descr="I:\картинки\Сеченов.jpg"/>
          <p:cNvPicPr>
            <a:picLocks noChangeAspect="1" noChangeArrowheads="1"/>
          </p:cNvPicPr>
          <p:nvPr/>
        </p:nvPicPr>
        <p:blipFill>
          <a:blip r:embed="rId2" cstate="email"/>
          <a:srcRect/>
          <a:stretch>
            <a:fillRect/>
          </a:stretch>
        </p:blipFill>
        <p:spPr bwMode="auto">
          <a:xfrm>
            <a:off x="1000100" y="4357694"/>
            <a:ext cx="1571636" cy="19288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I:\картинки\бехтерев.jpg"/>
          <p:cNvPicPr>
            <a:picLocks noChangeAspect="1" noChangeArrowheads="1"/>
          </p:cNvPicPr>
          <p:nvPr/>
        </p:nvPicPr>
        <p:blipFill>
          <a:blip r:embed="rId3" cstate="email"/>
          <a:srcRect/>
          <a:stretch>
            <a:fillRect/>
          </a:stretch>
        </p:blipFill>
        <p:spPr bwMode="auto">
          <a:xfrm>
            <a:off x="6143636" y="4357694"/>
            <a:ext cx="1581331" cy="21193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I:\картинки\images121.jpg"/>
          <p:cNvPicPr>
            <a:picLocks noChangeAspect="1" noChangeArrowheads="1"/>
          </p:cNvPicPr>
          <p:nvPr/>
        </p:nvPicPr>
        <p:blipFill>
          <a:blip r:embed="rId2" cstate="email"/>
          <a:srcRect/>
          <a:stretch>
            <a:fillRect/>
          </a:stretch>
        </p:blipFill>
        <p:spPr bwMode="auto">
          <a:xfrm>
            <a:off x="4643438" y="2285992"/>
            <a:ext cx="3546622" cy="1671638"/>
          </a:xfrm>
          <a:prstGeom prst="roundRect">
            <a:avLst>
              <a:gd name="adj" fmla="val 11960"/>
            </a:avLst>
          </a:prstGeom>
          <a:solidFill>
            <a:srgbClr val="FFFFFF">
              <a:shade val="85000"/>
            </a:srgbClr>
          </a:solidFill>
          <a:ln>
            <a:noFill/>
          </a:ln>
          <a:effectLst>
            <a:reflection blurRad="12700" stA="38000" endPos="28000" dist="5000" dir="5400000" sy="-100000" algn="bl" rotWithShape="0"/>
          </a:effectLst>
        </p:spPr>
      </p:pic>
      <p:sp>
        <p:nvSpPr>
          <p:cNvPr id="3" name="Содержимое 2"/>
          <p:cNvSpPr>
            <a:spLocks noGrp="1"/>
          </p:cNvSpPr>
          <p:nvPr>
            <p:ph sz="half" idx="1"/>
          </p:nvPr>
        </p:nvSpPr>
        <p:spPr>
          <a:xfrm>
            <a:off x="457200" y="285728"/>
            <a:ext cx="3114668" cy="5840435"/>
          </a:xfrm>
        </p:spPr>
        <p:txBody>
          <a:bodyPr>
            <a:normAutofit fontScale="92500"/>
          </a:bodyPr>
          <a:lstStyle/>
          <a:p>
            <a:pPr algn="ctr">
              <a:spcBef>
                <a:spcPts val="0"/>
              </a:spcBef>
              <a:buNone/>
            </a:pPr>
            <a:r>
              <a:rPr lang="ru-RU" dirty="0" smtClean="0">
                <a:latin typeface="Times New Roman" pitchFamily="18" charset="0"/>
                <a:cs typeface="Times New Roman" pitchFamily="18" charset="0"/>
              </a:rPr>
              <a:t>Василий Александрович Сухомлинский </a:t>
            </a:r>
          </a:p>
          <a:p>
            <a:pPr algn="ctr">
              <a:spcBef>
                <a:spcPts val="0"/>
              </a:spcBef>
              <a:buNone/>
            </a:pPr>
            <a:endParaRPr lang="ru-RU" dirty="0" smtClean="0">
              <a:latin typeface="Times New Roman" pitchFamily="18" charset="0"/>
              <a:cs typeface="Times New Roman" pitchFamily="18" charset="0"/>
            </a:endParaRPr>
          </a:p>
          <a:p>
            <a:pPr algn="ctr">
              <a:spcBef>
                <a:spcPts val="0"/>
              </a:spcBef>
              <a:buNone/>
            </a:pPr>
            <a:endParaRPr lang="ru-RU" dirty="0" smtClean="0">
              <a:latin typeface="Times New Roman" pitchFamily="18" charset="0"/>
              <a:cs typeface="Times New Roman" pitchFamily="18" charset="0"/>
            </a:endParaRPr>
          </a:p>
          <a:p>
            <a:pPr algn="ctr">
              <a:spcBef>
                <a:spcPts val="0"/>
              </a:spcBef>
              <a:buNone/>
            </a:pPr>
            <a:endParaRPr lang="ru-RU" dirty="0" smtClean="0">
              <a:latin typeface="Times New Roman" pitchFamily="18" charset="0"/>
              <a:cs typeface="Times New Roman" pitchFamily="18" charset="0"/>
            </a:endParaRPr>
          </a:p>
          <a:p>
            <a:pPr algn="ctr">
              <a:spcBef>
                <a:spcPts val="0"/>
              </a:spcBef>
              <a:buNone/>
            </a:pPr>
            <a:endParaRPr lang="ru-RU" dirty="0" smtClean="0">
              <a:latin typeface="Times New Roman" pitchFamily="18" charset="0"/>
              <a:cs typeface="Times New Roman" pitchFamily="18" charset="0"/>
            </a:endParaRPr>
          </a:p>
          <a:p>
            <a:pPr algn="ctr">
              <a:spcBef>
                <a:spcPts val="0"/>
              </a:spcBef>
              <a:buNone/>
            </a:pPr>
            <a:endParaRPr lang="ru-RU" dirty="0" smtClean="0">
              <a:latin typeface="Times New Roman" pitchFamily="18" charset="0"/>
              <a:cs typeface="Times New Roman" pitchFamily="18" charset="0"/>
            </a:endParaRPr>
          </a:p>
          <a:p>
            <a:pPr algn="ctr">
              <a:spcBef>
                <a:spcPts val="0"/>
              </a:spcBef>
              <a:buNone/>
            </a:pPr>
            <a:endParaRPr lang="ru-RU" dirty="0" smtClean="0">
              <a:latin typeface="Times New Roman" pitchFamily="18" charset="0"/>
              <a:cs typeface="Times New Roman" pitchFamily="18" charset="0"/>
            </a:endParaRPr>
          </a:p>
          <a:p>
            <a:pPr algn="ctr">
              <a:spcBef>
                <a:spcPts val="0"/>
              </a:spcBef>
              <a:buNone/>
            </a:pPr>
            <a:endParaRPr lang="ru-RU" dirty="0" smtClean="0">
              <a:latin typeface="Times New Roman" pitchFamily="18" charset="0"/>
              <a:cs typeface="Times New Roman" pitchFamily="18" charset="0"/>
            </a:endParaRPr>
          </a:p>
          <a:p>
            <a:pPr algn="ctr">
              <a:spcBef>
                <a:spcPts val="0"/>
              </a:spcBef>
              <a:buNone/>
            </a:pPr>
            <a:endParaRPr lang="ru-RU" dirty="0" smtClean="0">
              <a:latin typeface="Times New Roman" pitchFamily="18" charset="0"/>
              <a:cs typeface="Times New Roman" pitchFamily="18" charset="0"/>
            </a:endParaRPr>
          </a:p>
          <a:p>
            <a:pPr algn="ctr">
              <a:spcBef>
                <a:spcPts val="0"/>
              </a:spcBef>
              <a:buNone/>
            </a:pPr>
            <a:r>
              <a:rPr lang="ru-RU" dirty="0" smtClean="0">
                <a:latin typeface="Times New Roman" pitchFamily="18" charset="0"/>
                <a:cs typeface="Times New Roman" pitchFamily="18" charset="0"/>
              </a:rPr>
              <a:t>считал:</a:t>
            </a:r>
          </a:p>
          <a:p>
            <a:pPr algn="ctr">
              <a:spcBef>
                <a:spcPts val="0"/>
              </a:spcBef>
              <a:buNone/>
            </a:pPr>
            <a:endParaRPr lang="ru-RU" sz="4000" b="1" i="1" dirty="0" smtClean="0">
              <a:latin typeface="Times New Roman" pitchFamily="18" charset="0"/>
              <a:cs typeface="Times New Roman" pitchFamily="18" charset="0"/>
            </a:endParaRPr>
          </a:p>
          <a:p>
            <a:pPr algn="ctr">
              <a:buNone/>
            </a:pPr>
            <a:endParaRPr lang="ru-RU" sz="4000" dirty="0">
              <a:latin typeface="Times New Roman" pitchFamily="18" charset="0"/>
              <a:cs typeface="Times New Roman" pitchFamily="18" charset="0"/>
            </a:endParaRPr>
          </a:p>
        </p:txBody>
      </p:sp>
      <p:sp>
        <p:nvSpPr>
          <p:cNvPr id="4" name="Содержимое 3"/>
          <p:cNvSpPr>
            <a:spLocks noGrp="1"/>
          </p:cNvSpPr>
          <p:nvPr>
            <p:ph sz="half" idx="2"/>
          </p:nvPr>
        </p:nvSpPr>
        <p:spPr>
          <a:xfrm>
            <a:off x="3786182" y="285728"/>
            <a:ext cx="4900618" cy="5840435"/>
          </a:xfrm>
        </p:spPr>
        <p:txBody>
          <a:bodyPr>
            <a:normAutofit fontScale="92500"/>
          </a:bodyPr>
          <a:lstStyle/>
          <a:p>
            <a:pPr algn="ctr">
              <a:buNone/>
            </a:pPr>
            <a:r>
              <a:rPr lang="ru-RU" sz="4000" b="1" i="1" dirty="0" smtClean="0">
                <a:latin typeface="Times New Roman" pitchFamily="18" charset="0"/>
                <a:cs typeface="Times New Roman" pitchFamily="18" charset="0"/>
              </a:rPr>
              <a:t>«Ум ребенка находится на кончиках пальцев»</a:t>
            </a:r>
          </a:p>
          <a:p>
            <a:pPr algn="ctr">
              <a:buNone/>
            </a:pPr>
            <a:endParaRPr lang="ru-RU" sz="4000" b="1" i="1" dirty="0" smtClean="0">
              <a:latin typeface="Times New Roman" pitchFamily="18" charset="0"/>
              <a:cs typeface="Times New Roman" pitchFamily="18" charset="0"/>
            </a:endParaRPr>
          </a:p>
          <a:p>
            <a:pPr algn="ctr">
              <a:buNone/>
            </a:pPr>
            <a:endParaRPr lang="ru-RU" sz="4000" b="1" i="1" dirty="0" smtClean="0">
              <a:latin typeface="Times New Roman" pitchFamily="18" charset="0"/>
              <a:cs typeface="Times New Roman" pitchFamily="18" charset="0"/>
            </a:endParaRPr>
          </a:p>
          <a:p>
            <a:pPr>
              <a:buNone/>
            </a:pPr>
            <a:endParaRPr lang="ru-RU" sz="4000" b="1" i="1" dirty="0" smtClean="0">
              <a:latin typeface="Times New Roman" pitchFamily="18" charset="0"/>
              <a:cs typeface="Times New Roman" pitchFamily="18" charset="0"/>
            </a:endParaRPr>
          </a:p>
          <a:p>
            <a:pPr algn="ctr">
              <a:buNone/>
            </a:pPr>
            <a:r>
              <a:rPr lang="ru-RU" sz="24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Поэтому в возрасте от полутора до трех лет ребенок переживает этап интереса к мелким предметам. Движение пальцев приводит к возбуждению речевых центров головного мозга и усилению согласований деятельности речевых зон</a:t>
            </a:r>
          </a:p>
          <a:p>
            <a:pPr>
              <a:buNone/>
            </a:pPr>
            <a:endParaRPr lang="ru-RU" dirty="0"/>
          </a:p>
        </p:txBody>
      </p:sp>
      <p:pic>
        <p:nvPicPr>
          <p:cNvPr id="2050" name="Picture 2" descr="I:\картинки\сухомлинский 1.jpg"/>
          <p:cNvPicPr>
            <a:picLocks noChangeAspect="1" noChangeArrowheads="1"/>
          </p:cNvPicPr>
          <p:nvPr/>
        </p:nvPicPr>
        <p:blipFill>
          <a:blip r:embed="rId3" cstate="email"/>
          <a:stretch>
            <a:fillRect/>
          </a:stretch>
        </p:blipFill>
        <p:spPr bwMode="auto">
          <a:xfrm>
            <a:off x="1214414" y="1857364"/>
            <a:ext cx="1809750" cy="24695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solidFill>
                  <a:srgbClr val="002060"/>
                </a:solidFill>
                <a:latin typeface="Times New Roman" pitchFamily="18" charset="0"/>
                <a:cs typeface="Times New Roman" pitchFamily="18" charset="0"/>
              </a:rPr>
              <a:t>Данная методика улучшает у воспитанников:</a:t>
            </a:r>
            <a:endParaRPr lang="ru-RU" sz="3600" dirty="0">
              <a:solidFill>
                <a:srgbClr val="002060"/>
              </a:solidFill>
              <a:latin typeface="Times New Roman" pitchFamily="18" charset="0"/>
              <a:cs typeface="Times New Roman" pitchFamily="18" charset="0"/>
            </a:endParaRPr>
          </a:p>
        </p:txBody>
      </p:sp>
      <p:sp>
        <p:nvSpPr>
          <p:cNvPr id="3" name="Содержимое 2"/>
          <p:cNvSpPr>
            <a:spLocks noGrp="1"/>
          </p:cNvSpPr>
          <p:nvPr>
            <p:ph sz="half" idx="1"/>
          </p:nvPr>
        </p:nvSpPr>
        <p:spPr>
          <a:xfrm>
            <a:off x="285720" y="1600200"/>
            <a:ext cx="5072098" cy="4525963"/>
          </a:xfrm>
        </p:spPr>
        <p:txBody>
          <a:bodyPr/>
          <a:lstStyle/>
          <a:p>
            <a:pPr>
              <a:buFont typeface="Wingdings" pitchFamily="2" charset="2"/>
              <a:buChar char="Ø"/>
            </a:pPr>
            <a:r>
              <a:rPr lang="ru-RU" sz="2400" dirty="0" smtClean="0">
                <a:latin typeface="Times New Roman" pitchFamily="18" charset="0"/>
                <a:cs typeface="Times New Roman" pitchFamily="18" charset="0"/>
              </a:rPr>
              <a:t>Память</a:t>
            </a:r>
          </a:p>
          <a:p>
            <a:pPr>
              <a:buFont typeface="Wingdings" pitchFamily="2" charset="2"/>
              <a:buChar char="Ø"/>
            </a:pPr>
            <a:r>
              <a:rPr lang="ru-RU" sz="2400" dirty="0" smtClean="0">
                <a:latin typeface="Times New Roman" pitchFamily="18" charset="0"/>
                <a:cs typeface="Times New Roman" pitchFamily="18" charset="0"/>
              </a:rPr>
              <a:t>Внимание</a:t>
            </a:r>
          </a:p>
          <a:p>
            <a:pPr>
              <a:buFont typeface="Wingdings" pitchFamily="2" charset="2"/>
              <a:buChar char="Ø"/>
            </a:pPr>
            <a:r>
              <a:rPr lang="ru-RU" sz="2400" dirty="0" smtClean="0">
                <a:latin typeface="Times New Roman" pitchFamily="18" charset="0"/>
                <a:cs typeface="Times New Roman" pitchFamily="18" charset="0"/>
              </a:rPr>
              <a:t>Речь</a:t>
            </a:r>
          </a:p>
          <a:p>
            <a:pPr>
              <a:buFont typeface="Wingdings" pitchFamily="2" charset="2"/>
              <a:buChar char="Ø"/>
            </a:pPr>
            <a:r>
              <a:rPr lang="ru-RU" sz="2400" dirty="0" smtClean="0">
                <a:latin typeface="Times New Roman" pitchFamily="18" charset="0"/>
                <a:cs typeface="Times New Roman" pitchFamily="18" charset="0"/>
              </a:rPr>
              <a:t>Пространственное представление</a:t>
            </a:r>
          </a:p>
          <a:p>
            <a:pPr>
              <a:buFont typeface="Wingdings" pitchFamily="2" charset="2"/>
              <a:buChar char="Ø"/>
            </a:pPr>
            <a:r>
              <a:rPr lang="ru-RU" sz="2400" dirty="0" smtClean="0">
                <a:latin typeface="Times New Roman" pitchFamily="18" charset="0"/>
                <a:cs typeface="Times New Roman" pitchFamily="18" charset="0"/>
              </a:rPr>
              <a:t>Мелкую и крупную моторику </a:t>
            </a:r>
          </a:p>
          <a:p>
            <a:pPr>
              <a:buFont typeface="Wingdings" pitchFamily="2" charset="2"/>
              <a:buChar char="Ø"/>
            </a:pPr>
            <a:r>
              <a:rPr lang="ru-RU" sz="2400" dirty="0" smtClean="0">
                <a:latin typeface="Times New Roman" pitchFamily="18" charset="0"/>
                <a:cs typeface="Times New Roman" pitchFamily="18" charset="0"/>
              </a:rPr>
              <a:t>Снизить утомляемость</a:t>
            </a:r>
          </a:p>
          <a:p>
            <a:pPr>
              <a:buFont typeface="Wingdings" pitchFamily="2" charset="2"/>
              <a:buChar char="Ø"/>
            </a:pPr>
            <a:r>
              <a:rPr lang="ru-RU" sz="2400" dirty="0" smtClean="0">
                <a:latin typeface="Times New Roman" pitchFamily="18" charset="0"/>
                <a:cs typeface="Times New Roman" pitchFamily="18" charset="0"/>
              </a:rPr>
              <a:t>Повысить способность  к произвольному контролю</a:t>
            </a:r>
          </a:p>
          <a:p>
            <a:pPr>
              <a:buFont typeface="Wingdings" pitchFamily="2" charset="2"/>
              <a:buChar char="Ø"/>
            </a:pPr>
            <a:endParaRPr lang="ru-RU" sz="2400" dirty="0" smtClean="0">
              <a:latin typeface="Times New Roman" pitchFamily="18" charset="0"/>
              <a:cs typeface="Times New Roman" pitchFamily="18" charset="0"/>
            </a:endParaRPr>
          </a:p>
          <a:p>
            <a:pPr>
              <a:buFont typeface="Wingdings" pitchFamily="2" charset="2"/>
              <a:buChar char="Ø"/>
            </a:pPr>
            <a:endParaRPr lang="ru-RU" dirty="0">
              <a:latin typeface="Times New Roman" pitchFamily="18" charset="0"/>
              <a:cs typeface="Times New Roman" pitchFamily="18" charset="0"/>
            </a:endParaRPr>
          </a:p>
        </p:txBody>
      </p:sp>
      <p:pic>
        <p:nvPicPr>
          <p:cNvPr id="5" name="Содержимое 4" descr="images (8).jpg"/>
          <p:cNvPicPr>
            <a:picLocks noGrp="1" noChangeAspect="1"/>
          </p:cNvPicPr>
          <p:nvPr>
            <p:ph sz="half" idx="2"/>
          </p:nvPr>
        </p:nvPicPr>
        <p:blipFill>
          <a:blip r:embed="rId2" cstate="email"/>
          <a:stretch>
            <a:fillRect/>
          </a:stretch>
        </p:blipFill>
        <p:spPr>
          <a:xfrm rot="1160811">
            <a:off x="7223084" y="1229601"/>
            <a:ext cx="1681098" cy="173434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6" name="Picture 2" descr="I:\псих процессы\images.jpg"/>
          <p:cNvPicPr>
            <a:picLocks noChangeAspect="1" noChangeArrowheads="1"/>
          </p:cNvPicPr>
          <p:nvPr/>
        </p:nvPicPr>
        <p:blipFill>
          <a:blip r:embed="rId3" cstate="email"/>
          <a:srcRect/>
          <a:stretch>
            <a:fillRect/>
          </a:stretch>
        </p:blipFill>
        <p:spPr bwMode="auto">
          <a:xfrm rot="20059042">
            <a:off x="5199901" y="1372107"/>
            <a:ext cx="1760490" cy="16383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I:\псих процессы\скачанные файлы.jpg"/>
          <p:cNvPicPr>
            <a:picLocks noChangeAspect="1" noChangeArrowheads="1"/>
          </p:cNvPicPr>
          <p:nvPr/>
        </p:nvPicPr>
        <p:blipFill>
          <a:blip r:embed="rId4" cstate="email"/>
          <a:srcRect/>
          <a:stretch>
            <a:fillRect/>
          </a:stretch>
        </p:blipFill>
        <p:spPr bwMode="auto">
          <a:xfrm rot="20028272">
            <a:off x="5338888" y="3268622"/>
            <a:ext cx="1844846" cy="13144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8" name="Picture 4" descr="I:\псих процессы\скачанные файлы (1).jpg"/>
          <p:cNvPicPr>
            <a:picLocks noChangeAspect="1" noChangeArrowheads="1"/>
          </p:cNvPicPr>
          <p:nvPr/>
        </p:nvPicPr>
        <p:blipFill>
          <a:blip r:embed="rId5" cstate="email"/>
          <a:srcRect/>
          <a:stretch>
            <a:fillRect/>
          </a:stretch>
        </p:blipFill>
        <p:spPr bwMode="auto">
          <a:xfrm rot="1193954">
            <a:off x="7010332" y="3298799"/>
            <a:ext cx="1976442" cy="12705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9" name="Picture 5" descr="I:\псих процессы\скачанные файлы (2).jpg"/>
          <p:cNvPicPr>
            <a:picLocks noChangeAspect="1" noChangeArrowheads="1"/>
          </p:cNvPicPr>
          <p:nvPr/>
        </p:nvPicPr>
        <p:blipFill>
          <a:blip r:embed="rId6" cstate="email"/>
          <a:srcRect/>
          <a:stretch>
            <a:fillRect/>
          </a:stretch>
        </p:blipFill>
        <p:spPr bwMode="auto">
          <a:xfrm rot="20142672">
            <a:off x="5260674" y="5234439"/>
            <a:ext cx="1816272" cy="13078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0" name="Picture 6" descr="C:\Users\Психолог\Desktop\пс\SDC10041.JPG"/>
          <p:cNvPicPr>
            <a:picLocks noChangeAspect="1" noChangeArrowheads="1"/>
          </p:cNvPicPr>
          <p:nvPr/>
        </p:nvPicPr>
        <p:blipFill>
          <a:blip r:embed="rId7" cstate="email"/>
          <a:srcRect/>
          <a:stretch>
            <a:fillRect/>
          </a:stretch>
        </p:blipFill>
        <p:spPr bwMode="auto">
          <a:xfrm rot="1244011">
            <a:off x="6864383" y="4987850"/>
            <a:ext cx="2071670" cy="155375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374900"/>
            <a:ext cx="8115327" cy="1143000"/>
          </a:xfrm>
        </p:spPr>
        <p:txBody>
          <a:bodyPr>
            <a:noAutofit/>
          </a:bodyPr>
          <a:lstStyle/>
          <a:p>
            <a:pPr algn="ctr"/>
            <a:r>
              <a:rPr lang="ru-RU" sz="2800" dirty="0" smtClean="0">
                <a:solidFill>
                  <a:srgbClr val="002060"/>
                </a:solidFill>
                <a:latin typeface="Times New Roman" pitchFamily="18" charset="0"/>
                <a:cs typeface="Times New Roman" pitchFamily="18" charset="0"/>
              </a:rPr>
              <a:t>Для результативности коррекционно-развивающей работы необходимо учитывать определенные условия:</a:t>
            </a:r>
            <a:endParaRPr lang="ru-RU" sz="2800"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571473" y="1544098"/>
            <a:ext cx="8115328" cy="4275740"/>
          </a:xfrm>
        </p:spPr>
        <p:txBody>
          <a:bodyPr/>
          <a:lstStyle/>
          <a:p>
            <a:pPr>
              <a:buFont typeface="Wingdings" pitchFamily="2" charset="2"/>
              <a:buChar char="Ø"/>
            </a:pPr>
            <a:r>
              <a:rPr lang="ru-RU" dirty="0" smtClean="0">
                <a:solidFill>
                  <a:schemeClr val="tx1"/>
                </a:solidFill>
                <a:latin typeface="Times New Roman" pitchFamily="18" charset="0"/>
                <a:cs typeface="Times New Roman" pitchFamily="18" charset="0"/>
              </a:rPr>
              <a:t>Систематичность занятий</a:t>
            </a:r>
          </a:p>
          <a:p>
            <a:pPr>
              <a:buFont typeface="Wingdings" pitchFamily="2" charset="2"/>
              <a:buChar char="Ø"/>
            </a:pPr>
            <a:r>
              <a:rPr lang="ru-RU" dirty="0" smtClean="0">
                <a:solidFill>
                  <a:schemeClr val="tx1"/>
                </a:solidFill>
                <a:latin typeface="Times New Roman" pitchFamily="18" charset="0"/>
                <a:cs typeface="Times New Roman" pitchFamily="18" charset="0"/>
              </a:rPr>
              <a:t>Занятия проводятся утром по 10-15 минут.</a:t>
            </a:r>
          </a:p>
          <a:p>
            <a:pPr>
              <a:buFont typeface="Wingdings" pitchFamily="2" charset="2"/>
              <a:buChar char="Ø"/>
            </a:pPr>
            <a:r>
              <a:rPr lang="ru-RU" dirty="0" smtClean="0">
                <a:solidFill>
                  <a:schemeClr val="tx1"/>
                </a:solidFill>
                <a:latin typeface="Times New Roman" pitchFamily="18" charset="0"/>
                <a:cs typeface="Times New Roman" pitchFamily="18" charset="0"/>
              </a:rPr>
              <a:t>Занятия проводятся ежедневно, без пропусков.</a:t>
            </a:r>
          </a:p>
          <a:p>
            <a:pPr>
              <a:buFont typeface="Wingdings" pitchFamily="2" charset="2"/>
              <a:buChar char="Ø"/>
            </a:pPr>
            <a:r>
              <a:rPr lang="ru-RU" dirty="0" smtClean="0">
                <a:solidFill>
                  <a:schemeClr val="tx1"/>
                </a:solidFill>
                <a:latin typeface="Times New Roman" pitchFamily="18" charset="0"/>
                <a:cs typeface="Times New Roman" pitchFamily="18" charset="0"/>
              </a:rPr>
              <a:t>Занятия проводятся в доброжелательной обстановке.</a:t>
            </a:r>
          </a:p>
          <a:p>
            <a:pPr>
              <a:buFont typeface="Wingdings" pitchFamily="2" charset="2"/>
              <a:buChar char="Ø"/>
            </a:pPr>
            <a:r>
              <a:rPr lang="ru-RU" dirty="0" smtClean="0">
                <a:solidFill>
                  <a:schemeClr val="tx1"/>
                </a:solidFill>
                <a:latin typeface="Times New Roman" pitchFamily="18" charset="0"/>
                <a:cs typeface="Times New Roman" pitchFamily="18" charset="0"/>
              </a:rPr>
              <a:t>От детей требуется точное выполнение движений и приемов.</a:t>
            </a:r>
          </a:p>
          <a:p>
            <a:pPr>
              <a:buFont typeface="Wingdings" pitchFamily="2" charset="2"/>
              <a:buChar char="Ø"/>
            </a:pPr>
            <a:r>
              <a:rPr lang="ru-RU" dirty="0" smtClean="0">
                <a:solidFill>
                  <a:schemeClr val="tx1"/>
                </a:solidFill>
                <a:latin typeface="Times New Roman" pitchFamily="18" charset="0"/>
                <a:cs typeface="Times New Roman" pitchFamily="18" charset="0"/>
              </a:rPr>
              <a:t>Упражнения проводятся стоя и сидя за столом.</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909</TotalTime>
  <Words>1320</Words>
  <Application>Microsoft Office PowerPoint</Application>
  <PresentationFormat>Экран (4:3)</PresentationFormat>
  <Paragraphs>242</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Office Theme</vt:lpstr>
      <vt:lpstr>                                                       Подготовила:                                                         учитель - логопед                                                        Живчикова А.А                            Тула, 2015</vt:lpstr>
      <vt:lpstr>Что такое «Кинезиология»?</vt:lpstr>
      <vt:lpstr>Основная цель кинезиологии: развитие межполушарного взаимодействия, способствующее активизации мыслительной деятельности</vt:lpstr>
      <vt:lpstr>Главный ключ к развитию способностей ребенка – «гимнастика мозга»!</vt:lpstr>
      <vt:lpstr>Слайд 5</vt:lpstr>
      <vt:lpstr>Эффективность данного метода</vt:lpstr>
      <vt:lpstr>Слайд 7</vt:lpstr>
      <vt:lpstr>Данная методика улучшает у воспитанников:</vt:lpstr>
      <vt:lpstr>Для результативности коррекционно-развивающей работы необходимо учитывать определенные условия:</vt:lpstr>
      <vt:lpstr>Кинезиологические упражнения.</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User</cp:lastModifiedBy>
  <cp:revision>54</cp:revision>
  <dcterms:created xsi:type="dcterms:W3CDTF">2013-08-21T19:17:07Z</dcterms:created>
  <dcterms:modified xsi:type="dcterms:W3CDTF">2015-09-27T16:11:47Z</dcterms:modified>
</cp:coreProperties>
</file>