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57" r:id="rId8"/>
    <p:sldId id="273" r:id="rId9"/>
    <p:sldId id="258" r:id="rId10"/>
    <p:sldId id="259" r:id="rId11"/>
    <p:sldId id="260" r:id="rId12"/>
    <p:sldId id="262" r:id="rId13"/>
    <p:sldId id="271" r:id="rId14"/>
    <p:sldId id="264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85" autoAdjust="0"/>
  </p:normalViewPr>
  <p:slideViewPr>
    <p:cSldViewPr>
      <p:cViewPr varScale="1">
        <p:scale>
          <a:sx n="80" d="100"/>
          <a:sy n="80" d="100"/>
        </p:scale>
        <p:origin x="152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3F653A-DE9D-4B85-A295-2EF13DCD836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65C038-79A4-4208-B315-832037938921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Федеральный закон «Об образовании в РФ» от 29.12.2012 г. № 273-ФЗ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DB1F848A-CB84-45A2-8AE0-22297CFF8CD3}" type="parTrans" cxnId="{2A1FAD7F-5CD2-4B41-8D92-2CDDFB5683EB}">
      <dgm:prSet/>
      <dgm:spPr/>
      <dgm:t>
        <a:bodyPr/>
        <a:lstStyle/>
        <a:p>
          <a:endParaRPr lang="ru-RU"/>
        </a:p>
      </dgm:t>
    </dgm:pt>
    <dgm:pt modelId="{94A7DB6E-3A11-487E-A7F1-ED4949A64085}" type="sibTrans" cxnId="{2A1FAD7F-5CD2-4B41-8D92-2CDDFB5683EB}">
      <dgm:prSet/>
      <dgm:spPr/>
      <dgm:t>
        <a:bodyPr/>
        <a:lstStyle/>
        <a:p>
          <a:endParaRPr lang="ru-RU"/>
        </a:p>
      </dgm:t>
    </dgm:pt>
    <dgm:pt modelId="{FABA2AF7-5A1D-463F-B2F2-717ED4E28CED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Компетенция ОО – индивидуальный учет результатов освоения обучающимися образовательных программ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1C098CD-2061-45B9-BC39-B0AB9E500763}" type="parTrans" cxnId="{833CBB62-2449-464E-8FC2-0C018F73CBB5}">
      <dgm:prSet/>
      <dgm:spPr/>
      <dgm:t>
        <a:bodyPr/>
        <a:lstStyle/>
        <a:p>
          <a:endParaRPr lang="ru-RU"/>
        </a:p>
      </dgm:t>
    </dgm:pt>
    <dgm:pt modelId="{AC2C33CF-7BFC-4C6A-8091-900605FB6BAA}" type="sibTrans" cxnId="{833CBB62-2449-464E-8FC2-0C018F73CBB5}">
      <dgm:prSet/>
      <dgm:spPr/>
      <dgm:t>
        <a:bodyPr/>
        <a:lstStyle/>
        <a:p>
          <a:endParaRPr lang="ru-RU"/>
        </a:p>
      </dgm:t>
    </dgm:pt>
    <dgm:pt modelId="{8E222F73-BDF9-45C1-9337-AA70FD80D69D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П. 2.3. ФГОС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C66E7DE4-A964-4D9F-92B2-66860B70EF16}" type="parTrans" cxnId="{8A4A02C8-4C05-4538-A70C-DB10C7B59DD5}">
      <dgm:prSet/>
      <dgm:spPr/>
      <dgm:t>
        <a:bodyPr/>
        <a:lstStyle/>
        <a:p>
          <a:endParaRPr lang="ru-RU"/>
        </a:p>
      </dgm:t>
    </dgm:pt>
    <dgm:pt modelId="{0207F6C0-8408-4EA3-8340-1F6485DE119F}" type="sibTrans" cxnId="{8A4A02C8-4C05-4538-A70C-DB10C7B59DD5}">
      <dgm:prSet/>
      <dgm:spPr/>
      <dgm:t>
        <a:bodyPr/>
        <a:lstStyle/>
        <a:p>
          <a:endParaRPr lang="ru-RU"/>
        </a:p>
      </dgm:t>
    </dgm:pt>
    <dgm:pt modelId="{791C0559-30BD-447B-8E82-5920B2B96A29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ООП - программа психолого-педагогической поддержки позитивной социализации и индивидуализации, развития личности детей дошкольного возраста и определяет комплекс основных характеристик дошкольного образования - объём, содержание, </a:t>
          </a:r>
          <a:r>
            <a:rPr lang="ru-RU" sz="1400" b="1" i="1" dirty="0" smtClean="0">
              <a:latin typeface="Times New Roman" pitchFamily="18" charset="0"/>
              <a:cs typeface="Times New Roman" pitchFamily="18" charset="0"/>
            </a:rPr>
            <a:t>планируемые результаты в виде целевых ориентиров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дошкольного образования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34CEEF7-320E-426B-9BA2-ECF8B4D01074}" type="parTrans" cxnId="{3FF460B1-A7E1-4C85-A9F9-0B6D54F7BC99}">
      <dgm:prSet/>
      <dgm:spPr/>
      <dgm:t>
        <a:bodyPr/>
        <a:lstStyle/>
        <a:p>
          <a:endParaRPr lang="ru-RU"/>
        </a:p>
      </dgm:t>
    </dgm:pt>
    <dgm:pt modelId="{B388C8BC-E930-4EEE-ACBC-CEAFBE9D68BB}" type="sibTrans" cxnId="{3FF460B1-A7E1-4C85-A9F9-0B6D54F7BC99}">
      <dgm:prSet/>
      <dgm:spPr/>
      <dgm:t>
        <a:bodyPr/>
        <a:lstStyle/>
        <a:p>
          <a:endParaRPr lang="ru-RU"/>
        </a:p>
      </dgm:t>
    </dgm:pt>
    <dgm:pt modelId="{2828C20E-226E-4845-8C31-E5DA180F697B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Требования Стандарта к </a:t>
          </a:r>
          <a:r>
            <a:rPr lang="ru-RU" sz="1400" b="1" i="1" dirty="0" smtClean="0">
              <a:latin typeface="Times New Roman" pitchFamily="18" charset="0"/>
              <a:cs typeface="Times New Roman" pitchFamily="18" charset="0"/>
            </a:rPr>
            <a:t>результатам освоения Программы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 - </a:t>
          </a:r>
          <a:r>
            <a:rPr lang="ru-RU" sz="1400" b="1" i="1" dirty="0" smtClean="0">
              <a:latin typeface="Times New Roman" pitchFamily="18" charset="0"/>
              <a:cs typeface="Times New Roman" pitchFamily="18" charset="0"/>
            </a:rPr>
            <a:t>целевые ориентиры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дошкольного образования (</a:t>
          </a:r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социально-нормативные возрастные характеристики возможных достижений ребёнка на этапе завершения уровня дошкольного образования)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0C53DA3-BBDA-4F09-9BF2-457A66F0614C}" type="parTrans" cxnId="{1DC69276-FB86-4786-BD39-9CD17913F487}">
      <dgm:prSet/>
      <dgm:spPr/>
      <dgm:t>
        <a:bodyPr/>
        <a:lstStyle/>
        <a:p>
          <a:endParaRPr lang="ru-RU"/>
        </a:p>
      </dgm:t>
    </dgm:pt>
    <dgm:pt modelId="{EFF66064-1256-4777-86A1-0685C979F0C8}" type="sibTrans" cxnId="{1DC69276-FB86-4786-BD39-9CD17913F487}">
      <dgm:prSet/>
      <dgm:spPr/>
      <dgm:t>
        <a:bodyPr/>
        <a:lstStyle/>
        <a:p>
          <a:endParaRPr lang="ru-RU"/>
        </a:p>
      </dgm:t>
    </dgm:pt>
    <dgm:pt modelId="{778E59B0-715F-4548-8622-8EB62B5A2696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П. 4.1. ФГОС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436C9BF-3173-47EC-AD85-40BB852C20B8}" type="sibTrans" cxnId="{DA2D2D3B-6C6B-44BE-A827-E2A79EF21E72}">
      <dgm:prSet/>
      <dgm:spPr/>
      <dgm:t>
        <a:bodyPr/>
        <a:lstStyle/>
        <a:p>
          <a:endParaRPr lang="ru-RU"/>
        </a:p>
      </dgm:t>
    </dgm:pt>
    <dgm:pt modelId="{994A5C22-61F7-48E8-9D8E-16E4EBADB329}" type="parTrans" cxnId="{DA2D2D3B-6C6B-44BE-A827-E2A79EF21E72}">
      <dgm:prSet/>
      <dgm:spPr/>
      <dgm:t>
        <a:bodyPr/>
        <a:lstStyle/>
        <a:p>
          <a:endParaRPr lang="ru-RU"/>
        </a:p>
      </dgm:t>
    </dgm:pt>
    <dgm:pt modelId="{E6632B01-2749-48C2-804D-C94DF4A78FCD}" type="pres">
      <dgm:prSet presAssocID="{8E3F653A-DE9D-4B85-A295-2EF13DCD836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7C4033-1306-4A21-954F-975BB8B78FD7}" type="pres">
      <dgm:prSet presAssocID="{0B65C038-79A4-4208-B315-832037938921}" presName="linNode" presStyleCnt="0"/>
      <dgm:spPr/>
    </dgm:pt>
    <dgm:pt modelId="{88239FA7-B6CC-4CA8-AD67-B762BC0DABC5}" type="pres">
      <dgm:prSet presAssocID="{0B65C038-79A4-4208-B315-832037938921}" presName="parentText" presStyleLbl="node1" presStyleIdx="0" presStyleCnt="3" custScaleY="531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E86959-86DE-4102-BAA3-659925A22BA3}" type="pres">
      <dgm:prSet presAssocID="{0B65C038-79A4-4208-B315-832037938921}" presName="descendantText" presStyleLbl="alignAccFollowNode1" presStyleIdx="0" presStyleCnt="3" custScaleY="424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396EC4-6920-496C-879B-339FA3354CD6}" type="pres">
      <dgm:prSet presAssocID="{94A7DB6E-3A11-487E-A7F1-ED4949A64085}" presName="sp" presStyleCnt="0"/>
      <dgm:spPr/>
    </dgm:pt>
    <dgm:pt modelId="{FA7A1B13-8E2A-4A89-BFC8-54D6D050A303}" type="pres">
      <dgm:prSet presAssocID="{8E222F73-BDF9-45C1-9337-AA70FD80D69D}" presName="linNode" presStyleCnt="0"/>
      <dgm:spPr/>
    </dgm:pt>
    <dgm:pt modelId="{3D267B44-B219-456D-AAC7-837DFC73C86E}" type="pres">
      <dgm:prSet presAssocID="{8E222F73-BDF9-45C1-9337-AA70FD80D69D}" presName="parentText" presStyleLbl="node1" presStyleIdx="1" presStyleCnt="3" custScaleY="55362" custLinFactNeighborX="-1" custLinFactNeighborY="-68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52C70A-0220-4731-8AD1-6249F347C5E0}" type="pres">
      <dgm:prSet presAssocID="{8E222F73-BDF9-45C1-9337-AA70FD80D69D}" presName="descendantText" presStyleLbl="alignAccFollowNode1" presStyleIdx="1" presStyleCnt="3" custScaleY="119639" custLinFactNeighborX="182" custLinFactNeighborY="-12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E9C58A-09A9-4CB7-828B-3BBB44C3994B}" type="pres">
      <dgm:prSet presAssocID="{0207F6C0-8408-4EA3-8340-1F6485DE119F}" presName="sp" presStyleCnt="0"/>
      <dgm:spPr/>
    </dgm:pt>
    <dgm:pt modelId="{0799896A-BCE0-49E4-8E62-A059B3544836}" type="pres">
      <dgm:prSet presAssocID="{778E59B0-715F-4548-8622-8EB62B5A2696}" presName="linNode" presStyleCnt="0"/>
      <dgm:spPr/>
    </dgm:pt>
    <dgm:pt modelId="{93851A10-6F14-4AA8-8DDA-E678F47710D5}" type="pres">
      <dgm:prSet presAssocID="{778E59B0-715F-4548-8622-8EB62B5A2696}" presName="parentText" presStyleLbl="node1" presStyleIdx="2" presStyleCnt="3" custScaleY="80299" custLinFactNeighborX="-1" custLinFactNeighborY="-88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25226C-67D5-4781-818B-E2B2FDDA0FD4}" type="pres">
      <dgm:prSet presAssocID="{778E59B0-715F-4548-8622-8EB62B5A2696}" presName="descendantText" presStyleLbl="alignAccFollowNode1" presStyleIdx="2" presStyleCnt="3" custScaleY="81485" custLinFactNeighborX="182" custLinFactNeighborY="-20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D9B4C0-361B-4AA5-9D42-FFCFB5A9598E}" type="presOf" srcId="{791C0559-30BD-447B-8E82-5920B2B96A29}" destId="{7752C70A-0220-4731-8AD1-6249F347C5E0}" srcOrd="0" destOrd="0" presId="urn:microsoft.com/office/officeart/2005/8/layout/vList5"/>
    <dgm:cxn modelId="{87427D84-B4C5-4F06-ADBB-B61D112C47BA}" type="presOf" srcId="{778E59B0-715F-4548-8622-8EB62B5A2696}" destId="{93851A10-6F14-4AA8-8DDA-E678F47710D5}" srcOrd="0" destOrd="0" presId="urn:microsoft.com/office/officeart/2005/8/layout/vList5"/>
    <dgm:cxn modelId="{2C6CE665-555D-4CA3-9308-5448B0545AA9}" type="presOf" srcId="{8E3F653A-DE9D-4B85-A295-2EF13DCD8361}" destId="{E6632B01-2749-48C2-804D-C94DF4A78FCD}" srcOrd="0" destOrd="0" presId="urn:microsoft.com/office/officeart/2005/8/layout/vList5"/>
    <dgm:cxn modelId="{3FF460B1-A7E1-4C85-A9F9-0B6D54F7BC99}" srcId="{8E222F73-BDF9-45C1-9337-AA70FD80D69D}" destId="{791C0559-30BD-447B-8E82-5920B2B96A29}" srcOrd="0" destOrd="0" parTransId="{534CEEF7-320E-426B-9BA2-ECF8B4D01074}" sibTransId="{B388C8BC-E930-4EEE-ACBC-CEAFBE9D68BB}"/>
    <dgm:cxn modelId="{0A23204B-C94F-4666-A8F7-2ED473423E3C}" type="presOf" srcId="{0B65C038-79A4-4208-B315-832037938921}" destId="{88239FA7-B6CC-4CA8-AD67-B762BC0DABC5}" srcOrd="0" destOrd="0" presId="urn:microsoft.com/office/officeart/2005/8/layout/vList5"/>
    <dgm:cxn modelId="{8A4A02C8-4C05-4538-A70C-DB10C7B59DD5}" srcId="{8E3F653A-DE9D-4B85-A295-2EF13DCD8361}" destId="{8E222F73-BDF9-45C1-9337-AA70FD80D69D}" srcOrd="1" destOrd="0" parTransId="{C66E7DE4-A964-4D9F-92B2-66860B70EF16}" sibTransId="{0207F6C0-8408-4EA3-8340-1F6485DE119F}"/>
    <dgm:cxn modelId="{EC5C0BC8-BEB9-40EA-A2CC-C37B80FD34BA}" type="presOf" srcId="{2828C20E-226E-4845-8C31-E5DA180F697B}" destId="{7725226C-67D5-4781-818B-E2B2FDDA0FD4}" srcOrd="0" destOrd="0" presId="urn:microsoft.com/office/officeart/2005/8/layout/vList5"/>
    <dgm:cxn modelId="{833CBB62-2449-464E-8FC2-0C018F73CBB5}" srcId="{0B65C038-79A4-4208-B315-832037938921}" destId="{FABA2AF7-5A1D-463F-B2F2-717ED4E28CED}" srcOrd="0" destOrd="0" parTransId="{61C098CD-2061-45B9-BC39-B0AB9E500763}" sibTransId="{AC2C33CF-7BFC-4C6A-8091-900605FB6BAA}"/>
    <dgm:cxn modelId="{A77D0E29-ADC4-4639-9AE9-10550AE64CD3}" type="presOf" srcId="{8E222F73-BDF9-45C1-9337-AA70FD80D69D}" destId="{3D267B44-B219-456D-AAC7-837DFC73C86E}" srcOrd="0" destOrd="0" presId="urn:microsoft.com/office/officeart/2005/8/layout/vList5"/>
    <dgm:cxn modelId="{DA2D2D3B-6C6B-44BE-A827-E2A79EF21E72}" srcId="{8E3F653A-DE9D-4B85-A295-2EF13DCD8361}" destId="{778E59B0-715F-4548-8622-8EB62B5A2696}" srcOrd="2" destOrd="0" parTransId="{994A5C22-61F7-48E8-9D8E-16E4EBADB329}" sibTransId="{C436C9BF-3173-47EC-AD85-40BB852C20B8}"/>
    <dgm:cxn modelId="{2A1FAD7F-5CD2-4B41-8D92-2CDDFB5683EB}" srcId="{8E3F653A-DE9D-4B85-A295-2EF13DCD8361}" destId="{0B65C038-79A4-4208-B315-832037938921}" srcOrd="0" destOrd="0" parTransId="{DB1F848A-CB84-45A2-8AE0-22297CFF8CD3}" sibTransId="{94A7DB6E-3A11-487E-A7F1-ED4949A64085}"/>
    <dgm:cxn modelId="{2F5DE0C1-8245-4EE1-9F25-2AE67D454053}" type="presOf" srcId="{FABA2AF7-5A1D-463F-B2F2-717ED4E28CED}" destId="{43E86959-86DE-4102-BAA3-659925A22BA3}" srcOrd="0" destOrd="0" presId="urn:microsoft.com/office/officeart/2005/8/layout/vList5"/>
    <dgm:cxn modelId="{1DC69276-FB86-4786-BD39-9CD17913F487}" srcId="{778E59B0-715F-4548-8622-8EB62B5A2696}" destId="{2828C20E-226E-4845-8C31-E5DA180F697B}" srcOrd="0" destOrd="0" parTransId="{00C53DA3-BBDA-4F09-9BF2-457A66F0614C}" sibTransId="{EFF66064-1256-4777-86A1-0685C979F0C8}"/>
    <dgm:cxn modelId="{A09E264F-F06A-41AB-BF87-2077801F7CD6}" type="presParOf" srcId="{E6632B01-2749-48C2-804D-C94DF4A78FCD}" destId="{4A7C4033-1306-4A21-954F-975BB8B78FD7}" srcOrd="0" destOrd="0" presId="urn:microsoft.com/office/officeart/2005/8/layout/vList5"/>
    <dgm:cxn modelId="{B0BBDD4E-C177-4F10-9A8B-8F625F46C62E}" type="presParOf" srcId="{4A7C4033-1306-4A21-954F-975BB8B78FD7}" destId="{88239FA7-B6CC-4CA8-AD67-B762BC0DABC5}" srcOrd="0" destOrd="0" presId="urn:microsoft.com/office/officeart/2005/8/layout/vList5"/>
    <dgm:cxn modelId="{02CCD67D-34B3-4272-B49E-D21DD5D6ACA6}" type="presParOf" srcId="{4A7C4033-1306-4A21-954F-975BB8B78FD7}" destId="{43E86959-86DE-4102-BAA3-659925A22BA3}" srcOrd="1" destOrd="0" presId="urn:microsoft.com/office/officeart/2005/8/layout/vList5"/>
    <dgm:cxn modelId="{B15989F6-BD28-4DE2-9ECA-AF09DF40EBA4}" type="presParOf" srcId="{E6632B01-2749-48C2-804D-C94DF4A78FCD}" destId="{40396EC4-6920-496C-879B-339FA3354CD6}" srcOrd="1" destOrd="0" presId="urn:microsoft.com/office/officeart/2005/8/layout/vList5"/>
    <dgm:cxn modelId="{8441C74C-1AD7-42F9-A216-34939B881546}" type="presParOf" srcId="{E6632B01-2749-48C2-804D-C94DF4A78FCD}" destId="{FA7A1B13-8E2A-4A89-BFC8-54D6D050A303}" srcOrd="2" destOrd="0" presId="urn:microsoft.com/office/officeart/2005/8/layout/vList5"/>
    <dgm:cxn modelId="{D448C9EB-097F-4A5C-A157-63D30F4DEAF4}" type="presParOf" srcId="{FA7A1B13-8E2A-4A89-BFC8-54D6D050A303}" destId="{3D267B44-B219-456D-AAC7-837DFC73C86E}" srcOrd="0" destOrd="0" presId="urn:microsoft.com/office/officeart/2005/8/layout/vList5"/>
    <dgm:cxn modelId="{CC13A1A4-C516-4B78-982F-70E109D42AF3}" type="presParOf" srcId="{FA7A1B13-8E2A-4A89-BFC8-54D6D050A303}" destId="{7752C70A-0220-4731-8AD1-6249F347C5E0}" srcOrd="1" destOrd="0" presId="urn:microsoft.com/office/officeart/2005/8/layout/vList5"/>
    <dgm:cxn modelId="{21575EE3-686D-45BA-89D4-40A102B10B0E}" type="presParOf" srcId="{E6632B01-2749-48C2-804D-C94DF4A78FCD}" destId="{75E9C58A-09A9-4CB7-828B-3BBB44C3994B}" srcOrd="3" destOrd="0" presId="urn:microsoft.com/office/officeart/2005/8/layout/vList5"/>
    <dgm:cxn modelId="{6B4F8C43-75D2-4A37-9B34-DB6012278978}" type="presParOf" srcId="{E6632B01-2749-48C2-804D-C94DF4A78FCD}" destId="{0799896A-BCE0-49E4-8E62-A059B3544836}" srcOrd="4" destOrd="0" presId="urn:microsoft.com/office/officeart/2005/8/layout/vList5"/>
    <dgm:cxn modelId="{8EE9C7AF-BD1B-4D1A-BF56-93F15C476FB7}" type="presParOf" srcId="{0799896A-BCE0-49E4-8E62-A059B3544836}" destId="{93851A10-6F14-4AA8-8DDA-E678F47710D5}" srcOrd="0" destOrd="0" presId="urn:microsoft.com/office/officeart/2005/8/layout/vList5"/>
    <dgm:cxn modelId="{8B10E0CA-5451-4438-82D5-EC1374B39489}" type="presParOf" srcId="{0799896A-BCE0-49E4-8E62-A059B3544836}" destId="{7725226C-67D5-4781-818B-E2B2FDDA0FD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CFCD64-5FA1-4FBF-8FDA-208D8D6007D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F8EC75-DBEF-4F35-BDB1-A0AB132EB598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П. 4.3. ФГОС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303882C-EB99-4C71-8DAA-E6236F2EE40A}" type="parTrans" cxnId="{F4197854-37B0-4C3A-B28D-3576A8376E30}">
      <dgm:prSet/>
      <dgm:spPr/>
      <dgm:t>
        <a:bodyPr/>
        <a:lstStyle/>
        <a:p>
          <a:endParaRPr lang="ru-RU"/>
        </a:p>
      </dgm:t>
    </dgm:pt>
    <dgm:pt modelId="{B9F7E194-4CC8-4604-BD98-6A0DD5E03EDF}" type="sibTrans" cxnId="{F4197854-37B0-4C3A-B28D-3576A8376E30}">
      <dgm:prSet/>
      <dgm:spPr/>
      <dgm:t>
        <a:bodyPr/>
        <a:lstStyle/>
        <a:p>
          <a:endParaRPr lang="ru-RU"/>
        </a:p>
      </dgm:t>
    </dgm:pt>
    <dgm:pt modelId="{7348C226-35D8-487E-9694-4CF9ABAAFCE6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Целевые ориентиры </a:t>
          </a:r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НЕ подлежат непосредственной оценке, в том числе в виде педагогической диагностики (мониторинга)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, НЕ являются основанием для их формального сравнения с реальными достижениями детей. НЕ являются основой объективной оценки соответствия установленным требованиям образовательной деятельности и подготовки детей. </a:t>
          </a:r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Освоение Программы НЕ сопровождается проведением промежуточных аттестаций и итоговой аттестации воспитанников.</a:t>
          </a:r>
          <a:r>
            <a:rPr lang="ru-RU" sz="1400" b="1" i="1" dirty="0" smtClean="0">
              <a:latin typeface="Times New Roman" pitchFamily="18" charset="0"/>
              <a:cs typeface="Times New Roman" pitchFamily="18" charset="0"/>
            </a:rPr>
            <a:t> Целевые ориентиры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привязаны к </a:t>
          </a:r>
          <a:r>
            <a:rPr lang="ru-RU" sz="1400" b="1" i="1" dirty="0" smtClean="0">
              <a:latin typeface="Times New Roman" pitchFamily="18" charset="0"/>
              <a:cs typeface="Times New Roman" pitchFamily="18" charset="0"/>
            </a:rPr>
            <a:t>педагогической диагностике</a:t>
          </a:r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400" b="1" i="1" dirty="0" smtClean="0">
              <a:latin typeface="Times New Roman" pitchFamily="18" charset="0"/>
              <a:cs typeface="Times New Roman" pitchFamily="18" charset="0"/>
            </a:rPr>
            <a:t>мониторингу).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DE375E1-0314-473E-8504-D2064EC4A72A}" type="parTrans" cxnId="{CFE79CB0-C5DC-43C7-871E-4B94DBA832D4}">
      <dgm:prSet/>
      <dgm:spPr/>
      <dgm:t>
        <a:bodyPr/>
        <a:lstStyle/>
        <a:p>
          <a:endParaRPr lang="ru-RU"/>
        </a:p>
      </dgm:t>
    </dgm:pt>
    <dgm:pt modelId="{EB19C366-2B81-4721-B899-F3A422F9A91B}" type="sibTrans" cxnId="{CFE79CB0-C5DC-43C7-871E-4B94DBA832D4}">
      <dgm:prSet/>
      <dgm:spPr/>
      <dgm:t>
        <a:bodyPr/>
        <a:lstStyle/>
        <a:p>
          <a:endParaRPr lang="ru-RU"/>
        </a:p>
      </dgm:t>
    </dgm:pt>
    <dgm:pt modelId="{23981B62-F8DD-4FBE-9E84-2C64343E0041}" type="pres">
      <dgm:prSet presAssocID="{FFCFCD64-5FA1-4FBF-8FDA-208D8D6007D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43D296-0FC2-4D67-8C83-7648AC42B565}" type="pres">
      <dgm:prSet presAssocID="{EDF8EC75-DBEF-4F35-BDB1-A0AB132EB598}" presName="linNode" presStyleCnt="0"/>
      <dgm:spPr/>
    </dgm:pt>
    <dgm:pt modelId="{EFE4749F-24EE-4F26-AC5B-DFC918081983}" type="pres">
      <dgm:prSet presAssocID="{EDF8EC75-DBEF-4F35-BDB1-A0AB132EB598}" presName="parentText" presStyleLbl="node1" presStyleIdx="0" presStyleCnt="1" custScaleY="63796" custLinFactNeighborX="1206" custLinFactNeighborY="601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2CB7B5-AA78-4A71-9E86-0EDABA4693E0}" type="pres">
      <dgm:prSet presAssocID="{EDF8EC75-DBEF-4F35-BDB1-A0AB132EB598}" presName="descendantText" presStyleLbl="alignAccFollowNode1" presStyleIdx="0" presStyleCnt="1" custScaleY="102375" custLinFactNeighborX="182" custLinFactNeighborY="-4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DBA488-52F8-4863-8FAD-578E34DDBB0D}" type="presOf" srcId="{FFCFCD64-5FA1-4FBF-8FDA-208D8D6007DC}" destId="{23981B62-F8DD-4FBE-9E84-2C64343E0041}" srcOrd="0" destOrd="0" presId="urn:microsoft.com/office/officeart/2005/8/layout/vList5"/>
    <dgm:cxn modelId="{8DC2AB85-9B82-4E74-8C10-56463E555163}" type="presOf" srcId="{EDF8EC75-DBEF-4F35-BDB1-A0AB132EB598}" destId="{EFE4749F-24EE-4F26-AC5B-DFC918081983}" srcOrd="0" destOrd="0" presId="urn:microsoft.com/office/officeart/2005/8/layout/vList5"/>
    <dgm:cxn modelId="{BB89526D-3ED8-48B6-96B7-28132766CFE6}" type="presOf" srcId="{7348C226-35D8-487E-9694-4CF9ABAAFCE6}" destId="{C32CB7B5-AA78-4A71-9E86-0EDABA4693E0}" srcOrd="0" destOrd="0" presId="urn:microsoft.com/office/officeart/2005/8/layout/vList5"/>
    <dgm:cxn modelId="{F4197854-37B0-4C3A-B28D-3576A8376E30}" srcId="{FFCFCD64-5FA1-4FBF-8FDA-208D8D6007DC}" destId="{EDF8EC75-DBEF-4F35-BDB1-A0AB132EB598}" srcOrd="0" destOrd="0" parTransId="{0303882C-EB99-4C71-8DAA-E6236F2EE40A}" sibTransId="{B9F7E194-4CC8-4604-BD98-6A0DD5E03EDF}"/>
    <dgm:cxn modelId="{CFE79CB0-C5DC-43C7-871E-4B94DBA832D4}" srcId="{EDF8EC75-DBEF-4F35-BDB1-A0AB132EB598}" destId="{7348C226-35D8-487E-9694-4CF9ABAAFCE6}" srcOrd="0" destOrd="0" parTransId="{6DE375E1-0314-473E-8504-D2064EC4A72A}" sibTransId="{EB19C366-2B81-4721-B899-F3A422F9A91B}"/>
    <dgm:cxn modelId="{542773C3-D58D-44BF-B1F0-A3010C5916E4}" type="presParOf" srcId="{23981B62-F8DD-4FBE-9E84-2C64343E0041}" destId="{0743D296-0FC2-4D67-8C83-7648AC42B565}" srcOrd="0" destOrd="0" presId="urn:microsoft.com/office/officeart/2005/8/layout/vList5"/>
    <dgm:cxn modelId="{995465C4-36F4-4605-8C91-17D4009F9802}" type="presParOf" srcId="{0743D296-0FC2-4D67-8C83-7648AC42B565}" destId="{EFE4749F-24EE-4F26-AC5B-DFC918081983}" srcOrd="0" destOrd="0" presId="urn:microsoft.com/office/officeart/2005/8/layout/vList5"/>
    <dgm:cxn modelId="{200C0EA1-4031-4BB2-8A84-36591DE93DF8}" type="presParOf" srcId="{0743D296-0FC2-4D67-8C83-7648AC42B565}" destId="{C32CB7B5-AA78-4A71-9E86-0EDABA4693E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0E24B1-D729-42E7-8727-E1FC0684150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4189E7-6998-4FBC-862B-39FE2D6C37DA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Оценку </a:t>
          </a:r>
        </a:p>
        <a:p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индивидуального развития детей в рамках педагогической диагностики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C2146A2-0F1C-4536-91DD-5BCA50F3A744}" type="parTrans" cxnId="{3AE7CEF7-E7B6-4F62-9E5A-012CAF915F42}">
      <dgm:prSet/>
      <dgm:spPr/>
      <dgm:t>
        <a:bodyPr/>
        <a:lstStyle/>
        <a:p>
          <a:endParaRPr lang="ru-RU"/>
        </a:p>
      </dgm:t>
    </dgm:pt>
    <dgm:pt modelId="{9E7AA7C8-072F-46B6-8825-3CD225C23DB9}" type="sibTrans" cxnId="{3AE7CEF7-E7B6-4F62-9E5A-012CAF915F42}">
      <dgm:prSet/>
      <dgm:spPr/>
      <dgm:t>
        <a:bodyPr/>
        <a:lstStyle/>
        <a:p>
          <a:endParaRPr lang="ru-RU"/>
        </a:p>
      </dgm:t>
    </dgm:pt>
    <dgm:pt modelId="{D1F4886C-A928-43D4-AF68-1E10E669A17D}">
      <dgm:prSet phldrT="[Текст]" custT="1"/>
      <dgm:spPr/>
      <dgm:t>
        <a:bodyPr/>
        <a:lstStyle/>
        <a:p>
          <a:pPr algn="just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1" dirty="0" smtClean="0">
              <a:latin typeface="Times New Roman" pitchFamily="18" charset="0"/>
              <a:cs typeface="Times New Roman" pitchFamily="18" charset="0"/>
            </a:rPr>
            <a:t>п. 3.2.3. ФГОС: </a:t>
          </a:r>
          <a:r>
            <a:rPr lang="ru-RU" sz="1700" i="1" dirty="0" smtClean="0">
              <a:latin typeface="Times New Roman" pitchFamily="18" charset="0"/>
              <a:cs typeface="Times New Roman" pitchFamily="18" charset="0"/>
            </a:rPr>
            <a:t>при реализации Программы может проводиться </a:t>
          </a:r>
          <a:r>
            <a:rPr lang="ru-RU" sz="1700" b="1" i="1" dirty="0" smtClean="0">
              <a:latin typeface="Times New Roman" pitchFamily="18" charset="0"/>
              <a:cs typeface="Times New Roman" pitchFamily="18" charset="0"/>
            </a:rPr>
            <a:t>оценка индивидуального развития детей</a:t>
          </a:r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. Такая оценка производится педагогическим работником в рамках педагогической диагностики (оценки индивидуального развития детей дошкольного возраста, связанной с оценкой эффективности педагогических действий и лежащей в основе их дальнейшего планирования). </a:t>
          </a:r>
          <a:endParaRPr lang="ru-RU" sz="1700" dirty="0">
            <a:latin typeface="Times New Roman" pitchFamily="18" charset="0"/>
            <a:cs typeface="Times New Roman" pitchFamily="18" charset="0"/>
          </a:endParaRPr>
        </a:p>
      </dgm:t>
    </dgm:pt>
    <dgm:pt modelId="{8BB5797F-8414-4AD5-9E28-8C4AEBEFA76B}" type="parTrans" cxnId="{160782C0-375E-4D16-A748-3871FAAAD677}">
      <dgm:prSet/>
      <dgm:spPr/>
      <dgm:t>
        <a:bodyPr/>
        <a:lstStyle/>
        <a:p>
          <a:endParaRPr lang="ru-RU"/>
        </a:p>
      </dgm:t>
    </dgm:pt>
    <dgm:pt modelId="{7AB102DD-BBE1-4B8D-A4A6-33032D95C0FE}" type="sibTrans" cxnId="{160782C0-375E-4D16-A748-3871FAAAD677}">
      <dgm:prSet/>
      <dgm:spPr/>
      <dgm:t>
        <a:bodyPr/>
        <a:lstStyle/>
        <a:p>
          <a:endParaRPr lang="ru-RU"/>
        </a:p>
      </dgm:t>
    </dgm:pt>
    <dgm:pt modelId="{F56A2133-2302-424E-82BB-F349AE803C33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Психологическую диагностику развития детей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AC1F37C-4B4B-45CB-A71C-73E0B6A723B2}" type="parTrans" cxnId="{4B9A7577-DF99-47DD-B3E0-8BF2BCCBDC3D}">
      <dgm:prSet/>
      <dgm:spPr/>
      <dgm:t>
        <a:bodyPr/>
        <a:lstStyle/>
        <a:p>
          <a:endParaRPr lang="ru-RU"/>
        </a:p>
      </dgm:t>
    </dgm:pt>
    <dgm:pt modelId="{31368900-8F83-4135-90DA-32DD044EDEEF}" type="sibTrans" cxnId="{4B9A7577-DF99-47DD-B3E0-8BF2BCCBDC3D}">
      <dgm:prSet/>
      <dgm:spPr/>
      <dgm:t>
        <a:bodyPr/>
        <a:lstStyle/>
        <a:p>
          <a:endParaRPr lang="ru-RU"/>
        </a:p>
      </dgm:t>
    </dgm:pt>
    <dgm:pt modelId="{B257919F-8AF1-4CF7-8432-2414152AE21A}">
      <dgm:prSet phldrT="[Текст]" custT="1"/>
      <dgm:spPr/>
      <dgm:t>
        <a:bodyPr/>
        <a:lstStyle/>
        <a:p>
          <a:pPr algn="just"/>
          <a:r>
            <a:rPr lang="ru-RU" sz="1700" b="1" dirty="0" smtClean="0">
              <a:latin typeface="Times New Roman" pitchFamily="18" charset="0"/>
              <a:cs typeface="Times New Roman" pitchFamily="18" charset="0"/>
            </a:rPr>
            <a:t>п. 3.2.3 ФГОС</a:t>
          </a:r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700" i="1" dirty="0" smtClean="0">
              <a:latin typeface="Times New Roman" pitchFamily="18" charset="0"/>
              <a:cs typeface="Times New Roman" pitchFamily="18" charset="0"/>
            </a:rPr>
            <a:t>при необходимости используется </a:t>
          </a:r>
          <a:r>
            <a:rPr lang="ru-RU" sz="1700" b="1" i="1" dirty="0" smtClean="0">
              <a:latin typeface="Times New Roman" pitchFamily="18" charset="0"/>
              <a:cs typeface="Times New Roman" pitchFamily="18" charset="0"/>
            </a:rPr>
            <a:t>психологическая диагностика развития детей </a:t>
          </a:r>
          <a:r>
            <a:rPr lang="ru-RU" sz="1700" i="1" dirty="0" smtClean="0">
              <a:latin typeface="Times New Roman" pitchFamily="18" charset="0"/>
              <a:cs typeface="Times New Roman" pitchFamily="18" charset="0"/>
            </a:rPr>
            <a:t>(выявление и изучение индивидуально-психологических особенностей детей), которую проводят квалифицированные специалисты (педагоги-психологи, психологи)</a:t>
          </a:r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700" dirty="0">
            <a:latin typeface="Times New Roman" pitchFamily="18" charset="0"/>
            <a:cs typeface="Times New Roman" pitchFamily="18" charset="0"/>
          </a:endParaRPr>
        </a:p>
      </dgm:t>
    </dgm:pt>
    <dgm:pt modelId="{73D662DB-FD4C-4796-8AE8-D5EB79B9DC2B}" type="parTrans" cxnId="{C9DA536C-EFEF-4AD5-B0B9-553A33E7A8DB}">
      <dgm:prSet/>
      <dgm:spPr/>
      <dgm:t>
        <a:bodyPr/>
        <a:lstStyle/>
        <a:p>
          <a:endParaRPr lang="ru-RU"/>
        </a:p>
      </dgm:t>
    </dgm:pt>
    <dgm:pt modelId="{668A6B75-42FD-4500-8EED-1E1A627FC5CA}" type="sibTrans" cxnId="{C9DA536C-EFEF-4AD5-B0B9-553A33E7A8DB}">
      <dgm:prSet/>
      <dgm:spPr/>
      <dgm:t>
        <a:bodyPr/>
        <a:lstStyle/>
        <a:p>
          <a:endParaRPr lang="ru-RU"/>
        </a:p>
      </dgm:t>
    </dgm:pt>
    <dgm:pt modelId="{EE8B2AF2-20B1-48DB-8191-CA075614C82B}">
      <dgm:prSet phldrT="[Текст]" custT="1"/>
      <dgm:spPr/>
      <dgm:t>
        <a:bodyPr/>
        <a:lstStyle/>
        <a:p>
          <a:pPr algn="l"/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9ABC489-B3C4-49D8-A4F4-556E7B735159}" type="parTrans" cxnId="{E211888A-96B6-4A1A-AFE6-BA650020FA6E}">
      <dgm:prSet/>
      <dgm:spPr/>
      <dgm:t>
        <a:bodyPr/>
        <a:lstStyle/>
        <a:p>
          <a:endParaRPr lang="ru-RU"/>
        </a:p>
      </dgm:t>
    </dgm:pt>
    <dgm:pt modelId="{708525BA-F97C-4971-84A3-3331C2122F8D}" type="sibTrans" cxnId="{E211888A-96B6-4A1A-AFE6-BA650020FA6E}">
      <dgm:prSet/>
      <dgm:spPr/>
      <dgm:t>
        <a:bodyPr/>
        <a:lstStyle/>
        <a:p>
          <a:endParaRPr lang="ru-RU"/>
        </a:p>
      </dgm:t>
    </dgm:pt>
    <dgm:pt modelId="{BFB0B81E-53B4-4707-B0A8-A4AEFDE59E3C}" type="pres">
      <dgm:prSet presAssocID="{160E24B1-D729-42E7-8727-E1FC068415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B0BA69-8035-40F1-93D9-4855C196EA28}" type="pres">
      <dgm:prSet presAssocID="{634189E7-6998-4FBC-862B-39FE2D6C37DA}" presName="linNode" presStyleCnt="0"/>
      <dgm:spPr/>
    </dgm:pt>
    <dgm:pt modelId="{1FF42BCA-0EBE-4944-BFFC-97B3E005F43B}" type="pres">
      <dgm:prSet presAssocID="{634189E7-6998-4FBC-862B-39FE2D6C37DA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42133F-DFE7-44A9-86BE-A70968FE01EA}" type="pres">
      <dgm:prSet presAssocID="{634189E7-6998-4FBC-862B-39FE2D6C37DA}" presName="descendantText" presStyleLbl="alignAccFollowNode1" presStyleIdx="0" presStyleCnt="2" custScaleY="120952" custLinFactNeighborX="3081" custLinFactNeighborY="30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DA427A-D834-4688-A600-38BC6059CEEB}" type="pres">
      <dgm:prSet presAssocID="{9E7AA7C8-072F-46B6-8825-3CD225C23DB9}" presName="sp" presStyleCnt="0"/>
      <dgm:spPr/>
    </dgm:pt>
    <dgm:pt modelId="{2BD94652-CA66-4616-911E-7CC0D1883889}" type="pres">
      <dgm:prSet presAssocID="{F56A2133-2302-424E-82BB-F349AE803C33}" presName="linNode" presStyleCnt="0"/>
      <dgm:spPr/>
    </dgm:pt>
    <dgm:pt modelId="{14926EBF-2EA4-47AC-99A2-45F56BB22819}" type="pres">
      <dgm:prSet presAssocID="{F56A2133-2302-424E-82BB-F349AE803C33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10C0DB-7989-4622-ACA9-B343075BF5E0}" type="pres">
      <dgm:prSet presAssocID="{F56A2133-2302-424E-82BB-F349AE803C33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E1315A-7E5D-457F-91BF-B861C01323A5}" type="presOf" srcId="{160E24B1-D729-42E7-8727-E1FC06841505}" destId="{BFB0B81E-53B4-4707-B0A8-A4AEFDE59E3C}" srcOrd="0" destOrd="0" presId="urn:microsoft.com/office/officeart/2005/8/layout/vList5"/>
    <dgm:cxn modelId="{3AE7CEF7-E7B6-4F62-9E5A-012CAF915F42}" srcId="{160E24B1-D729-42E7-8727-E1FC06841505}" destId="{634189E7-6998-4FBC-862B-39FE2D6C37DA}" srcOrd="0" destOrd="0" parTransId="{DC2146A2-0F1C-4536-91DD-5BCA50F3A744}" sibTransId="{9E7AA7C8-072F-46B6-8825-3CD225C23DB9}"/>
    <dgm:cxn modelId="{1CFB342D-B270-4AA8-B86F-F86219743541}" type="presOf" srcId="{D1F4886C-A928-43D4-AF68-1E10E669A17D}" destId="{C442133F-DFE7-44A9-86BE-A70968FE01EA}" srcOrd="0" destOrd="0" presId="urn:microsoft.com/office/officeart/2005/8/layout/vList5"/>
    <dgm:cxn modelId="{4B9A7577-DF99-47DD-B3E0-8BF2BCCBDC3D}" srcId="{160E24B1-D729-42E7-8727-E1FC06841505}" destId="{F56A2133-2302-424E-82BB-F349AE803C33}" srcOrd="1" destOrd="0" parTransId="{6AC1F37C-4B4B-45CB-A71C-73E0B6A723B2}" sibTransId="{31368900-8F83-4135-90DA-32DD044EDEEF}"/>
    <dgm:cxn modelId="{160782C0-375E-4D16-A748-3871FAAAD677}" srcId="{634189E7-6998-4FBC-862B-39FE2D6C37DA}" destId="{D1F4886C-A928-43D4-AF68-1E10E669A17D}" srcOrd="0" destOrd="0" parTransId="{8BB5797F-8414-4AD5-9E28-8C4AEBEFA76B}" sibTransId="{7AB102DD-BBE1-4B8D-A4A6-33032D95C0FE}"/>
    <dgm:cxn modelId="{42F59894-A6B4-4419-9EEB-7225025E70BD}" type="presOf" srcId="{634189E7-6998-4FBC-862B-39FE2D6C37DA}" destId="{1FF42BCA-0EBE-4944-BFFC-97B3E005F43B}" srcOrd="0" destOrd="0" presId="urn:microsoft.com/office/officeart/2005/8/layout/vList5"/>
    <dgm:cxn modelId="{E1DEE3F4-393B-44A1-AEEE-5B0C71594BA8}" type="presOf" srcId="{EE8B2AF2-20B1-48DB-8191-CA075614C82B}" destId="{C442133F-DFE7-44A9-86BE-A70968FE01EA}" srcOrd="0" destOrd="1" presId="urn:microsoft.com/office/officeart/2005/8/layout/vList5"/>
    <dgm:cxn modelId="{E211888A-96B6-4A1A-AFE6-BA650020FA6E}" srcId="{634189E7-6998-4FBC-862B-39FE2D6C37DA}" destId="{EE8B2AF2-20B1-48DB-8191-CA075614C82B}" srcOrd="1" destOrd="0" parTransId="{09ABC489-B3C4-49D8-A4F4-556E7B735159}" sibTransId="{708525BA-F97C-4971-84A3-3331C2122F8D}"/>
    <dgm:cxn modelId="{8408B625-1399-4B58-9B2D-785EDA5D2E11}" type="presOf" srcId="{B257919F-8AF1-4CF7-8432-2414152AE21A}" destId="{0F10C0DB-7989-4622-ACA9-B343075BF5E0}" srcOrd="0" destOrd="0" presId="urn:microsoft.com/office/officeart/2005/8/layout/vList5"/>
    <dgm:cxn modelId="{5074F29D-2801-4053-98F5-2913ABBB4699}" type="presOf" srcId="{F56A2133-2302-424E-82BB-F349AE803C33}" destId="{14926EBF-2EA4-47AC-99A2-45F56BB22819}" srcOrd="0" destOrd="0" presId="urn:microsoft.com/office/officeart/2005/8/layout/vList5"/>
    <dgm:cxn modelId="{C9DA536C-EFEF-4AD5-B0B9-553A33E7A8DB}" srcId="{F56A2133-2302-424E-82BB-F349AE803C33}" destId="{B257919F-8AF1-4CF7-8432-2414152AE21A}" srcOrd="0" destOrd="0" parTransId="{73D662DB-FD4C-4796-8AE8-D5EB79B9DC2B}" sibTransId="{668A6B75-42FD-4500-8EED-1E1A627FC5CA}"/>
    <dgm:cxn modelId="{F8AF6ED9-6A94-441F-8E65-549F7D0402A5}" type="presParOf" srcId="{BFB0B81E-53B4-4707-B0A8-A4AEFDE59E3C}" destId="{81B0BA69-8035-40F1-93D9-4855C196EA28}" srcOrd="0" destOrd="0" presId="urn:microsoft.com/office/officeart/2005/8/layout/vList5"/>
    <dgm:cxn modelId="{6CA051E8-900B-460F-B3A4-D3E85ABAA07D}" type="presParOf" srcId="{81B0BA69-8035-40F1-93D9-4855C196EA28}" destId="{1FF42BCA-0EBE-4944-BFFC-97B3E005F43B}" srcOrd="0" destOrd="0" presId="urn:microsoft.com/office/officeart/2005/8/layout/vList5"/>
    <dgm:cxn modelId="{1E275FD2-3038-4E38-A7A2-994A7D3767D3}" type="presParOf" srcId="{81B0BA69-8035-40F1-93D9-4855C196EA28}" destId="{C442133F-DFE7-44A9-86BE-A70968FE01EA}" srcOrd="1" destOrd="0" presId="urn:microsoft.com/office/officeart/2005/8/layout/vList5"/>
    <dgm:cxn modelId="{64677B93-4352-4586-87BF-3A71537BC10C}" type="presParOf" srcId="{BFB0B81E-53B4-4707-B0A8-A4AEFDE59E3C}" destId="{95DA427A-D834-4688-A600-38BC6059CEEB}" srcOrd="1" destOrd="0" presId="urn:microsoft.com/office/officeart/2005/8/layout/vList5"/>
    <dgm:cxn modelId="{7B98F30F-F2F8-4622-8E6B-F5025A025CA3}" type="presParOf" srcId="{BFB0B81E-53B4-4707-B0A8-A4AEFDE59E3C}" destId="{2BD94652-CA66-4616-911E-7CC0D1883889}" srcOrd="2" destOrd="0" presId="urn:microsoft.com/office/officeart/2005/8/layout/vList5"/>
    <dgm:cxn modelId="{23820C65-8E79-4876-8111-8ADE22B17AB7}" type="presParOf" srcId="{2BD94652-CA66-4616-911E-7CC0D1883889}" destId="{14926EBF-2EA4-47AC-99A2-45F56BB22819}" srcOrd="0" destOrd="0" presId="urn:microsoft.com/office/officeart/2005/8/layout/vList5"/>
    <dgm:cxn modelId="{DF5DE080-7DE2-453D-AE7E-B4E008041A8B}" type="presParOf" srcId="{2BD94652-CA66-4616-911E-7CC0D1883889}" destId="{0F10C0DB-7989-4622-ACA9-B343075BF5E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F88B6B-A42D-4661-9FED-A999C78673F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B42B777-3F7C-4E6E-A18F-880DFB158A56}">
      <dgm:prSet phldrT="[Текст]" custT="1"/>
      <dgm:spPr/>
      <dgm:t>
        <a:bodyPr/>
        <a:lstStyle/>
        <a:p>
          <a:r>
            <a:rPr lang="ru-RU" sz="2000" b="1" i="0" u="none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ФГОС ДО</a:t>
          </a:r>
        </a:p>
        <a:p>
          <a:r>
            <a:rPr lang="ru-RU" sz="2000" i="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Проведение оценки индивидуального развития детей в рамках педагогической диагностики, которая проводится педагогическим работником.</a:t>
          </a:r>
          <a:endParaRPr lang="ru-RU" sz="2000" i="0" u="sng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2F79309-6B17-4541-8E4B-FE1AD82A101E}" type="parTrans" cxnId="{C513CBFE-51A2-4AE4-9262-F5D33514A7AE}">
      <dgm:prSet/>
      <dgm:spPr/>
      <dgm:t>
        <a:bodyPr/>
        <a:lstStyle/>
        <a:p>
          <a:endParaRPr lang="ru-RU"/>
        </a:p>
      </dgm:t>
    </dgm:pt>
    <dgm:pt modelId="{48A68AEB-9EB1-4340-8681-800205E2153C}" type="sibTrans" cxnId="{C513CBFE-51A2-4AE4-9262-F5D33514A7AE}">
      <dgm:prSet/>
      <dgm:spPr/>
      <dgm:t>
        <a:bodyPr/>
        <a:lstStyle/>
        <a:p>
          <a:endParaRPr lang="ru-RU"/>
        </a:p>
      </dgm:t>
    </dgm:pt>
    <dgm:pt modelId="{E31F1D90-B172-4D19-9734-333443CD3C07}" type="pres">
      <dgm:prSet presAssocID="{D6F88B6B-A42D-4661-9FED-A999C78673F9}" presName="CompostProcess" presStyleCnt="0">
        <dgm:presLayoutVars>
          <dgm:dir/>
          <dgm:resizeHandles val="exact"/>
        </dgm:presLayoutVars>
      </dgm:prSet>
      <dgm:spPr/>
    </dgm:pt>
    <dgm:pt modelId="{B17E6E93-1BAB-4B0C-945E-BCEBAA9D38F2}" type="pres">
      <dgm:prSet presAssocID="{D6F88B6B-A42D-4661-9FED-A999C78673F9}" presName="arrow" presStyleLbl="bgShp" presStyleIdx="0" presStyleCnt="1" custScaleX="113758"/>
      <dgm:spPr>
        <a:solidFill>
          <a:schemeClr val="tx2">
            <a:lumMod val="40000"/>
            <a:lumOff val="60000"/>
          </a:schemeClr>
        </a:solidFill>
      </dgm:spPr>
    </dgm:pt>
    <dgm:pt modelId="{72A2F009-9AD6-4180-A1F4-84C0A5142858}" type="pres">
      <dgm:prSet presAssocID="{D6F88B6B-A42D-4661-9FED-A999C78673F9}" presName="linearProcess" presStyleCnt="0"/>
      <dgm:spPr/>
    </dgm:pt>
    <dgm:pt modelId="{F765CE54-EE9A-430B-81EA-2C0EB398D5A2}" type="pres">
      <dgm:prSet presAssocID="{0B42B777-3F7C-4E6E-A18F-880DFB158A56}" presName="textNode" presStyleLbl="node1" presStyleIdx="0" presStyleCnt="1" custScaleX="194272" custScaleY="117330" custLinFactNeighborX="-91324" custLinFactNeighborY="-1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A58DAA-B5DF-406B-BE59-A5ED8F5F5973}" type="presOf" srcId="{D6F88B6B-A42D-4661-9FED-A999C78673F9}" destId="{E31F1D90-B172-4D19-9734-333443CD3C07}" srcOrd="0" destOrd="0" presId="urn:microsoft.com/office/officeart/2005/8/layout/hProcess9"/>
    <dgm:cxn modelId="{044AA390-80C5-4F6B-9605-9339D0B30A3F}" type="presOf" srcId="{0B42B777-3F7C-4E6E-A18F-880DFB158A56}" destId="{F765CE54-EE9A-430B-81EA-2C0EB398D5A2}" srcOrd="0" destOrd="0" presId="urn:microsoft.com/office/officeart/2005/8/layout/hProcess9"/>
    <dgm:cxn modelId="{C513CBFE-51A2-4AE4-9262-F5D33514A7AE}" srcId="{D6F88B6B-A42D-4661-9FED-A999C78673F9}" destId="{0B42B777-3F7C-4E6E-A18F-880DFB158A56}" srcOrd="0" destOrd="0" parTransId="{12F79309-6B17-4541-8E4B-FE1AD82A101E}" sibTransId="{48A68AEB-9EB1-4340-8681-800205E2153C}"/>
    <dgm:cxn modelId="{6B5406C5-ADD3-4B60-BD2D-A30B6E8A021B}" type="presParOf" srcId="{E31F1D90-B172-4D19-9734-333443CD3C07}" destId="{B17E6E93-1BAB-4B0C-945E-BCEBAA9D38F2}" srcOrd="0" destOrd="0" presId="urn:microsoft.com/office/officeart/2005/8/layout/hProcess9"/>
    <dgm:cxn modelId="{D282F1BA-5B67-4685-8E1F-CF56BBED6203}" type="presParOf" srcId="{E31F1D90-B172-4D19-9734-333443CD3C07}" destId="{72A2F009-9AD6-4180-A1F4-84C0A5142858}" srcOrd="1" destOrd="0" presId="urn:microsoft.com/office/officeart/2005/8/layout/hProcess9"/>
    <dgm:cxn modelId="{53E03BB9-CE07-4DD5-B85B-BF857D5D8545}" type="presParOf" srcId="{72A2F009-9AD6-4180-A1F4-84C0A5142858}" destId="{F765CE54-EE9A-430B-81EA-2C0EB398D5A2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D11296-2E7B-4B60-AB7A-FA950ABA341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C5C673-AFC5-44D5-AFCE-B24FF93FD304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Результаты педагогической диагностики (мониторинга) могут использоваться исключительно для решения следующих образовательных задач: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A612569E-3870-45A0-8F57-77B319239D9D}" type="parTrans" cxnId="{90319FDB-5AB3-406F-AA03-2C8776810EAD}">
      <dgm:prSet/>
      <dgm:spPr/>
      <dgm:t>
        <a:bodyPr/>
        <a:lstStyle/>
        <a:p>
          <a:endParaRPr lang="ru-RU"/>
        </a:p>
      </dgm:t>
    </dgm:pt>
    <dgm:pt modelId="{ABEA74FC-C530-4F9A-9707-F782AD14F52A}" type="sibTrans" cxnId="{90319FDB-5AB3-406F-AA03-2C8776810EAD}">
      <dgm:prSet/>
      <dgm:spPr/>
      <dgm:t>
        <a:bodyPr/>
        <a:lstStyle/>
        <a:p>
          <a:endParaRPr lang="ru-RU"/>
        </a:p>
      </dgm:t>
    </dgm:pt>
    <dgm:pt modelId="{3132A0C2-DF05-4AB2-B6A9-D29D048052BC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) Индивидуализации образования (в том числе поддержки ребёнка, построения его образовательной траектории или профессиональной коррекции особенностей его развития)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FAE2BF1-C127-4BA4-ABF4-2904DE2F4F41}" type="parTrans" cxnId="{4425004D-54F9-412B-926E-7E4A109BE1CA}">
      <dgm:prSet/>
      <dgm:spPr/>
      <dgm:t>
        <a:bodyPr/>
        <a:lstStyle/>
        <a:p>
          <a:endParaRPr lang="ru-RU"/>
        </a:p>
      </dgm:t>
    </dgm:pt>
    <dgm:pt modelId="{E96E0ADD-B5DF-405E-B615-DABE9499D074}" type="sibTrans" cxnId="{4425004D-54F9-412B-926E-7E4A109BE1CA}">
      <dgm:prSet/>
      <dgm:spPr/>
      <dgm:t>
        <a:bodyPr/>
        <a:lstStyle/>
        <a:p>
          <a:endParaRPr lang="ru-RU"/>
        </a:p>
      </dgm:t>
    </dgm:pt>
    <dgm:pt modelId="{AB9BCF76-FACE-4266-8DEB-62B0EBFEAAE8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) Оптимизации работы с группой </a:t>
          </a:r>
        </a:p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детей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0E12197-CD73-43D9-87E7-606BDA2F9517}" type="parTrans" cxnId="{0389F243-F36D-429F-B400-DDC80ED47EE7}">
      <dgm:prSet/>
      <dgm:spPr/>
      <dgm:t>
        <a:bodyPr/>
        <a:lstStyle/>
        <a:p>
          <a:endParaRPr lang="ru-RU"/>
        </a:p>
      </dgm:t>
    </dgm:pt>
    <dgm:pt modelId="{91A7D6E2-BDC1-445C-A9AC-EACAD0463C0A}" type="sibTrans" cxnId="{0389F243-F36D-429F-B400-DDC80ED47EE7}">
      <dgm:prSet/>
      <dgm:spPr/>
      <dgm:t>
        <a:bodyPr/>
        <a:lstStyle/>
        <a:p>
          <a:endParaRPr lang="ru-RU"/>
        </a:p>
      </dgm:t>
    </dgm:pt>
    <dgm:pt modelId="{AD1E74AF-0C24-45B3-BEA1-A461543E187F}" type="pres">
      <dgm:prSet presAssocID="{7AD11296-2E7B-4B60-AB7A-FA950ABA341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0D0A792-120A-4348-8D89-511577A8C726}" type="pres">
      <dgm:prSet presAssocID="{1EC5C673-AFC5-44D5-AFCE-B24FF93FD304}" presName="hierRoot1" presStyleCnt="0"/>
      <dgm:spPr/>
    </dgm:pt>
    <dgm:pt modelId="{6366D188-54D4-472A-9B36-D2853B86A6AD}" type="pres">
      <dgm:prSet presAssocID="{1EC5C673-AFC5-44D5-AFCE-B24FF93FD304}" presName="composite" presStyleCnt="0"/>
      <dgm:spPr/>
    </dgm:pt>
    <dgm:pt modelId="{ED692502-10AE-410F-949C-17AF3714CF1A}" type="pres">
      <dgm:prSet presAssocID="{1EC5C673-AFC5-44D5-AFCE-B24FF93FD304}" presName="background" presStyleLbl="node0" presStyleIdx="0" presStyleCnt="1"/>
      <dgm:spPr>
        <a:solidFill>
          <a:schemeClr val="tx2">
            <a:lumMod val="60000"/>
            <a:lumOff val="40000"/>
          </a:schemeClr>
        </a:solidFill>
      </dgm:spPr>
    </dgm:pt>
    <dgm:pt modelId="{F1CCE307-5F57-49CD-B2A5-3F1D8990F95D}" type="pres">
      <dgm:prSet presAssocID="{1EC5C673-AFC5-44D5-AFCE-B24FF93FD304}" presName="text" presStyleLbl="fgAcc0" presStyleIdx="0" presStyleCnt="1" custScaleX="307133" custScaleY="595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00CE91-CE10-4E82-A420-942F8D23C7A6}" type="pres">
      <dgm:prSet presAssocID="{1EC5C673-AFC5-44D5-AFCE-B24FF93FD304}" presName="hierChild2" presStyleCnt="0"/>
      <dgm:spPr/>
    </dgm:pt>
    <dgm:pt modelId="{224C9DE2-853C-4E6B-8167-1D06BF7534F4}" type="pres">
      <dgm:prSet presAssocID="{1FAE2BF1-C127-4BA4-ABF4-2904DE2F4F4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6F57ECB8-0332-482C-99B1-F86A5E47CA17}" type="pres">
      <dgm:prSet presAssocID="{3132A0C2-DF05-4AB2-B6A9-D29D048052BC}" presName="hierRoot2" presStyleCnt="0"/>
      <dgm:spPr/>
    </dgm:pt>
    <dgm:pt modelId="{B72CB518-2B85-4E00-96A5-C597124348C3}" type="pres">
      <dgm:prSet presAssocID="{3132A0C2-DF05-4AB2-B6A9-D29D048052BC}" presName="composite2" presStyleCnt="0"/>
      <dgm:spPr/>
    </dgm:pt>
    <dgm:pt modelId="{1E84A411-891C-44AD-80AF-A24915C24FDE}" type="pres">
      <dgm:prSet presAssocID="{3132A0C2-DF05-4AB2-B6A9-D29D048052BC}" presName="background2" presStyleLbl="node2" presStyleIdx="0" presStyleCnt="2"/>
      <dgm:spPr>
        <a:solidFill>
          <a:schemeClr val="tx2">
            <a:lumMod val="40000"/>
            <a:lumOff val="60000"/>
          </a:schemeClr>
        </a:solidFill>
      </dgm:spPr>
    </dgm:pt>
    <dgm:pt modelId="{8103F89C-C482-4545-B513-A1F36F94E2F8}" type="pres">
      <dgm:prSet presAssocID="{3132A0C2-DF05-4AB2-B6A9-D29D048052BC}" presName="text2" presStyleLbl="fgAcc2" presStyleIdx="0" presStyleCnt="2" custScaleX="1394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A06BF4-9B16-45A4-89E9-18604D331092}" type="pres">
      <dgm:prSet presAssocID="{3132A0C2-DF05-4AB2-B6A9-D29D048052BC}" presName="hierChild3" presStyleCnt="0"/>
      <dgm:spPr/>
    </dgm:pt>
    <dgm:pt modelId="{D7CDC4CB-76BD-4258-B16F-5843B244E3CA}" type="pres">
      <dgm:prSet presAssocID="{40E12197-CD73-43D9-87E7-606BDA2F9517}" presName="Name10" presStyleLbl="parChTrans1D2" presStyleIdx="1" presStyleCnt="2"/>
      <dgm:spPr/>
      <dgm:t>
        <a:bodyPr/>
        <a:lstStyle/>
        <a:p>
          <a:endParaRPr lang="ru-RU"/>
        </a:p>
      </dgm:t>
    </dgm:pt>
    <dgm:pt modelId="{CCFFFCE7-DD1E-4A09-B2EB-52949FBB5B57}" type="pres">
      <dgm:prSet presAssocID="{AB9BCF76-FACE-4266-8DEB-62B0EBFEAAE8}" presName="hierRoot2" presStyleCnt="0"/>
      <dgm:spPr/>
    </dgm:pt>
    <dgm:pt modelId="{28758941-EB77-485E-9EA4-156DFE8C0865}" type="pres">
      <dgm:prSet presAssocID="{AB9BCF76-FACE-4266-8DEB-62B0EBFEAAE8}" presName="composite2" presStyleCnt="0"/>
      <dgm:spPr/>
    </dgm:pt>
    <dgm:pt modelId="{195772C2-D412-4966-89D9-C96521726097}" type="pres">
      <dgm:prSet presAssocID="{AB9BCF76-FACE-4266-8DEB-62B0EBFEAAE8}" presName="background2" presStyleLbl="node2" presStyleIdx="1" presStyleCnt="2"/>
      <dgm:spPr>
        <a:solidFill>
          <a:schemeClr val="tx2">
            <a:lumMod val="40000"/>
            <a:lumOff val="60000"/>
          </a:schemeClr>
        </a:solidFill>
      </dgm:spPr>
    </dgm:pt>
    <dgm:pt modelId="{7E537E0A-FC19-4D05-BE3B-ED8D24C97493}" type="pres">
      <dgm:prSet presAssocID="{AB9BCF76-FACE-4266-8DEB-62B0EBFEAAE8}" presName="text2" presStyleLbl="fgAcc2" presStyleIdx="1" presStyleCnt="2" custScaleX="1411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BF7C33-2EDC-47C9-92CA-FD314BA1CB0D}" type="pres">
      <dgm:prSet presAssocID="{AB9BCF76-FACE-4266-8DEB-62B0EBFEAAE8}" presName="hierChild3" presStyleCnt="0"/>
      <dgm:spPr/>
    </dgm:pt>
  </dgm:ptLst>
  <dgm:cxnLst>
    <dgm:cxn modelId="{AB5E241E-2535-4246-A42D-6AEF658F6969}" type="presOf" srcId="{1EC5C673-AFC5-44D5-AFCE-B24FF93FD304}" destId="{F1CCE307-5F57-49CD-B2A5-3F1D8990F95D}" srcOrd="0" destOrd="0" presId="urn:microsoft.com/office/officeart/2005/8/layout/hierarchy1"/>
    <dgm:cxn modelId="{56776B44-85FE-4535-AB9D-66868C66A309}" type="presOf" srcId="{40E12197-CD73-43D9-87E7-606BDA2F9517}" destId="{D7CDC4CB-76BD-4258-B16F-5843B244E3CA}" srcOrd="0" destOrd="0" presId="urn:microsoft.com/office/officeart/2005/8/layout/hierarchy1"/>
    <dgm:cxn modelId="{0389F243-F36D-429F-B400-DDC80ED47EE7}" srcId="{1EC5C673-AFC5-44D5-AFCE-B24FF93FD304}" destId="{AB9BCF76-FACE-4266-8DEB-62B0EBFEAAE8}" srcOrd="1" destOrd="0" parTransId="{40E12197-CD73-43D9-87E7-606BDA2F9517}" sibTransId="{91A7D6E2-BDC1-445C-A9AC-EACAD0463C0A}"/>
    <dgm:cxn modelId="{FB94945A-4C5D-426C-A910-3BAEF40AD2C2}" type="presOf" srcId="{3132A0C2-DF05-4AB2-B6A9-D29D048052BC}" destId="{8103F89C-C482-4545-B513-A1F36F94E2F8}" srcOrd="0" destOrd="0" presId="urn:microsoft.com/office/officeart/2005/8/layout/hierarchy1"/>
    <dgm:cxn modelId="{90319FDB-5AB3-406F-AA03-2C8776810EAD}" srcId="{7AD11296-2E7B-4B60-AB7A-FA950ABA3419}" destId="{1EC5C673-AFC5-44D5-AFCE-B24FF93FD304}" srcOrd="0" destOrd="0" parTransId="{A612569E-3870-45A0-8F57-77B319239D9D}" sibTransId="{ABEA74FC-C530-4F9A-9707-F782AD14F52A}"/>
    <dgm:cxn modelId="{590B9B71-BB13-430E-B1E8-B4991E6303C6}" type="presOf" srcId="{AB9BCF76-FACE-4266-8DEB-62B0EBFEAAE8}" destId="{7E537E0A-FC19-4D05-BE3B-ED8D24C97493}" srcOrd="0" destOrd="0" presId="urn:microsoft.com/office/officeart/2005/8/layout/hierarchy1"/>
    <dgm:cxn modelId="{E15DD1CA-15E0-4B77-B6A2-2817A289323F}" type="presOf" srcId="{7AD11296-2E7B-4B60-AB7A-FA950ABA3419}" destId="{AD1E74AF-0C24-45B3-BEA1-A461543E187F}" srcOrd="0" destOrd="0" presId="urn:microsoft.com/office/officeart/2005/8/layout/hierarchy1"/>
    <dgm:cxn modelId="{4425004D-54F9-412B-926E-7E4A109BE1CA}" srcId="{1EC5C673-AFC5-44D5-AFCE-B24FF93FD304}" destId="{3132A0C2-DF05-4AB2-B6A9-D29D048052BC}" srcOrd="0" destOrd="0" parTransId="{1FAE2BF1-C127-4BA4-ABF4-2904DE2F4F41}" sibTransId="{E96E0ADD-B5DF-405E-B615-DABE9499D074}"/>
    <dgm:cxn modelId="{511ED5B6-0CB3-42E0-BDB7-3D009D22EC41}" type="presOf" srcId="{1FAE2BF1-C127-4BA4-ABF4-2904DE2F4F41}" destId="{224C9DE2-853C-4E6B-8167-1D06BF7534F4}" srcOrd="0" destOrd="0" presId="urn:microsoft.com/office/officeart/2005/8/layout/hierarchy1"/>
    <dgm:cxn modelId="{68838CCA-AE09-4DBE-A153-1EB79F26CECD}" type="presParOf" srcId="{AD1E74AF-0C24-45B3-BEA1-A461543E187F}" destId="{10D0A792-120A-4348-8D89-511577A8C726}" srcOrd="0" destOrd="0" presId="urn:microsoft.com/office/officeart/2005/8/layout/hierarchy1"/>
    <dgm:cxn modelId="{CCDFA0EC-6DFA-4664-8845-8F1DFA71B7CF}" type="presParOf" srcId="{10D0A792-120A-4348-8D89-511577A8C726}" destId="{6366D188-54D4-472A-9B36-D2853B86A6AD}" srcOrd="0" destOrd="0" presId="urn:microsoft.com/office/officeart/2005/8/layout/hierarchy1"/>
    <dgm:cxn modelId="{2D6898DB-1FB5-4CBE-851A-E39194020B55}" type="presParOf" srcId="{6366D188-54D4-472A-9B36-D2853B86A6AD}" destId="{ED692502-10AE-410F-949C-17AF3714CF1A}" srcOrd="0" destOrd="0" presId="urn:microsoft.com/office/officeart/2005/8/layout/hierarchy1"/>
    <dgm:cxn modelId="{2FEA206E-0C62-4CD0-AAF4-9EE773E836B6}" type="presParOf" srcId="{6366D188-54D4-472A-9B36-D2853B86A6AD}" destId="{F1CCE307-5F57-49CD-B2A5-3F1D8990F95D}" srcOrd="1" destOrd="0" presId="urn:microsoft.com/office/officeart/2005/8/layout/hierarchy1"/>
    <dgm:cxn modelId="{E9ABBF2A-33C2-4250-9754-4830898428B5}" type="presParOf" srcId="{10D0A792-120A-4348-8D89-511577A8C726}" destId="{3500CE91-CE10-4E82-A420-942F8D23C7A6}" srcOrd="1" destOrd="0" presId="urn:microsoft.com/office/officeart/2005/8/layout/hierarchy1"/>
    <dgm:cxn modelId="{9E528609-C4D7-4BC1-B84C-01A8B75D5450}" type="presParOf" srcId="{3500CE91-CE10-4E82-A420-942F8D23C7A6}" destId="{224C9DE2-853C-4E6B-8167-1D06BF7534F4}" srcOrd="0" destOrd="0" presId="urn:microsoft.com/office/officeart/2005/8/layout/hierarchy1"/>
    <dgm:cxn modelId="{B6CF1A0D-C032-4070-9663-579B9160D30D}" type="presParOf" srcId="{3500CE91-CE10-4E82-A420-942F8D23C7A6}" destId="{6F57ECB8-0332-482C-99B1-F86A5E47CA17}" srcOrd="1" destOrd="0" presId="urn:microsoft.com/office/officeart/2005/8/layout/hierarchy1"/>
    <dgm:cxn modelId="{8D9AF189-1135-45A5-ADE5-121CCE5C96D5}" type="presParOf" srcId="{6F57ECB8-0332-482C-99B1-F86A5E47CA17}" destId="{B72CB518-2B85-4E00-96A5-C597124348C3}" srcOrd="0" destOrd="0" presId="urn:microsoft.com/office/officeart/2005/8/layout/hierarchy1"/>
    <dgm:cxn modelId="{41A3B6F6-4D50-45A9-B6C3-0378A035F255}" type="presParOf" srcId="{B72CB518-2B85-4E00-96A5-C597124348C3}" destId="{1E84A411-891C-44AD-80AF-A24915C24FDE}" srcOrd="0" destOrd="0" presId="urn:microsoft.com/office/officeart/2005/8/layout/hierarchy1"/>
    <dgm:cxn modelId="{CAB571E0-16C8-48D0-A1A6-0E8DAABB813D}" type="presParOf" srcId="{B72CB518-2B85-4E00-96A5-C597124348C3}" destId="{8103F89C-C482-4545-B513-A1F36F94E2F8}" srcOrd="1" destOrd="0" presId="urn:microsoft.com/office/officeart/2005/8/layout/hierarchy1"/>
    <dgm:cxn modelId="{834AB1A7-6FF3-4F62-9997-5030E8AEB3DA}" type="presParOf" srcId="{6F57ECB8-0332-482C-99B1-F86A5E47CA17}" destId="{5BA06BF4-9B16-45A4-89E9-18604D331092}" srcOrd="1" destOrd="0" presId="urn:microsoft.com/office/officeart/2005/8/layout/hierarchy1"/>
    <dgm:cxn modelId="{ABA7E807-93BD-4447-9027-47A43DFE232D}" type="presParOf" srcId="{3500CE91-CE10-4E82-A420-942F8D23C7A6}" destId="{D7CDC4CB-76BD-4258-B16F-5843B244E3CA}" srcOrd="2" destOrd="0" presId="urn:microsoft.com/office/officeart/2005/8/layout/hierarchy1"/>
    <dgm:cxn modelId="{706D3A84-62B2-4CEB-BBAA-59AFB0E6C612}" type="presParOf" srcId="{3500CE91-CE10-4E82-A420-942F8D23C7A6}" destId="{CCFFFCE7-DD1E-4A09-B2EB-52949FBB5B57}" srcOrd="3" destOrd="0" presId="urn:microsoft.com/office/officeart/2005/8/layout/hierarchy1"/>
    <dgm:cxn modelId="{67E5E00E-1EF4-4ED5-92FB-2DBFFFEC52EF}" type="presParOf" srcId="{CCFFFCE7-DD1E-4A09-B2EB-52949FBB5B57}" destId="{28758941-EB77-485E-9EA4-156DFE8C0865}" srcOrd="0" destOrd="0" presId="urn:microsoft.com/office/officeart/2005/8/layout/hierarchy1"/>
    <dgm:cxn modelId="{4FC40CE5-349B-4AFE-8792-BCD4D41C5C46}" type="presParOf" srcId="{28758941-EB77-485E-9EA4-156DFE8C0865}" destId="{195772C2-D412-4966-89D9-C96521726097}" srcOrd="0" destOrd="0" presId="urn:microsoft.com/office/officeart/2005/8/layout/hierarchy1"/>
    <dgm:cxn modelId="{3A100AC2-75EB-42FD-9879-EA079C47C5E1}" type="presParOf" srcId="{28758941-EB77-485E-9EA4-156DFE8C0865}" destId="{7E537E0A-FC19-4D05-BE3B-ED8D24C97493}" srcOrd="1" destOrd="0" presId="urn:microsoft.com/office/officeart/2005/8/layout/hierarchy1"/>
    <dgm:cxn modelId="{DA357745-8E67-48FE-9BF5-E3F3AD99F719}" type="presParOf" srcId="{CCFFFCE7-DD1E-4A09-B2EB-52949FBB5B57}" destId="{3DBF7C33-2EDC-47C9-92CA-FD314BA1CB0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86959-86DE-4102-BAA3-659925A22BA3}">
      <dsp:nvSpPr>
        <dsp:cNvPr id="0" name=""/>
        <dsp:cNvSpPr/>
      </dsp:nvSpPr>
      <dsp:spPr>
        <a:xfrm rot="5400000">
          <a:off x="5637511" y="-2335843"/>
          <a:ext cx="577886" cy="5577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Компетенция ОО – индивидуальный учет результатов освоения обучающимися образовательных программ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137534" y="192344"/>
        <a:ext cx="5549630" cy="521466"/>
      </dsp:txXfrm>
    </dsp:sp>
    <dsp:sp modelId="{88239FA7-B6CC-4CA8-AD67-B762BC0DABC5}">
      <dsp:nvSpPr>
        <dsp:cNvPr id="0" name=""/>
        <dsp:cNvSpPr/>
      </dsp:nvSpPr>
      <dsp:spPr>
        <a:xfrm>
          <a:off x="0" y="1124"/>
          <a:ext cx="3137535" cy="903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Федеральный закон «Об образовании в РФ» от 29.12.2012 г. № 273-ФЗ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125" y="45249"/>
        <a:ext cx="3049285" cy="815654"/>
      </dsp:txXfrm>
    </dsp:sp>
    <dsp:sp modelId="{7752C70A-0220-4731-8AD1-6249F347C5E0}">
      <dsp:nvSpPr>
        <dsp:cNvPr id="0" name=""/>
        <dsp:cNvSpPr/>
      </dsp:nvSpPr>
      <dsp:spPr>
        <a:xfrm rot="5400000">
          <a:off x="5111977" y="-1001853"/>
          <a:ext cx="1628954" cy="5577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ООП - программа психолого-педагогической поддержки позитивной социализации и индивидуализации, развития личности детей дошкольного возраста и определяет комплекс основных характеристик дошкольного образования - объём, содержание, </a:t>
          </a:r>
          <a:r>
            <a:rPr lang="ru-RU" sz="1400" b="1" i="1" kern="1200" dirty="0" smtClean="0">
              <a:latin typeface="Times New Roman" pitchFamily="18" charset="0"/>
              <a:cs typeface="Times New Roman" pitchFamily="18" charset="0"/>
            </a:rPr>
            <a:t>планируемые результаты в виде целевых ориентиров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дошкольного образования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137535" y="1052108"/>
        <a:ext cx="5498321" cy="1469916"/>
      </dsp:txXfrm>
    </dsp:sp>
    <dsp:sp modelId="{3D267B44-B219-456D-AAC7-837DFC73C86E}">
      <dsp:nvSpPr>
        <dsp:cNvPr id="0" name=""/>
        <dsp:cNvSpPr/>
      </dsp:nvSpPr>
      <dsp:spPr>
        <a:xfrm>
          <a:off x="0" y="1216171"/>
          <a:ext cx="3137535" cy="942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П. 2.3. ФГОС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996" y="1262167"/>
        <a:ext cx="3045543" cy="850240"/>
      </dsp:txXfrm>
    </dsp:sp>
    <dsp:sp modelId="{7725226C-67D5-4781-818B-E2B2FDDA0FD4}">
      <dsp:nvSpPr>
        <dsp:cNvPr id="0" name=""/>
        <dsp:cNvSpPr/>
      </dsp:nvSpPr>
      <dsp:spPr>
        <a:xfrm rot="5400000">
          <a:off x="5371722" y="318631"/>
          <a:ext cx="1109465" cy="5577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Требования Стандарта к </a:t>
          </a:r>
          <a:r>
            <a:rPr lang="ru-RU" sz="1400" b="1" i="1" kern="1200" dirty="0" smtClean="0">
              <a:latin typeface="Times New Roman" pitchFamily="18" charset="0"/>
              <a:cs typeface="Times New Roman" pitchFamily="18" charset="0"/>
            </a:rPr>
            <a:t>результатам освоения Программы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 - </a:t>
          </a:r>
          <a:r>
            <a:rPr lang="ru-RU" sz="1400" b="1" i="1" kern="1200" dirty="0" smtClean="0">
              <a:latin typeface="Times New Roman" pitchFamily="18" charset="0"/>
              <a:cs typeface="Times New Roman" pitchFamily="18" charset="0"/>
            </a:rPr>
            <a:t>целевые ориентиры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дошкольного образования (</a:t>
          </a:r>
          <a:r>
            <a:rPr lang="ru-RU" sz="1400" i="1" kern="1200" dirty="0" smtClean="0">
              <a:latin typeface="Times New Roman" pitchFamily="18" charset="0"/>
              <a:cs typeface="Times New Roman" pitchFamily="18" charset="0"/>
            </a:rPr>
            <a:t>социально-нормативные возрастные характеристики возможных достижений ребёнка на этапе завершения уровня дошкольного образования)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137535" y="2606978"/>
        <a:ext cx="5523680" cy="1001145"/>
      </dsp:txXfrm>
    </dsp:sp>
    <dsp:sp modelId="{93851A10-6F14-4AA8-8DDA-E678F47710D5}">
      <dsp:nvSpPr>
        <dsp:cNvPr id="0" name=""/>
        <dsp:cNvSpPr/>
      </dsp:nvSpPr>
      <dsp:spPr>
        <a:xfrm>
          <a:off x="0" y="2552823"/>
          <a:ext cx="3137535" cy="13666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П. 4.1. ФГОС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6714" y="2619537"/>
        <a:ext cx="3004107" cy="12332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2CB7B5-AA78-4A71-9E86-0EDABA4693E0}">
      <dsp:nvSpPr>
        <dsp:cNvPr id="0" name=""/>
        <dsp:cNvSpPr/>
      </dsp:nvSpPr>
      <dsp:spPr>
        <a:xfrm rot="5400000">
          <a:off x="4962071" y="-1618759"/>
          <a:ext cx="1928849" cy="55778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Целевые ориентиры </a:t>
          </a:r>
          <a:r>
            <a:rPr lang="ru-RU" sz="1400" i="1" kern="1200" dirty="0" smtClean="0">
              <a:latin typeface="Times New Roman" pitchFamily="18" charset="0"/>
              <a:cs typeface="Times New Roman" pitchFamily="18" charset="0"/>
            </a:rPr>
            <a:t>НЕ подлежат непосредственной оценке, в том числе в виде педагогической диагностики (мониторинга)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, НЕ являются основанием для их формального сравнения с реальными достижениями детей. НЕ являются основой объективной оценки соответствия установленным требованиям образовательной деятельности и подготовки детей. </a:t>
          </a:r>
          <a:r>
            <a:rPr lang="ru-RU" sz="1400" i="1" kern="1200" dirty="0" smtClean="0">
              <a:latin typeface="Times New Roman" pitchFamily="18" charset="0"/>
              <a:cs typeface="Times New Roman" pitchFamily="18" charset="0"/>
            </a:rPr>
            <a:t>Освоение Программы НЕ сопровождается проведением промежуточных аттестаций и итоговой аттестации воспитанников.</a:t>
          </a:r>
          <a:r>
            <a:rPr lang="ru-RU" sz="1400" b="1" i="1" kern="1200" dirty="0" smtClean="0">
              <a:latin typeface="Times New Roman" pitchFamily="18" charset="0"/>
              <a:cs typeface="Times New Roman" pitchFamily="18" charset="0"/>
            </a:rPr>
            <a:t> Целевые ориентиры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400" i="1" kern="1200" dirty="0" smtClean="0">
              <a:latin typeface="Times New Roman" pitchFamily="18" charset="0"/>
              <a:cs typeface="Times New Roman" pitchFamily="18" charset="0"/>
            </a:rPr>
            <a:t>привязаны к </a:t>
          </a:r>
          <a:r>
            <a:rPr lang="ru-RU" sz="1400" b="1" i="1" kern="1200" dirty="0" smtClean="0">
              <a:latin typeface="Times New Roman" pitchFamily="18" charset="0"/>
              <a:cs typeface="Times New Roman" pitchFamily="18" charset="0"/>
            </a:rPr>
            <a:t>педагогической диагностике</a:t>
          </a:r>
          <a:r>
            <a:rPr lang="ru-RU" sz="1400" i="1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400" b="1" i="1" kern="1200" dirty="0" smtClean="0">
              <a:latin typeface="Times New Roman" pitchFamily="18" charset="0"/>
              <a:cs typeface="Times New Roman" pitchFamily="18" charset="0"/>
            </a:rPr>
            <a:t>мониторингу).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137557" y="299914"/>
        <a:ext cx="5483720" cy="1740531"/>
      </dsp:txXfrm>
    </dsp:sp>
    <dsp:sp modelId="{EFE4749F-24EE-4F26-AC5B-DFC918081983}">
      <dsp:nvSpPr>
        <dsp:cNvPr id="0" name=""/>
        <dsp:cNvSpPr/>
      </dsp:nvSpPr>
      <dsp:spPr>
        <a:xfrm>
          <a:off x="67269" y="569231"/>
          <a:ext cx="3137556" cy="15024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П. 4.3. ФГОС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0614" y="642576"/>
        <a:ext cx="2990866" cy="13557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2133F-DFE7-44A9-86BE-A70968FE01EA}">
      <dsp:nvSpPr>
        <dsp:cNvPr id="0" name=""/>
        <dsp:cNvSpPr/>
      </dsp:nvSpPr>
      <dsp:spPr>
        <a:xfrm rot="5400000">
          <a:off x="4591126" y="-1401831"/>
          <a:ext cx="2476427" cy="54864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1" kern="1200" dirty="0" smtClean="0">
              <a:latin typeface="Times New Roman" pitchFamily="18" charset="0"/>
              <a:cs typeface="Times New Roman" pitchFamily="18" charset="0"/>
            </a:rPr>
            <a:t>п. 3.2.3. ФГОС: </a:t>
          </a:r>
          <a:r>
            <a:rPr lang="ru-RU" sz="1700" i="1" kern="1200" dirty="0" smtClean="0">
              <a:latin typeface="Times New Roman" pitchFamily="18" charset="0"/>
              <a:cs typeface="Times New Roman" pitchFamily="18" charset="0"/>
            </a:rPr>
            <a:t>при реализации Программы может проводиться </a:t>
          </a:r>
          <a:r>
            <a:rPr lang="ru-RU" sz="1700" b="1" i="1" kern="1200" dirty="0" smtClean="0">
              <a:latin typeface="Times New Roman" pitchFamily="18" charset="0"/>
              <a:cs typeface="Times New Roman" pitchFamily="18" charset="0"/>
            </a:rPr>
            <a:t>оценка индивидуального развития детей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. Такая оценка производится педагогическим работником в рамках педагогической диагностики (оценки индивидуального развития детей дошкольного возраста, связанной с оценкой эффективности педагогических действий и лежащей в основе их дальнейшего планирования). 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086121" y="224063"/>
        <a:ext cx="5365549" cy="2234649"/>
      </dsp:txXfrm>
    </dsp:sp>
    <dsp:sp modelId="{1FF42BCA-0EBE-4944-BFFC-97B3E005F43B}">
      <dsp:nvSpPr>
        <dsp:cNvPr id="0" name=""/>
        <dsp:cNvSpPr/>
      </dsp:nvSpPr>
      <dsp:spPr>
        <a:xfrm>
          <a:off x="0" y="64"/>
          <a:ext cx="3086121" cy="25593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Оценку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индивидуального развития детей в рамках педагогической диагностики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4935" y="124999"/>
        <a:ext cx="2836251" cy="2309438"/>
      </dsp:txXfrm>
    </dsp:sp>
    <dsp:sp modelId="{0F10C0DB-7989-4622-ACA9-B343075BF5E0}">
      <dsp:nvSpPr>
        <dsp:cNvPr id="0" name=""/>
        <dsp:cNvSpPr/>
      </dsp:nvSpPr>
      <dsp:spPr>
        <a:xfrm rot="5400000">
          <a:off x="4805617" y="1223772"/>
          <a:ext cx="2047446" cy="54864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latin typeface="Times New Roman" pitchFamily="18" charset="0"/>
              <a:cs typeface="Times New Roman" pitchFamily="18" charset="0"/>
            </a:rPr>
            <a:t>п. 3.2.3 ФГОС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700" i="1" kern="1200" dirty="0" smtClean="0">
              <a:latin typeface="Times New Roman" pitchFamily="18" charset="0"/>
              <a:cs typeface="Times New Roman" pitchFamily="18" charset="0"/>
            </a:rPr>
            <a:t>при необходимости используется </a:t>
          </a:r>
          <a:r>
            <a:rPr lang="ru-RU" sz="1700" b="1" i="1" kern="1200" dirty="0" smtClean="0">
              <a:latin typeface="Times New Roman" pitchFamily="18" charset="0"/>
              <a:cs typeface="Times New Roman" pitchFamily="18" charset="0"/>
            </a:rPr>
            <a:t>психологическая диагностика развития детей </a:t>
          </a:r>
          <a:r>
            <a:rPr lang="ru-RU" sz="1700" i="1" kern="1200" dirty="0" smtClean="0">
              <a:latin typeface="Times New Roman" pitchFamily="18" charset="0"/>
              <a:cs typeface="Times New Roman" pitchFamily="18" charset="0"/>
            </a:rPr>
            <a:t>(выявление и изучение индивидуально-психологических особенностей детей), которую проводят квалифицированные специалисты (педагоги-психологи, психологи)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086121" y="3043216"/>
        <a:ext cx="5386490" cy="1847550"/>
      </dsp:txXfrm>
    </dsp:sp>
    <dsp:sp modelId="{14926EBF-2EA4-47AC-99A2-45F56BB22819}">
      <dsp:nvSpPr>
        <dsp:cNvPr id="0" name=""/>
        <dsp:cNvSpPr/>
      </dsp:nvSpPr>
      <dsp:spPr>
        <a:xfrm>
          <a:off x="0" y="2687337"/>
          <a:ext cx="3086121" cy="25593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Психологическую диагностику развития детей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4935" y="2812272"/>
        <a:ext cx="2836251" cy="23094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E6E93-1BAB-4B0C-945E-BCEBAA9D38F2}">
      <dsp:nvSpPr>
        <dsp:cNvPr id="0" name=""/>
        <dsp:cNvSpPr/>
      </dsp:nvSpPr>
      <dsp:spPr>
        <a:xfrm>
          <a:off x="142872" y="0"/>
          <a:ext cx="8358253" cy="5500726"/>
        </a:xfrm>
        <a:prstGeom prst="rightArrow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65CE54-EE9A-430B-81EA-2C0EB398D5A2}">
      <dsp:nvSpPr>
        <dsp:cNvPr id="0" name=""/>
        <dsp:cNvSpPr/>
      </dsp:nvSpPr>
      <dsp:spPr>
        <a:xfrm>
          <a:off x="0" y="1428758"/>
          <a:ext cx="7241924" cy="2581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u="none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ФГОС ДО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0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Проведение оценки индивидуального развития детей в рамках педагогической диагностики, которая проводится педагогическим работником.</a:t>
          </a:r>
          <a:endParaRPr lang="ru-RU" sz="2000" i="0" u="sng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6023" y="1554781"/>
        <a:ext cx="6989878" cy="23295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CDC4CB-76BD-4258-B16F-5843B244E3CA}">
      <dsp:nvSpPr>
        <dsp:cNvPr id="0" name=""/>
        <dsp:cNvSpPr/>
      </dsp:nvSpPr>
      <dsp:spPr>
        <a:xfrm>
          <a:off x="4192634" y="882282"/>
          <a:ext cx="1882167" cy="677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507"/>
              </a:lnTo>
              <a:lnTo>
                <a:pt x="1882167" y="461507"/>
              </a:lnTo>
              <a:lnTo>
                <a:pt x="1882167" y="6772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4C9DE2-853C-4E6B-8167-1D06BF7534F4}">
      <dsp:nvSpPr>
        <dsp:cNvPr id="0" name=""/>
        <dsp:cNvSpPr/>
      </dsp:nvSpPr>
      <dsp:spPr>
        <a:xfrm>
          <a:off x="2290697" y="882282"/>
          <a:ext cx="1901936" cy="677223"/>
        </a:xfrm>
        <a:custGeom>
          <a:avLst/>
          <a:gdLst/>
          <a:ahLst/>
          <a:cxnLst/>
          <a:rect l="0" t="0" r="0" b="0"/>
          <a:pathLst>
            <a:path>
              <a:moveTo>
                <a:pt x="1901936" y="0"/>
              </a:moveTo>
              <a:lnTo>
                <a:pt x="1901936" y="461507"/>
              </a:lnTo>
              <a:lnTo>
                <a:pt x="0" y="461507"/>
              </a:lnTo>
              <a:lnTo>
                <a:pt x="0" y="6772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692502-10AE-410F-949C-17AF3714CF1A}">
      <dsp:nvSpPr>
        <dsp:cNvPr id="0" name=""/>
        <dsp:cNvSpPr/>
      </dsp:nvSpPr>
      <dsp:spPr>
        <a:xfrm>
          <a:off x="616744" y="2213"/>
          <a:ext cx="7151780" cy="880069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CCE307-5F57-49CD-B2A5-3F1D8990F95D}">
      <dsp:nvSpPr>
        <dsp:cNvPr id="0" name=""/>
        <dsp:cNvSpPr/>
      </dsp:nvSpPr>
      <dsp:spPr>
        <a:xfrm>
          <a:off x="875473" y="248005"/>
          <a:ext cx="7151780" cy="8800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Результаты педагогической диагностики (мониторинга) могут использоваться исключительно для решения следующих образовательных задач: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901249" y="273781"/>
        <a:ext cx="7100228" cy="828517"/>
      </dsp:txXfrm>
    </dsp:sp>
    <dsp:sp modelId="{1E84A411-891C-44AD-80AF-A24915C24FDE}">
      <dsp:nvSpPr>
        <dsp:cNvPr id="0" name=""/>
        <dsp:cNvSpPr/>
      </dsp:nvSpPr>
      <dsp:spPr>
        <a:xfrm>
          <a:off x="667259" y="1559505"/>
          <a:ext cx="3246876" cy="1478636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03F89C-C482-4545-B513-A1F36F94E2F8}">
      <dsp:nvSpPr>
        <dsp:cNvPr id="0" name=""/>
        <dsp:cNvSpPr/>
      </dsp:nvSpPr>
      <dsp:spPr>
        <a:xfrm>
          <a:off x="925988" y="1805298"/>
          <a:ext cx="3246876" cy="14786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) Индивидуализации образования (в том числе поддержки ребёнка, построения его образовательной траектории или профессиональной коррекции особенностей его развития)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69296" y="1848606"/>
        <a:ext cx="3160260" cy="1392020"/>
      </dsp:txXfrm>
    </dsp:sp>
    <dsp:sp modelId="{195772C2-D412-4966-89D9-C96521726097}">
      <dsp:nvSpPr>
        <dsp:cNvPr id="0" name=""/>
        <dsp:cNvSpPr/>
      </dsp:nvSpPr>
      <dsp:spPr>
        <a:xfrm>
          <a:off x="4431594" y="1559505"/>
          <a:ext cx="3286415" cy="1478636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537E0A-FC19-4D05-BE3B-ED8D24C97493}">
      <dsp:nvSpPr>
        <dsp:cNvPr id="0" name=""/>
        <dsp:cNvSpPr/>
      </dsp:nvSpPr>
      <dsp:spPr>
        <a:xfrm>
          <a:off x="4690323" y="1805298"/>
          <a:ext cx="3286415" cy="14786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) Оптимизации работы с группой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детей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33631" y="1848606"/>
        <a:ext cx="3199799" cy="1392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0" dirty="0" smtClean="0">
                <a:solidFill>
                  <a:srgbClr val="002060"/>
                </a:solidFill>
              </a:rPr>
              <a:t>Консультация для воспитателей ДОУ </a:t>
            </a:r>
            <a:r>
              <a:rPr lang="ru-RU" sz="4000" b="0" dirty="0" smtClean="0">
                <a:solidFill>
                  <a:srgbClr val="002060"/>
                </a:solidFill>
              </a:rPr>
              <a:t/>
            </a:r>
            <a:br>
              <a:rPr lang="ru-RU" sz="4000" b="0" dirty="0" smtClean="0">
                <a:solidFill>
                  <a:srgbClr val="002060"/>
                </a:solidFill>
              </a:rPr>
            </a:br>
            <a:r>
              <a:rPr lang="ru-RU" sz="4000" dirty="0">
                <a:effectLst/>
              </a:rPr>
              <a:t>«Методы оценки индивидуального развития детей в рамках педагогической диагностики</a:t>
            </a:r>
            <a:r>
              <a:rPr lang="ru-RU" sz="4000" dirty="0" smtClean="0">
                <a:effectLst/>
              </a:rPr>
              <a:t>»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3400" y="4038600"/>
            <a:ext cx="4044696" cy="22098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Подготовила Хайруллина Р.Г., воспитатель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09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924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Принципы диагностического обследования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200" dirty="0" smtClean="0"/>
              <a:t>принцип последовательности и преемственности диагностики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/>
              <a:t>принцип </a:t>
            </a:r>
            <a:r>
              <a:rPr lang="ru-RU" sz="3200" dirty="0"/>
              <a:t>доступности диагностических методик и процедур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/>
              <a:t>принцип </a:t>
            </a:r>
            <a:r>
              <a:rPr lang="ru-RU" sz="3200" dirty="0" err="1" smtClean="0"/>
              <a:t>прогностичности</a:t>
            </a:r>
            <a:endParaRPr lang="ru-RU" sz="3200" dirty="0" smtClean="0"/>
          </a:p>
          <a:p>
            <a:pPr>
              <a:buFont typeface="Wingdings" pitchFamily="2" charset="2"/>
              <a:buChar char="v"/>
            </a:pPr>
            <a:r>
              <a:rPr lang="ru-RU" sz="3200" dirty="0"/>
              <a:t>принцип объективности </a:t>
            </a:r>
            <a:endParaRPr lang="ru-RU" sz="3200" dirty="0" smtClean="0"/>
          </a:p>
          <a:p>
            <a:pPr>
              <a:buFont typeface="Wingdings" pitchFamily="2" charset="2"/>
              <a:buChar char="v"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6251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/>
              <a:t>М</a:t>
            </a:r>
            <a:r>
              <a:rPr lang="ru-RU" sz="4400" b="1" dirty="0" smtClean="0"/>
              <a:t>етоды </a:t>
            </a:r>
            <a:r>
              <a:rPr lang="ru-RU" sz="4400" b="1" dirty="0"/>
              <a:t>педагогической диагностики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600" dirty="0" smtClean="0"/>
              <a:t>наблюдение</a:t>
            </a:r>
            <a:endParaRPr lang="ru-RU" sz="3600" dirty="0"/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изучения </a:t>
            </a:r>
            <a:r>
              <a:rPr lang="ru-RU" sz="3600" dirty="0"/>
              <a:t>продуктов деятельности детей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несложные </a:t>
            </a:r>
            <a:r>
              <a:rPr lang="ru-RU" sz="3600" dirty="0"/>
              <a:t>эксперименты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беседы</a:t>
            </a:r>
            <a:endParaRPr lang="ru-RU" sz="3600" dirty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48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819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/>
              <a:t>П</a:t>
            </a:r>
            <a:r>
              <a:rPr lang="ru-RU" sz="4000" b="1" dirty="0" smtClean="0"/>
              <a:t>равила проведения педагогической диагностики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200" dirty="0" smtClean="0"/>
              <a:t>Первая половина дня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/>
              <a:t>С</a:t>
            </a:r>
            <a:r>
              <a:rPr lang="ru-RU" sz="3200" dirty="0" smtClean="0"/>
              <a:t>покойная</a:t>
            </a:r>
            <a:r>
              <a:rPr lang="ru-RU" sz="3200" dirty="0"/>
              <a:t>, </a:t>
            </a:r>
            <a:r>
              <a:rPr lang="ru-RU" sz="3200" dirty="0" smtClean="0"/>
              <a:t>доброжелательная обстановка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/>
              <a:t>Индивидуальный темп обследования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/>
              <a:t>Желание и настроение ребёнка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/>
              <a:t>Оптимальный срок обследования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3497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педагогической диагностики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01957"/>
              </p:ext>
            </p:extLst>
          </p:nvPr>
        </p:nvGraphicFramePr>
        <p:xfrm>
          <a:off x="609600" y="1904999"/>
          <a:ext cx="8153400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7944"/>
                <a:gridCol w="5505456"/>
              </a:tblGrid>
              <a:tr h="3292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Виды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Задачи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28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Предварительная (вводная)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выявление исходного уровня, состояния детей для составления программы развития детей, плана работы.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78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Промежуточная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оценка эффективности педагогических воздействий, своевременная коррекция программ развития, составление дальнейшего плана работы.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78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Итоговая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выявление достигнутого уровня развития способностей детей выпускных групп, комплексная оценка педагогической деятельности.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19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Периодичность проведения диагностики</a:t>
            </a:r>
            <a:endParaRPr lang="ru-RU" sz="40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8001000" cy="3845720"/>
          </a:xfrm>
        </p:spPr>
        <p:txBody>
          <a:bodyPr/>
          <a:lstStyle/>
          <a:p>
            <a:r>
              <a:rPr lang="ru-RU" b="1" dirty="0" smtClean="0"/>
              <a:t>Сентябрь</a:t>
            </a:r>
            <a:r>
              <a:rPr lang="ru-RU" dirty="0" smtClean="0"/>
              <a:t> – вводное обследование вновь поступивших детей</a:t>
            </a:r>
          </a:p>
          <a:p>
            <a:r>
              <a:rPr lang="ru-RU" b="1" dirty="0" smtClean="0"/>
              <a:t>Май</a:t>
            </a:r>
            <a:r>
              <a:rPr lang="ru-RU" dirty="0" smtClean="0"/>
              <a:t> – промежуточное обследование всех воспитанников и сравнительный анализ полученных данных, итоговое </a:t>
            </a:r>
            <a:r>
              <a:rPr lang="ru-RU" dirty="0"/>
              <a:t>обследование </a:t>
            </a:r>
            <a:r>
              <a:rPr lang="ru-RU" dirty="0" smtClean="0"/>
              <a:t> выпускников ДОУ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88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Список используемой </a:t>
            </a:r>
            <a:r>
              <a:rPr lang="ru-RU" b="1" dirty="0" smtClean="0"/>
              <a:t>литературы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30225" y="2057400"/>
            <a:ext cx="8156575" cy="4343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lvl="0"/>
            <a:r>
              <a:rPr lang="ru-RU" dirty="0"/>
              <a:t>Детская практическая </a:t>
            </a:r>
            <a:r>
              <a:rPr lang="ru-RU" dirty="0" err="1"/>
              <a:t>психология:Учебник</a:t>
            </a:r>
            <a:r>
              <a:rPr lang="ru-RU" dirty="0"/>
              <a:t>/под ред. проф. Т. Д. Марцинковской. -М. :</a:t>
            </a:r>
            <a:r>
              <a:rPr lang="ru-RU" dirty="0" err="1"/>
              <a:t>Гардарики</a:t>
            </a:r>
            <a:r>
              <a:rPr lang="ru-RU" dirty="0"/>
              <a:t>, 2000.-С. 64.</a:t>
            </a:r>
          </a:p>
          <a:p>
            <a:pPr lvl="0"/>
            <a:r>
              <a:rPr lang="ru-RU" dirty="0" err="1"/>
              <a:t>Ингенкамп</a:t>
            </a:r>
            <a:r>
              <a:rPr lang="ru-RU" dirty="0"/>
              <a:t> К. Педагогическая диагностика / перевод с немецкого. - М., 1991.</a:t>
            </a:r>
          </a:p>
          <a:p>
            <a:pPr lvl="0"/>
            <a:r>
              <a:rPr lang="ru-RU" dirty="0"/>
              <a:t>Педагогическая диагностика как инструмент познания и понимания ребенка дошкольного </a:t>
            </a:r>
            <a:r>
              <a:rPr lang="ru-RU" dirty="0" err="1"/>
              <a:t>возраста:Научно-методическое</a:t>
            </a:r>
            <a:r>
              <a:rPr lang="ru-RU" dirty="0"/>
              <a:t> пособие:в3ч. Ч1. Теоретические и прикладные аспекты педагогической диагностики в дошкольном образовании- СПб. :Изд-во РГПУ им. А. И. Герцена-2008.-С. 54.</a:t>
            </a:r>
          </a:p>
          <a:p>
            <a:pPr lvl="0"/>
            <a:r>
              <a:rPr lang="ru-RU" dirty="0"/>
              <a:t>Педагогическая диагностика развития детей перед поступлением в школу/под ред. Т.С. Комаровой, О.А. </a:t>
            </a:r>
            <a:r>
              <a:rPr lang="ru-RU" dirty="0" err="1"/>
              <a:t>Соломенниковой</a:t>
            </a:r>
            <a:r>
              <a:rPr lang="ru-RU" dirty="0"/>
              <a:t> - Ярославль: Академия развития, 2006</a:t>
            </a:r>
          </a:p>
          <a:p>
            <a:pPr lvl="0"/>
            <a:r>
              <a:rPr lang="ru-RU" dirty="0"/>
              <a:t>Педагогическая и психологическая диагностика детей старшего дошкольного возраста. Методическое пособие. /Авт. -сост. Даниленко Н. Г., </a:t>
            </a:r>
            <a:r>
              <a:rPr lang="ru-RU" dirty="0" err="1"/>
              <a:t>Баринкова</a:t>
            </a:r>
            <a:r>
              <a:rPr lang="ru-RU" dirty="0"/>
              <a:t> Ю. С. -Иркутск: ИПКРО, 2010.-С. 105.</a:t>
            </a:r>
          </a:p>
          <a:p>
            <a:pPr lvl="0"/>
            <a:r>
              <a:rPr lang="ru-RU" dirty="0"/>
              <a:t>Фридман Л.М., Волков К.Н. Психологическая наука - учителю.-М.: Просвещение, 1985</a:t>
            </a:r>
          </a:p>
          <a:p>
            <a:pPr lvl="0"/>
            <a:r>
              <a:rPr lang="ru-RU" dirty="0"/>
              <a:t>Юдина Е.Г. Педагогическая диагностика в детском саду: пособие для воспитателей </a:t>
            </a:r>
            <a:r>
              <a:rPr lang="ru-RU" dirty="0" err="1"/>
              <a:t>дошк</a:t>
            </a:r>
            <a:r>
              <a:rPr lang="ru-RU" dirty="0"/>
              <a:t>. образов. учреждений -2-е изд. - М., </a:t>
            </a:r>
            <a:r>
              <a:rPr lang="ru-RU" dirty="0" err="1"/>
              <a:t>Просвещене</a:t>
            </a:r>
            <a:r>
              <a:rPr lang="ru-RU" dirty="0"/>
              <a:t>, 2003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903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555" y="1412776"/>
            <a:ext cx="2232248" cy="34748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/>
          <a:srcRect b="7423"/>
          <a:stretch/>
        </p:blipFill>
        <p:spPr>
          <a:xfrm>
            <a:off x="5321840" y="1438949"/>
            <a:ext cx="2448272" cy="34486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196752"/>
          </a:xfrm>
          <a:prstGeom prst="rect">
            <a:avLst/>
          </a:prstGeom>
          <a:solidFill>
            <a:srgbClr val="0282C2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eaLnBrk="1" hangingPunct="1">
              <a:spcBef>
                <a:spcPct val="0"/>
              </a:spcBef>
              <a:buNone/>
            </a:pPr>
            <a:r>
              <a:rPr lang="ru-RU" altLang="ru-RU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правовая база 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ru-RU" altLang="ru-RU" sz="3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17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29642" cy="928694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«Психолого-педагогическое сопровождение реализации основной общеобразовательной программы дошкольного в соответствии с ФГОС ДО в ДОУ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общеразвивающего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вида»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313" y="1000125"/>
          <a:ext cx="8715375" cy="4071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214282" y="4500570"/>
          <a:ext cx="8715436" cy="2357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7123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500858"/>
          </a:xfrm>
        </p:spPr>
        <p:txBody>
          <a:bodyPr>
            <a:normAutofit/>
          </a:bodyPr>
          <a:lstStyle/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42852"/>
            <a:ext cx="7572428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Психолого-педагогическое сопровождение реализации основной общеобразовательной программы дошкольного образования:</a:t>
            </a:r>
          </a:p>
          <a:p>
            <a:pPr algn="ctr"/>
            <a:endParaRPr lang="ru-RU" dirty="0"/>
          </a:p>
        </p:txBody>
      </p:sp>
      <p:graphicFrame>
        <p:nvGraphicFramePr>
          <p:cNvPr id="13" name="Схема 12"/>
          <p:cNvGraphicFramePr/>
          <p:nvPr/>
        </p:nvGraphicFramePr>
        <p:xfrm>
          <a:off x="214282" y="1397000"/>
          <a:ext cx="8572560" cy="5246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004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428760"/>
          </a:xfrm>
        </p:spPr>
        <p:txBody>
          <a:bodyPr>
            <a:normAutofit fontScale="90000"/>
          </a:bodyPr>
          <a:lstStyle/>
          <a:p>
            <a:pPr lvl="0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индивидуального развития детей в рамках педагогической диагностики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23990793"/>
              </p:ext>
            </p:extLst>
          </p:nvPr>
        </p:nvGraphicFramePr>
        <p:xfrm>
          <a:off x="357158" y="1000108"/>
          <a:ext cx="8643998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913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63579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целью проведения оценки индивидуального развития детей система мониторинга приведена в соответствие со Стандартом.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Сформирована педагогических диагностик видам детской деятельности: и</a:t>
            </a:r>
            <a:r>
              <a:rPr lang="ru-RU" sz="1700" b="1" dirty="0" smtClean="0"/>
              <a:t>зобразительное искусство и художественная деятельность, развитие </a:t>
            </a:r>
            <a:r>
              <a:rPr lang="ru-RU" sz="1700" b="1" dirty="0"/>
              <a:t>математических </a:t>
            </a:r>
            <a:r>
              <a:rPr lang="ru-RU" sz="1700" b="1" dirty="0" smtClean="0"/>
              <a:t>представлений, </a:t>
            </a:r>
            <a:r>
              <a:rPr lang="ru-RU" sz="1700" b="1" dirty="0"/>
              <a:t>р</a:t>
            </a:r>
            <a:r>
              <a:rPr lang="ru-RU" sz="1700" b="1" dirty="0" smtClean="0"/>
              <a:t>азвитие </a:t>
            </a:r>
            <a:r>
              <a:rPr lang="ru-RU" sz="1700" b="1" dirty="0"/>
              <a:t>экологических </a:t>
            </a:r>
            <a:r>
              <a:rPr lang="ru-RU" sz="1700" b="1" dirty="0" smtClean="0"/>
              <a:t>представлений, социально-нравственное развитие.</a:t>
            </a:r>
            <a:endParaRPr lang="ru-RU" sz="18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Сформирована система педагогической диагностики, позволяющая проводить оценку индивидуального развития ребенка, НЕ используя целевые ориентиры в качестве ее результатов.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85720" y="285728"/>
          <a:ext cx="8643998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017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79171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    </a:t>
            </a:r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Диагностика</a:t>
            </a:r>
            <a:r>
              <a:rPr lang="ru-RU" sz="2800" dirty="0" smtClean="0">
                <a:solidFill>
                  <a:schemeClr val="tx1"/>
                </a:solidFill>
                <a:latin typeface="+mn-lt"/>
              </a:rPr>
              <a:t> - 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(греч.) - «познание, определение</a:t>
            </a:r>
            <a:r>
              <a:rPr lang="ru-RU" sz="2800" dirty="0" smtClean="0">
                <a:solidFill>
                  <a:schemeClr val="tx1"/>
                </a:solidFill>
                <a:latin typeface="+mn-lt"/>
              </a:rPr>
              <a:t>».</a:t>
            </a:r>
            <a:br>
              <a:rPr lang="ru-RU" sz="2800" dirty="0" smtClean="0">
                <a:solidFill>
                  <a:schemeClr val="tx1"/>
                </a:solidFill>
                <a:latin typeface="+mn-lt"/>
              </a:rPr>
            </a:br>
            <a:r>
              <a:rPr lang="ru-RU" sz="2800" dirty="0">
                <a:solidFill>
                  <a:schemeClr val="tx1"/>
                </a:solidFill>
                <a:latin typeface="+mn-lt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+mn-lt"/>
              </a:rPr>
            </a:br>
            <a:r>
              <a:rPr lang="ru-RU" sz="2800" dirty="0" smtClean="0">
                <a:solidFill>
                  <a:schemeClr val="tx1"/>
                </a:solidFill>
                <a:latin typeface="+mn-lt"/>
              </a:rPr>
              <a:t>  </a:t>
            </a:r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Педагогическая </a:t>
            </a:r>
            <a:r>
              <a:rPr lang="ru-RU" sz="2800" b="1" dirty="0">
                <a:solidFill>
                  <a:srgbClr val="002060"/>
                </a:solidFill>
                <a:latin typeface="+mn-lt"/>
              </a:rPr>
              <a:t>диагностика 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- это механизм, позволяющий выявить индивидуальные особенности и </a:t>
            </a:r>
            <a:r>
              <a:rPr lang="ru-RU" sz="2800" dirty="0" smtClean="0">
                <a:solidFill>
                  <a:schemeClr val="tx1"/>
                </a:solidFill>
                <a:latin typeface="+mn-lt"/>
              </a:rPr>
              <a:t>перспективы развития ребёнка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343400"/>
            <a:ext cx="8077200" cy="198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smtClean="0"/>
              <a:t>  </a:t>
            </a:r>
            <a:r>
              <a:rPr lang="ru-RU" sz="2800" b="1" dirty="0" smtClean="0">
                <a:solidFill>
                  <a:srgbClr val="002060"/>
                </a:solidFill>
              </a:rPr>
              <a:t>Цель диагностического обследования </a:t>
            </a:r>
            <a:r>
              <a:rPr lang="ru-RU" sz="2800" dirty="0" smtClean="0"/>
              <a:t>-получение </a:t>
            </a:r>
            <a:r>
              <a:rPr lang="ru-RU" sz="2800" dirty="0"/>
              <a:t>информации об индивидуальных особенностях развития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385296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Отличия педагогической и психологической </a:t>
            </a:r>
            <a:r>
              <a:rPr lang="ru-RU" b="1" dirty="0" smtClean="0"/>
              <a:t>диагностики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014676"/>
              </p:ext>
            </p:extLst>
          </p:nvPr>
        </p:nvGraphicFramePr>
        <p:xfrm>
          <a:off x="304800" y="1868424"/>
          <a:ext cx="8382000" cy="44561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1784803"/>
                <a:gridCol w="3034166"/>
                <a:gridCol w="3563031"/>
              </a:tblGrid>
              <a:tr h="216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Параметры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Педагогическая диагностика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Психологическая диагностика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</a:tr>
              <a:tr h="3120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Предмет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Личность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Личность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</a:tr>
              <a:tr h="468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Объект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Индивидуальное развитие ребенка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Индивидуальное развитие ребенка </a:t>
                      </a:r>
                      <a:endParaRPr lang="ru-RU" sz="105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</a:tr>
              <a:tr h="2028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Цель изучения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оперативных целях, для решения задач обучения  и воспитания, для контроля за результатами педагогического воздействия и определения эффективности педагогических действий и лежащей в основе их дальнейшего планирования.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Выявления проблем, трудностей, отклонений в индивидуальном развитии для разработки рекомендаций по созданию оптимальных психологических условий для развития личности в соответствие с возрастной нормой.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</a:tr>
              <a:tr h="7801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Методы и инструментарий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Метод наблюдения, несложные диагностические задания, педагогические экспресс- методики.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Психодиагностические методики, требующие специальной квалификации специалиста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</a:tr>
              <a:tr h="6504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Форма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Мониторинг (целенаправленная программа слежения за динамикой развития)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Мониторинг (целенаправленная программа слежения за динамикой развития)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41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Признаки диагностического </a:t>
            </a:r>
            <a:r>
              <a:rPr lang="ru-RU" sz="3600" b="1" dirty="0" smtClean="0"/>
              <a:t>обследования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ru-RU" sz="3200" dirty="0"/>
              <a:t>Наличие целей педагогического обследования</a:t>
            </a:r>
          </a:p>
          <a:p>
            <a:pPr lvl="0">
              <a:buFont typeface="Wingdings" pitchFamily="2" charset="2"/>
              <a:buChar char="v"/>
            </a:pPr>
            <a:r>
              <a:rPr lang="ru-RU" sz="3200" dirty="0"/>
              <a:t>Систематичность и повторяемость</a:t>
            </a:r>
          </a:p>
          <a:p>
            <a:pPr lvl="0">
              <a:buFont typeface="Wingdings" pitchFamily="2" charset="2"/>
              <a:buChar char="v"/>
            </a:pPr>
            <a:r>
              <a:rPr lang="ru-RU" sz="3200" dirty="0"/>
              <a:t>Использование методик специально разработанных к данным конкретным ситуациям и условиям</a:t>
            </a:r>
          </a:p>
          <a:p>
            <a:pPr lvl="0">
              <a:buFont typeface="Wingdings" pitchFamily="2" charset="2"/>
              <a:buChar char="v"/>
            </a:pPr>
            <a:r>
              <a:rPr lang="ru-RU" sz="3200" dirty="0"/>
              <a:t>Доступность процедур для их проведения </a:t>
            </a:r>
          </a:p>
          <a:p>
            <a:pPr>
              <a:buFont typeface="Wingdings" pitchFamily="2" charset="2"/>
              <a:buChar char="v"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8555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84</TotalTime>
  <Words>749</Words>
  <Application>Microsoft Office PowerPoint</Application>
  <PresentationFormat>Экран (4:3)</PresentationFormat>
  <Paragraphs>114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Calibri</vt:lpstr>
      <vt:lpstr>Constantia</vt:lpstr>
      <vt:lpstr>Times New Roman</vt:lpstr>
      <vt:lpstr>Wingdings</vt:lpstr>
      <vt:lpstr>Wingdings 2</vt:lpstr>
      <vt:lpstr>Поток</vt:lpstr>
      <vt:lpstr>Консультация для воспитателей ДОУ  «Методы оценки индивидуального развития детей в рамках педагогической диагностики»</vt:lpstr>
      <vt:lpstr>Презентация PowerPoint</vt:lpstr>
      <vt:lpstr>«Психолого-педагогическое сопровождение реализации основной общеобразовательной программы дошкольного в соответствии с ФГОС ДО в ДОУ общеразвивающего вида» </vt:lpstr>
      <vt:lpstr>Презентация PowerPoint</vt:lpstr>
      <vt:lpstr>Оценка индивидуального развития детей в рамках педагогической диагностики </vt:lpstr>
      <vt:lpstr>Презентация PowerPoint</vt:lpstr>
      <vt:lpstr>    Диагностика - (греч.) - «познание, определение».    Педагогическая диагностика - это механизм, позволяющий выявить индивидуальные особенности и перспективы развития ребёнка. </vt:lpstr>
      <vt:lpstr>Отличия педагогической и психологической диагностики</vt:lpstr>
      <vt:lpstr>Признаки диагностического обследования </vt:lpstr>
      <vt:lpstr>Принципы диагностического обследования</vt:lpstr>
      <vt:lpstr>Методы педагогической диагностики</vt:lpstr>
      <vt:lpstr>     Правила проведения педагогической диагностики </vt:lpstr>
      <vt:lpstr>Виды педагогической диагностики</vt:lpstr>
      <vt:lpstr>Периодичность проведения диагностики</vt:lpstr>
      <vt:lpstr>Список используемой литературы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Диагностическое обследование детей дошкольного возраста в условиях ДОУ</dc:title>
  <dc:creator>Оксаночка</dc:creator>
  <cp:lastModifiedBy>Сергей Исмайлов</cp:lastModifiedBy>
  <cp:revision>13</cp:revision>
  <dcterms:created xsi:type="dcterms:W3CDTF">2012-02-24T05:27:47Z</dcterms:created>
  <dcterms:modified xsi:type="dcterms:W3CDTF">2015-10-01T05:41:21Z</dcterms:modified>
</cp:coreProperties>
</file>