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94629" autoAdjust="0"/>
  </p:normalViewPr>
  <p:slideViewPr>
    <p:cSldViewPr>
      <p:cViewPr varScale="1">
        <p:scale>
          <a:sx n="65" d="100"/>
          <a:sy n="65" d="100"/>
        </p:scale>
        <p:origin x="-154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131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5E085C3A-B298-4111-85BB-510A1AFEED0C}" type="datetimeFigureOut">
              <a:rPr lang="ru-RU" smtClean="0"/>
              <a:pPr/>
              <a:t>30.09.2015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67872EEC-8B98-443C-A89D-DA17E32C173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aydoc\&#1056;&#1072;&#1073;&#1086;&#1095;&#1080;&#1081;%20&#1089;&#1090;&#1086;&#1083;\&#1060;&#1086;&#1090;&#1086;.78\&#1042;&#1080;&#1076;&#1077;&#1086;.&#1056;&#1072;&#1089;&#1089;&#1082;&#1072;&#1079;%20&#1087;&#1086;%20&#1082;&#1072;&#1088;&#1090;&#1080;&#1085;&#1077;.MOV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E:\maydoc\&#1056;&#1072;&#1073;&#1086;&#1095;&#1080;&#1081;%20&#1089;&#1090;&#1086;&#1083;\&#1060;&#1086;&#1090;&#1086;.78\P1020034.MOV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280920" cy="3744416"/>
          </a:xfrm>
        </p:spPr>
        <p:txBody>
          <a:bodyPr>
            <a:normAutofit fontScale="85000" lnSpcReduction="20000"/>
          </a:bodyPr>
          <a:lstStyle/>
          <a:p>
            <a:r>
              <a:rPr lang="ru-RU" sz="3000" b="1" dirty="0" smtClean="0"/>
              <a:t>Формирование способов речевой коммуникации детей с дефектами речи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algn="r"/>
            <a:r>
              <a:rPr lang="ru-RU" sz="2000" b="1" dirty="0" smtClean="0"/>
              <a:t>Выполнила: учитель – логопед </a:t>
            </a:r>
            <a:r>
              <a:rPr lang="ru-RU" sz="2000" b="1" dirty="0" err="1" smtClean="0"/>
              <a:t>Соляхова</a:t>
            </a:r>
            <a:r>
              <a:rPr lang="ru-RU" sz="2000" b="1" dirty="0" smtClean="0"/>
              <a:t> </a:t>
            </a:r>
            <a:r>
              <a:rPr lang="ru-RU" sz="2000" b="1" dirty="0" smtClean="0"/>
              <a:t>О.Н.</a:t>
            </a:r>
          </a:p>
          <a:p>
            <a:endParaRPr lang="ru-RU" sz="2400" b="1" dirty="0" smtClean="0"/>
          </a:p>
          <a:p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2400" b="1" dirty="0" smtClean="0"/>
          </a:p>
          <a:p>
            <a:pPr algn="r"/>
            <a:endParaRPr lang="ru-RU" sz="1900" b="1" dirty="0" smtClean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2000" dirty="0" smtClean="0"/>
              <a:t>Государственное бюджетное общеобразовательное учреждение</a:t>
            </a:r>
            <a:br>
              <a:rPr lang="ru-RU" sz="2000" dirty="0" smtClean="0"/>
            </a:br>
            <a:r>
              <a:rPr lang="ru-RU" sz="2000" dirty="0" smtClean="0"/>
              <a:t>основная общеобразовательная школа №460 Пушкинского района, г. Санкт – Петербурга.</a:t>
            </a:r>
            <a:r>
              <a:rPr lang="ru-RU" sz="2000" dirty="0" smtClean="0"/>
              <a:t> </a:t>
            </a:r>
            <a:endParaRPr lang="ru-RU" sz="2000" dirty="0"/>
          </a:p>
        </p:txBody>
      </p:sp>
    </p:spTree>
  </p:cSld>
  <p:clrMapOvr>
    <a:masterClrMapping/>
  </p:clrMapOvr>
  <p:transition spd="slow">
    <p:fade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Структура занятия по развитию речи определяется принципом взаимосвязи различных разделов речевой работы:</a:t>
            </a:r>
          </a:p>
          <a:p>
            <a:pPr>
              <a:buNone/>
            </a:pPr>
            <a:r>
              <a:rPr lang="ru-RU" sz="1800" dirty="0" smtClean="0"/>
              <a:t>   1) обогащение и активизация словаря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2) работа над смысловой стороной слова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smtClean="0"/>
              <a:t>   3) </a:t>
            </a:r>
            <a:r>
              <a:rPr lang="ru-RU" sz="1800" dirty="0" smtClean="0"/>
              <a:t>формирование грамматического строя речи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4) воспитание звуковой культуры речи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smtClean="0"/>
              <a:t>   5) </a:t>
            </a:r>
            <a:r>
              <a:rPr lang="ru-RU" sz="1800" dirty="0" smtClean="0"/>
              <a:t>развитие элементарного осознания языковых явлений</a:t>
            </a:r>
            <a:r>
              <a:rPr lang="en-US" sz="1800" dirty="0" smtClean="0"/>
              <a:t>;</a:t>
            </a: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6) развитие связной монологической речи</a:t>
            </a:r>
            <a:r>
              <a:rPr lang="en-US" sz="1800" dirty="0" smtClean="0"/>
              <a:t>;</a:t>
            </a:r>
          </a:p>
          <a:p>
            <a:pPr>
              <a:buNone/>
            </a:pPr>
            <a:r>
              <a:rPr lang="en-US" sz="1800" dirty="0" smtClean="0"/>
              <a:t>    </a:t>
            </a:r>
            <a:endParaRPr lang="ru-RU" sz="1800" dirty="0" smtClean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/>
              <a:t>Виды занятий по тематике развития речи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2400" b="1" i="1" dirty="0" smtClean="0"/>
              <a:t>Пальчиковые игры</a:t>
            </a:r>
          </a:p>
          <a:p>
            <a:pPr algn="ctr">
              <a:buNone/>
            </a:pPr>
            <a:r>
              <a:rPr lang="ru-RU" sz="2400" b="1" i="1" dirty="0" err="1" smtClean="0"/>
              <a:t>Стихоритмика</a:t>
            </a:r>
            <a:r>
              <a:rPr lang="ru-RU" sz="2400" b="1" i="1" dirty="0" smtClean="0"/>
              <a:t> (разучивание стихов с движением рук, ног, пальцев, тела, глаз, головы.)</a:t>
            </a:r>
          </a:p>
          <a:p>
            <a:pPr algn="ctr">
              <a:buNone/>
            </a:pPr>
            <a:r>
              <a:rPr lang="ru-RU" sz="2400" b="1" i="1" dirty="0" smtClean="0"/>
              <a:t>Артикуляционная гимнастика</a:t>
            </a:r>
          </a:p>
          <a:p>
            <a:pPr algn="ctr">
              <a:buNone/>
            </a:pPr>
            <a:r>
              <a:rPr lang="ru-RU" sz="2400" b="1" i="1" dirty="0" smtClean="0"/>
              <a:t>Звуковые игры</a:t>
            </a:r>
          </a:p>
          <a:p>
            <a:pPr algn="ctr">
              <a:buNone/>
            </a:pPr>
            <a:r>
              <a:rPr lang="ru-RU" sz="2400" b="1" i="1" dirty="0" smtClean="0"/>
              <a:t>Дыхательная гимнастика </a:t>
            </a:r>
            <a:endParaRPr lang="ru-RU" sz="2400" b="1" i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896144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Лопаточка</a:t>
            </a:r>
            <a:endParaRPr lang="ru-RU" sz="3200" b="1" dirty="0"/>
          </a:p>
        </p:txBody>
      </p:sp>
      <p:pic>
        <p:nvPicPr>
          <p:cNvPr id="4" name="Содержимое 3" descr="P102001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Грибок</a:t>
            </a:r>
            <a:endParaRPr lang="ru-RU" sz="3200" b="1" dirty="0"/>
          </a:p>
        </p:txBody>
      </p:sp>
      <p:pic>
        <p:nvPicPr>
          <p:cNvPr id="4" name="Содержимое 3" descr="P10200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534400" cy="758952"/>
          </a:xfrm>
        </p:spPr>
        <p:txBody>
          <a:bodyPr/>
          <a:lstStyle/>
          <a:p>
            <a:r>
              <a:rPr lang="ru-RU" b="1" dirty="0" smtClean="0"/>
              <a:t>Заборчик</a:t>
            </a:r>
            <a:endParaRPr lang="ru-RU" b="1" dirty="0"/>
          </a:p>
        </p:txBody>
      </p:sp>
      <p:pic>
        <p:nvPicPr>
          <p:cNvPr id="4" name="Содержимое 3" descr="P102002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Трубочка</a:t>
            </a:r>
            <a:endParaRPr lang="ru-RU" sz="3200" b="1" dirty="0"/>
          </a:p>
        </p:txBody>
      </p:sp>
      <p:pic>
        <p:nvPicPr>
          <p:cNvPr id="4" name="Содержимое 3" descr="P102003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Парус</a:t>
            </a:r>
            <a:endParaRPr lang="ru-RU" b="1" dirty="0"/>
          </a:p>
        </p:txBody>
      </p:sp>
      <p:pic>
        <p:nvPicPr>
          <p:cNvPr id="4" name="Содержимое 3" descr="P102002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505744" y="1527175"/>
            <a:ext cx="6096000" cy="457200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Рассказ по картине</a:t>
            </a:r>
            <a:endParaRPr lang="ru-RU" b="1" dirty="0"/>
          </a:p>
        </p:txBody>
      </p:sp>
      <p:pic>
        <p:nvPicPr>
          <p:cNvPr id="4" name="Видео.Рассказ по картине.MO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424936" cy="4608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b="1" dirty="0" smtClean="0"/>
              <a:t>Игра «Из чего какой?»</a:t>
            </a:r>
            <a:endParaRPr lang="ru-RU" sz="3200" b="1" dirty="0"/>
          </a:p>
        </p:txBody>
      </p:sp>
      <p:pic>
        <p:nvPicPr>
          <p:cNvPr id="4" name="P1020034.MOV">
            <a:hlinkClick r:id="" action="ppaction://media"/>
          </p:cNvPr>
          <p:cNvPicPr>
            <a:picLocks noGrp="1" noRot="1" noChangeAspect="1"/>
          </p:cNvPicPr>
          <p:nvPr>
            <p:ph sz="quarter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8" y="1556792"/>
            <a:ext cx="8424936" cy="4608511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Таким образом – уровень речевого развития влияет на уровень речевого общения, на формирование произвольности поведения.</a:t>
            </a:r>
          </a:p>
          <a:p>
            <a:pPr algn="ctr">
              <a:buNone/>
            </a:pPr>
            <a:r>
              <a:rPr lang="ru-RU" dirty="0" smtClean="0"/>
              <a:t> Речь помогает  ребёнку овладеть собой, уверенно чувствовать себя в любой ситуации, контролировать свои поступки.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b="1" dirty="0" smtClean="0"/>
              <a:t>СПАСИБО ЗА ВНИМАНИЕ!!! </a:t>
            </a:r>
            <a:endParaRPr lang="ru-RU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Речевая коммуникация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628800"/>
            <a:ext cx="8503920" cy="4572000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Слово коммуникация – одно из многих иностранных слов, которые в настоящее время широко употребляются в русском языке. Оно означает « делаю общим, связываю, общаюсь»,поэтому наиболее близким к нему по значению является русское слово «общение». От слова «коммуникация» происходят такие слова, как «коммуникабельность» (способность к общению, общительность), «коммуникабельный» (общительный) человек, а также «коммуникативный» (относящийся к коммуникации; например коммуникативный тип высказывания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51520" y="1484784"/>
            <a:ext cx="8503920" cy="475252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Речь маленького ребёнка формируется в общении с окружающими его взрослыми. Любое нарушение речи  может отразиться на деятельности и поведении ребёнка. Дети плохо говорящие, начиная осознавать свой недостаток, становятся молчаливыми, застенчивыми, нерешительными. Особенно важное значение имеет правильное, чистое произношение ребёнком звуков и слов.</a:t>
            </a:r>
          </a:p>
          <a:p>
            <a:pPr>
              <a:buNone/>
            </a:pPr>
            <a:r>
              <a:rPr lang="ru-RU" sz="1800" b="1" dirty="0" smtClean="0"/>
              <a:t>Классификация речевых расстройств предполагает выделение двух групп нарушений:</a:t>
            </a:r>
          </a:p>
          <a:p>
            <a:pPr>
              <a:buNone/>
            </a:pPr>
            <a:r>
              <a:rPr lang="ru-RU" sz="1800" dirty="0" smtClean="0"/>
              <a:t>     – </a:t>
            </a:r>
            <a:r>
              <a:rPr lang="ru-RU" sz="1800" dirty="0"/>
              <a:t>нарушения средств общения и</a:t>
            </a:r>
          </a:p>
          <a:p>
            <a:pPr>
              <a:buNone/>
            </a:pPr>
            <a:r>
              <a:rPr lang="ru-RU" sz="1800" dirty="0" smtClean="0"/>
              <a:t>     – </a:t>
            </a:r>
            <a:r>
              <a:rPr lang="ru-RU" sz="1800" dirty="0"/>
              <a:t>нарушения в применении средств общения.</a:t>
            </a:r>
          </a:p>
          <a:p>
            <a:pPr>
              <a:buNone/>
            </a:pPr>
            <a:r>
              <a:rPr lang="ru-RU" sz="1800" dirty="0" smtClean="0"/>
              <a:t>     К </a:t>
            </a:r>
            <a:r>
              <a:rPr lang="ru-RU" sz="1800" dirty="0"/>
              <a:t>первой группе относятся фонетико-фонематическое и общее недоразвитие речи, ко второй – заикание. С клинико-психологической точки зрения выделяются 11 форм речевой патологии: 9 – устной речи (в том числе </a:t>
            </a:r>
            <a:r>
              <a:rPr lang="ru-RU" sz="1800" dirty="0" smtClean="0"/>
              <a:t>дизартрия, </a:t>
            </a:r>
            <a:r>
              <a:rPr lang="ru-RU" sz="1800" dirty="0" err="1" smtClean="0"/>
              <a:t>дислалия</a:t>
            </a:r>
            <a:r>
              <a:rPr lang="ru-RU" sz="1800" dirty="0" smtClean="0"/>
              <a:t>, </a:t>
            </a:r>
            <a:r>
              <a:rPr lang="ru-RU" sz="1800" dirty="0" err="1" smtClean="0"/>
              <a:t>ринолалия</a:t>
            </a:r>
            <a:r>
              <a:rPr lang="ru-RU" sz="1800" dirty="0" smtClean="0"/>
              <a:t>, </a:t>
            </a:r>
            <a:r>
              <a:rPr lang="ru-RU" sz="1800" dirty="0"/>
              <a:t>алалия) и 2 письменной (</a:t>
            </a:r>
            <a:r>
              <a:rPr lang="ru-RU" sz="1800" dirty="0" err="1"/>
              <a:t>дисграфия</a:t>
            </a:r>
            <a:r>
              <a:rPr lang="ru-RU" sz="1800" dirty="0"/>
              <a:t> и </a:t>
            </a:r>
            <a:r>
              <a:rPr lang="ru-RU" sz="1800" dirty="0" err="1"/>
              <a:t>дислексия</a:t>
            </a:r>
            <a:r>
              <a:rPr lang="ru-RU" sz="1800" dirty="0"/>
              <a:t>).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/>
              <a:t>Речевое нарушение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300" dirty="0" smtClean="0"/>
              <a:t>    </a:t>
            </a:r>
            <a:r>
              <a:rPr lang="ru-RU" sz="1900" dirty="0" smtClean="0"/>
              <a:t>Речевое нарушение всегда </a:t>
            </a:r>
            <a:r>
              <a:rPr lang="ru-RU" sz="1900" dirty="0"/>
              <a:t>связано с личностью и психикой конкретного индивидуума со всеми присущими ему особенностями. Роль недостатков речи в развитии и судьбе ребенка зависит от природы дефекта, его степени, а также от того, как ребенок относится к своему дефекту.</a:t>
            </a:r>
          </a:p>
          <a:p>
            <a:pPr>
              <a:buNone/>
            </a:pPr>
            <a:r>
              <a:rPr lang="ru-RU" sz="1900" dirty="0" smtClean="0"/>
              <a:t>    Проблеме </a:t>
            </a:r>
            <a:r>
              <a:rPr lang="ru-RU" sz="1900" dirty="0"/>
              <a:t>становления личности детей с дефектами речи уделяли внимание многие психологи и логопеды. Общая черта личности детей с нарушениями речи, по их мнению, заключается в том, что речевой дефект создает измененное положение у всех детей независимо от вида и степени дефекта: они более «другие» и именно эта «разница» в определенной мере определяет их дальнейший жизненный путь. Отклонения в развитии вызывают, прежде всего, нарушения в области коммуникации, речевого общения. </a:t>
            </a:r>
          </a:p>
          <a:p>
            <a:endParaRPr lang="ru-RU" sz="19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/>
              <a:t> </a:t>
            </a:r>
          </a:p>
          <a:p>
            <a:pPr>
              <a:buNone/>
            </a:pPr>
            <a:r>
              <a:rPr lang="ru-RU" sz="1900" dirty="0" smtClean="0"/>
              <a:t>   Как </a:t>
            </a:r>
            <a:r>
              <a:rPr lang="ru-RU" sz="1900" dirty="0"/>
              <a:t>известно, под речевым общением понимается такая активность взаимодействующих людей, в ходе которой они с помощью языковых средств организуют совместную деятельность</a:t>
            </a:r>
            <a:r>
              <a:rPr lang="ru-RU" sz="1900" dirty="0" smtClean="0"/>
              <a:t>.</a:t>
            </a:r>
          </a:p>
          <a:p>
            <a:pPr>
              <a:buNone/>
            </a:pPr>
            <a:r>
              <a:rPr lang="ru-RU" sz="1900" dirty="0" smtClean="0"/>
              <a:t>    </a:t>
            </a:r>
            <a:r>
              <a:rPr lang="ru-RU" sz="1900" dirty="0"/>
              <a:t>Языковые и коммуникативные способности, в свою очередь, рассматриваются как высшие психические функции, которые находят свое выражение в языковой и коммуникативной компетентности. При низком уровне языковой способности ребенка с общим недоразвитием речи наблюдается недостаточность коммуникативной способности, что, в свою очередь, усложняет процесс учебной коммуникации, речевого взаимодействия в процессе совместной игровой, учебной, трудовой деятельности</a:t>
            </a:r>
            <a:r>
              <a:rPr lang="ru-RU" sz="1900" dirty="0" smtClean="0"/>
              <a:t>. </a:t>
            </a:r>
            <a:endParaRPr lang="ru-RU" sz="1900" dirty="0"/>
          </a:p>
          <a:p>
            <a:pPr>
              <a:buNone/>
            </a:pPr>
            <a:r>
              <a:rPr lang="ru-RU" sz="1900" dirty="0" smtClean="0"/>
              <a:t>    Речевые </a:t>
            </a:r>
            <a:r>
              <a:rPr lang="ru-RU" sz="1900" dirty="0"/>
              <a:t>нарушения у детей могут также приводить и к нарушениям их эмоционально-волевой сферы, что может стать причиной возникновения патологических форм поведения.</a:t>
            </a:r>
          </a:p>
          <a:p>
            <a:endParaRPr lang="ru-RU" sz="19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</a:t>
            </a:r>
          </a:p>
          <a:p>
            <a:pPr>
              <a:buNone/>
            </a:pPr>
            <a:endParaRPr lang="ru-RU" sz="1800" dirty="0" smtClean="0"/>
          </a:p>
          <a:p>
            <a:pPr>
              <a:buNone/>
            </a:pPr>
            <a:r>
              <a:rPr lang="ru-RU" sz="1800" dirty="0" smtClean="0"/>
              <a:t>     У </a:t>
            </a:r>
            <a:r>
              <a:rPr lang="ru-RU" sz="1800" dirty="0"/>
              <a:t>детей с отклонениями в развитии речи можно довольно часто наблюдать переоценку собственных сил и возможностей и своего положения в группе, то есть неадекватно завышенный уровень притязаний</a:t>
            </a:r>
            <a:r>
              <a:rPr lang="ru-RU" sz="1800" dirty="0" smtClean="0"/>
              <a:t>.  </a:t>
            </a:r>
            <a:r>
              <a:rPr lang="ru-RU" sz="1800" dirty="0"/>
              <a:t>Такие дети некритично стремятся к лидерству, реагируют негативизмом и агрессией на любые затруднения, сопротивляются требованиям взрослых либо отказываются от выполнения деятельности, в которой могут обнаружить свою несостоятельность. В основе возникающих у них резко отрицательных эмоций лежит внутренний конфликт между притязаниями и неуверенностью в себе. Однако часто можно наблюдать и прямо противоположное явление – недооценку своих возможностей. </a:t>
            </a:r>
          </a:p>
          <a:p>
            <a:endParaRPr lang="ru-RU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 smtClean="0"/>
              <a:t>Рекомендации при работе с детьми с нарушениями речи</a:t>
            </a:r>
            <a:endParaRPr lang="ru-RU" sz="2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  Необходимо </a:t>
            </a:r>
            <a:r>
              <a:rPr lang="ru-RU" sz="1900" dirty="0"/>
              <a:t>использовать возможности игровой деятельности, а также: </a:t>
            </a:r>
          </a:p>
          <a:p>
            <a:pPr>
              <a:buNone/>
            </a:pPr>
            <a:r>
              <a:rPr lang="ru-RU" sz="1900" dirty="0" smtClean="0"/>
              <a:t>-  </a:t>
            </a:r>
            <a:r>
              <a:rPr lang="ru-RU" sz="1900" dirty="0"/>
              <a:t>воспитывать точность, четкость, быстроту реакции, умение переключать активное внимание на качество выполнения необходимых в данный момент действий;</a:t>
            </a:r>
          </a:p>
          <a:p>
            <a:pPr>
              <a:buNone/>
            </a:pPr>
            <a:r>
              <a:rPr lang="ru-RU" sz="1900" dirty="0" smtClean="0"/>
              <a:t>-  отводить </a:t>
            </a:r>
            <a:r>
              <a:rPr lang="ru-RU" sz="1900" dirty="0"/>
              <a:t>особое место упражнениям на нормализацию мышечного тонуса и использовать с этой целью различные игровые роли и игровые действия;</a:t>
            </a:r>
          </a:p>
          <a:p>
            <a:pPr>
              <a:buNone/>
            </a:pPr>
            <a:r>
              <a:rPr lang="ru-RU" sz="1900" dirty="0" smtClean="0"/>
              <a:t>-  формировать </a:t>
            </a:r>
            <a:r>
              <a:rPr lang="ru-RU" sz="1900" dirty="0"/>
              <a:t>чувство коллективизма в играх, воспитывать волю, уверенность в своих силах, умение преодолевать трудности при выполнении действий, используя при этом психотерапевтические возможности игры;</a:t>
            </a:r>
          </a:p>
          <a:p>
            <a:pPr>
              <a:buNone/>
            </a:pPr>
            <a:r>
              <a:rPr lang="ru-RU" sz="1900" dirty="0" smtClean="0"/>
              <a:t>-  использовать </a:t>
            </a:r>
            <a:r>
              <a:rPr lang="ru-RU" sz="1900" dirty="0"/>
              <a:t>образы персонажей игр, учитывая их положительное влияние на речевую и двигательную активность, эмоциональную сферу.</a:t>
            </a:r>
          </a:p>
          <a:p>
            <a:pPr>
              <a:buNone/>
            </a:pPr>
            <a:endParaRPr lang="ru-RU" sz="1900" dirty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800" b="1" dirty="0" smtClean="0"/>
              <a:t>Образование детей с нарушениями речи</a:t>
            </a:r>
            <a:endParaRPr lang="ru-RU" sz="1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/>
              <a:t> </a:t>
            </a:r>
            <a:r>
              <a:rPr lang="ru-RU" sz="1800" dirty="0" smtClean="0"/>
              <a:t>   -  проведение логопедом подгрупповых и индивидуальных занятий;</a:t>
            </a:r>
          </a:p>
          <a:p>
            <a:pPr>
              <a:buNone/>
            </a:pPr>
            <a:r>
              <a:rPr lang="ru-RU" sz="1800" dirty="0" smtClean="0"/>
              <a:t>     - коррекция речевого дефекта и подготовка к обучению грамоте;</a:t>
            </a:r>
          </a:p>
          <a:p>
            <a:pPr>
              <a:buNone/>
            </a:pPr>
            <a:r>
              <a:rPr lang="ru-RU" sz="1800" dirty="0" smtClean="0"/>
              <a:t>     - развитие фонематического восприятия и навыков звукового анализа;</a:t>
            </a:r>
          </a:p>
          <a:p>
            <a:pPr>
              <a:buNone/>
            </a:pPr>
            <a:r>
              <a:rPr lang="ru-RU" sz="1800" dirty="0" smtClean="0"/>
              <a:t>     - воспитание умений правильно составлять простые распространенные</a:t>
            </a:r>
          </a:p>
          <a:p>
            <a:pPr>
              <a:buNone/>
            </a:pPr>
            <a:r>
              <a:rPr lang="ru-RU" sz="1800" dirty="0" smtClean="0"/>
              <a:t>       и сложные предложения;</a:t>
            </a:r>
          </a:p>
          <a:p>
            <a:pPr>
              <a:buNone/>
            </a:pPr>
            <a:r>
              <a:rPr lang="ru-RU" sz="1800" dirty="0" smtClean="0"/>
              <a:t>     -  развивать связную речь;</a:t>
            </a:r>
          </a:p>
          <a:p>
            <a:pPr>
              <a:buNone/>
            </a:pPr>
            <a:r>
              <a:rPr lang="ru-RU" sz="1800" dirty="0" smtClean="0"/>
              <a:t>     - учить составлять рассказ по картине;</a:t>
            </a:r>
          </a:p>
          <a:p>
            <a:pPr>
              <a:buNone/>
            </a:pPr>
            <a:r>
              <a:rPr lang="ru-RU" sz="1800" dirty="0" smtClean="0"/>
              <a:t>     - развивать словарь путём привлечения внимания к способам  </a:t>
            </a:r>
          </a:p>
          <a:p>
            <a:pPr>
              <a:buNone/>
            </a:pPr>
            <a:r>
              <a:rPr lang="ru-RU" sz="1800" dirty="0" smtClean="0"/>
              <a:t>        словообразования.</a:t>
            </a:r>
            <a:endParaRPr lang="ru-RU" sz="18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Развитие речи у дошкольников осуществляется во всех видах деятельности:</a:t>
            </a:r>
          </a:p>
          <a:p>
            <a:pPr>
              <a:buNone/>
            </a:pPr>
            <a:r>
              <a:rPr lang="ru-RU" sz="1800" dirty="0" smtClean="0"/>
              <a:t>      -   игра </a:t>
            </a:r>
          </a:p>
          <a:p>
            <a:pPr>
              <a:buNone/>
            </a:pPr>
            <a:r>
              <a:rPr lang="ru-RU" sz="1800" dirty="0" smtClean="0"/>
              <a:t>      -    занятия ( физкультура, изо, рисование, лепка, аппликация,  конструирование, музыка.)</a:t>
            </a:r>
          </a:p>
          <a:p>
            <a:pPr>
              <a:buNone/>
            </a:pPr>
            <a:r>
              <a:rPr lang="ru-RU" dirty="0"/>
              <a:t> </a:t>
            </a:r>
            <a:r>
              <a:rPr lang="ru-RU" sz="1800" dirty="0" smtClean="0"/>
              <a:t>     -   свободный вид деятельности.</a:t>
            </a:r>
            <a:endParaRPr lang="ru-RU" sz="1800" dirty="0"/>
          </a:p>
          <a:p>
            <a:endParaRPr lang="ru-RU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365</TotalTime>
  <Words>820</Words>
  <Application>Microsoft Office PowerPoint</Application>
  <PresentationFormat>Экран (4:3)</PresentationFormat>
  <Paragraphs>79</Paragraphs>
  <Slides>19</Slides>
  <Notes>0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Официальная</vt:lpstr>
      <vt:lpstr>Государственное бюджетное общеобразовательное учреждение основная общеобразовательная школа №460 Пушкинского района, г. Санкт – Петербурга. </vt:lpstr>
      <vt:lpstr>Речевая коммуникация</vt:lpstr>
      <vt:lpstr>Презентация PowerPoint</vt:lpstr>
      <vt:lpstr>Речевое нарушение</vt:lpstr>
      <vt:lpstr>Презентация PowerPoint</vt:lpstr>
      <vt:lpstr>Презентация PowerPoint</vt:lpstr>
      <vt:lpstr>Рекомендации при работе с детьми с нарушениями речи</vt:lpstr>
      <vt:lpstr>Образование детей с нарушениями речи</vt:lpstr>
      <vt:lpstr>Презентация PowerPoint</vt:lpstr>
      <vt:lpstr>Презентация PowerPoint</vt:lpstr>
      <vt:lpstr>Виды занятий по тематике развития речи</vt:lpstr>
      <vt:lpstr>Лопаточка</vt:lpstr>
      <vt:lpstr>Грибок</vt:lpstr>
      <vt:lpstr>Заборчик</vt:lpstr>
      <vt:lpstr>Трубочка</vt:lpstr>
      <vt:lpstr>Парус</vt:lpstr>
      <vt:lpstr>Рассказ по картине</vt:lpstr>
      <vt:lpstr>Игра «Из чего какой?»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Алина</dc:creator>
  <cp:lastModifiedBy>компютер</cp:lastModifiedBy>
  <cp:revision>39</cp:revision>
  <dcterms:created xsi:type="dcterms:W3CDTF">2013-05-17T16:26:05Z</dcterms:created>
  <dcterms:modified xsi:type="dcterms:W3CDTF">2015-09-29T22:40:43Z</dcterms:modified>
</cp:coreProperties>
</file>