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70" r:id="rId8"/>
    <p:sldId id="271" r:id="rId9"/>
    <p:sldId id="263" r:id="rId10"/>
    <p:sldId id="266" r:id="rId11"/>
    <p:sldId id="264" r:id="rId12"/>
    <p:sldId id="265" r:id="rId13"/>
    <p:sldId id="267" r:id="rId14"/>
    <p:sldId id="268" r:id="rId15"/>
    <p:sldId id="269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0143ABE-8728-4CDE-B0DE-CFF1ADD000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09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На </a:t>
            </a:r>
            <a:r>
              <a:rPr lang="ru-RU" sz="7400" b="1" dirty="0">
                <a:solidFill>
                  <a:srgbClr val="002060"/>
                </a:solidFill>
              </a:rPr>
              <a:t>окружной конкурс</a:t>
            </a:r>
          </a:p>
          <a:p>
            <a:r>
              <a:rPr lang="ru-RU" sz="7400" b="1" dirty="0">
                <a:solidFill>
                  <a:srgbClr val="002060"/>
                </a:solidFill>
              </a:rPr>
              <a:t>методических разработок</a:t>
            </a:r>
          </a:p>
          <a:p>
            <a:r>
              <a:rPr lang="ru-RU" sz="7400" b="1" dirty="0">
                <a:solidFill>
                  <a:srgbClr val="002060"/>
                </a:solidFill>
              </a:rPr>
              <a:t>для педагогов ДОУ.</a:t>
            </a:r>
          </a:p>
          <a:p>
            <a:r>
              <a:rPr lang="ru-RU" sz="7400" b="1" dirty="0">
                <a:solidFill>
                  <a:srgbClr val="FF0000"/>
                </a:solidFill>
              </a:rPr>
              <a:t> </a:t>
            </a:r>
          </a:p>
          <a:p>
            <a:r>
              <a:rPr lang="ru-RU" sz="6000" b="1" dirty="0">
                <a:solidFill>
                  <a:srgbClr val="FF0000"/>
                </a:solidFill>
              </a:rPr>
              <a:t>Тема: «Проектирование предметно – развивающей среды по физической культуре в группах раннего возраста».</a:t>
            </a:r>
          </a:p>
          <a:p>
            <a:r>
              <a:rPr lang="ru-RU" sz="6000" b="1" dirty="0">
                <a:solidFill>
                  <a:srgbClr val="FF0000"/>
                </a:solidFill>
              </a:rPr>
              <a:t> </a:t>
            </a:r>
          </a:p>
          <a:p>
            <a:r>
              <a:rPr lang="ru-RU" sz="6000" b="1" dirty="0">
                <a:solidFill>
                  <a:srgbClr val="FF0000"/>
                </a:solidFill>
              </a:rPr>
              <a:t> Номинация: «Фотоальбом предметно – развивающей среды по физической культуре в средне-ясельной группе «Малютка».</a:t>
            </a:r>
          </a:p>
          <a:p>
            <a:r>
              <a:rPr lang="ru-RU" sz="6000" b="1" dirty="0">
                <a:solidFill>
                  <a:srgbClr val="FF0000"/>
                </a:solidFill>
              </a:rPr>
              <a:t> </a:t>
            </a:r>
          </a:p>
          <a:p>
            <a:r>
              <a:rPr lang="ru-RU" sz="6000" b="1" dirty="0">
                <a:solidFill>
                  <a:srgbClr val="FF0000"/>
                </a:solidFill>
              </a:rPr>
              <a:t> </a:t>
            </a:r>
          </a:p>
          <a:p>
            <a:r>
              <a:rPr lang="ru-RU" sz="6000" b="1" dirty="0">
                <a:solidFill>
                  <a:srgbClr val="FF0000"/>
                </a:solidFill>
              </a:rPr>
              <a:t> 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                                            Воспитатель</a:t>
            </a:r>
            <a:r>
              <a:rPr lang="ru-RU" sz="6000" b="1" dirty="0">
                <a:solidFill>
                  <a:srgbClr val="002060"/>
                </a:solidFill>
              </a:rPr>
              <a:t>: Шевякова Наталья Семёновна.</a:t>
            </a:r>
          </a:p>
          <a:p>
            <a:r>
              <a:rPr lang="ru-RU" sz="6000" b="1" dirty="0">
                <a:solidFill>
                  <a:srgbClr val="002060"/>
                </a:solidFill>
              </a:rPr>
              <a:t>                         </a:t>
            </a:r>
            <a:r>
              <a:rPr lang="ru-RU" sz="6000" b="1" dirty="0" smtClean="0">
                <a:solidFill>
                  <a:srgbClr val="002060"/>
                </a:solidFill>
              </a:rPr>
              <a:t>                МБДОУ </a:t>
            </a:r>
            <a:r>
              <a:rPr lang="ru-RU" sz="6000" b="1" dirty="0">
                <a:solidFill>
                  <a:srgbClr val="002060"/>
                </a:solidFill>
              </a:rPr>
              <a:t>детский сад комбинированного вида</a:t>
            </a:r>
          </a:p>
          <a:p>
            <a:r>
              <a:rPr lang="ru-RU" sz="6000" b="1" dirty="0">
                <a:solidFill>
                  <a:srgbClr val="002060"/>
                </a:solidFill>
              </a:rPr>
              <a:t>                         №11 «Колосок».</a:t>
            </a: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370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5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4098" name="Picture 2" descr="F:\спортуголок\IMG952-0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241638">
            <a:off x="628817" y="1877381"/>
            <a:ext cx="2344140" cy="41764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спортуголок\IMG954-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210860">
            <a:off x="6207994" y="1651928"/>
            <a:ext cx="2389903" cy="40942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1643000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245713">
            <a:off x="3241585" y="1735125"/>
            <a:ext cx="2715956" cy="40984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196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pic>
        <p:nvPicPr>
          <p:cNvPr id="5122" name="Picture 2" descr="F:\спортуголок\IMG955-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392043">
            <a:off x="1698260" y="1772816"/>
            <a:ext cx="2898516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F:\спортуголок\IMG956-0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421209">
            <a:off x="5111004" y="1619846"/>
            <a:ext cx="3024336" cy="4193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1020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78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pic>
        <p:nvPicPr>
          <p:cNvPr id="6146" name="Picture 2" descr="F:\спортуголок\IMG957-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307791">
            <a:off x="1803976" y="1671213"/>
            <a:ext cx="2885341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F:\спортуголок\IMG958-0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306255">
            <a:off x="5253529" y="1632037"/>
            <a:ext cx="2786317" cy="42781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1314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238602">
            <a:off x="1286502" y="1883474"/>
            <a:ext cx="2788981" cy="4100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1643001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969"/>
          <a:stretch/>
        </p:blipFill>
        <p:spPr bwMode="auto">
          <a:xfrm rot="21313452">
            <a:off x="4564263" y="1814844"/>
            <a:ext cx="3111542" cy="43535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917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pic>
        <p:nvPicPr>
          <p:cNvPr id="8194" name="Picture 2" descr="F:\спортуголок\IMG961-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321222">
            <a:off x="1502185" y="1932859"/>
            <a:ext cx="2905433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F:\спортуголок\IMG962-0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306445">
            <a:off x="5035802" y="1850156"/>
            <a:ext cx="2997694" cy="42498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1436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pic>
        <p:nvPicPr>
          <p:cNvPr id="9218" name="Picture 2" descr="F:\спортуголок\IMG963-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362399">
            <a:off x="1315796" y="2016676"/>
            <a:ext cx="3023420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F:\спортуголок\IMG964-0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354277">
            <a:off x="4789466" y="1950822"/>
            <a:ext cx="3315651" cy="39581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0673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10242" name="Picture 2" descr="F:\спортуголок\IMG965-0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192732">
            <a:off x="634248" y="1682945"/>
            <a:ext cx="2311781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F:\спортуголок\IMG967-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215033">
            <a:off x="3299021" y="1408491"/>
            <a:ext cx="2148940" cy="44012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16430006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21182155">
            <a:off x="5946079" y="1546133"/>
            <a:ext cx="2454304" cy="44204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95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75856" y="332656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Вывод: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720840"/>
            <a:ext cx="43924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hlink"/>
                </a:solidFill>
              </a:rPr>
              <a:t>Нестандартное оборудование, ориентированное на </a:t>
            </a:r>
            <a:r>
              <a:rPr lang="ru-RU" sz="2000" b="1" dirty="0" err="1">
                <a:solidFill>
                  <a:schemeClr val="hlink"/>
                </a:solidFill>
              </a:rPr>
              <a:t>полоролевые</a:t>
            </a:r>
            <a:r>
              <a:rPr lang="ru-RU" sz="2000" b="1" dirty="0">
                <a:solidFill>
                  <a:schemeClr val="hlink"/>
                </a:solidFill>
              </a:rPr>
              <a:t>, возрастные и индивидуальные особенности детей, позволяет повысить как качественные, так и количественные результаты востребованности его детьми, а следовательно, разнообразить их самостоятельную двигательную деятельность, сделать так, чтобы каждый ребенок нашел себе занятие по душе, сообразуясь со своими физическими возможностями.</a:t>
            </a:r>
          </a:p>
        </p:txBody>
      </p:sp>
      <p:pic>
        <p:nvPicPr>
          <p:cNvPr id="7" name="Picture 4" descr="Изображение 008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766123" y="1720840"/>
            <a:ext cx="2485815" cy="17592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S2400067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800861" y="3767554"/>
            <a:ext cx="2095762" cy="25064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06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ru-RU" b="0" dirty="0" smtClean="0">
                <a:solidFill>
                  <a:srgbClr val="FF3300"/>
                </a:solidFill>
              </a:rPr>
              <a:t>      </a:t>
            </a:r>
            <a:r>
              <a:rPr lang="ru-RU" sz="3600" b="1" dirty="0" smtClean="0">
                <a:solidFill>
                  <a:srgbClr val="FF3300"/>
                </a:solidFill>
              </a:rPr>
              <a:t>Приоритетные </a:t>
            </a:r>
            <a:r>
              <a:rPr lang="ru-RU" sz="3600" b="1" dirty="0">
                <a:solidFill>
                  <a:srgbClr val="FF3300"/>
                </a:solidFill>
              </a:rPr>
              <a:t>принципы</a:t>
            </a:r>
            <a:r>
              <a:rPr lang="ru-RU" sz="3600" b="0" dirty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5656" y="1844825"/>
            <a:ext cx="5616624" cy="4104456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r>
              <a:rPr lang="ru-RU" sz="2000" b="1" dirty="0">
                <a:solidFill>
                  <a:srgbClr val="003366"/>
                </a:solidFill>
                <a:effectLst/>
              </a:rPr>
              <a:t>Принцип гармонии трех начал в развитии ребенка: духовного физического и интеллектуального;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 b="1" dirty="0">
                <a:solidFill>
                  <a:srgbClr val="003366"/>
                </a:solidFill>
                <a:effectLst/>
              </a:rPr>
              <a:t>Принцип учета возрастных и индивидуальных особенностей и склонностей детей.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 b="1" dirty="0">
                <a:solidFill>
                  <a:srgbClr val="003366"/>
                </a:solidFill>
                <a:effectLst/>
              </a:rPr>
              <a:t>Принцип функционального и эмоционального комфорта детей в среде.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 b="1" dirty="0">
                <a:solidFill>
                  <a:srgbClr val="003366"/>
                </a:solidFill>
                <a:effectLst/>
              </a:rPr>
              <a:t>Принцип системности.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 b="1" dirty="0">
                <a:solidFill>
                  <a:srgbClr val="003366"/>
                </a:solidFill>
                <a:effectLst/>
              </a:rPr>
              <a:t>Принцип учета требований современного дизайна и универсальности предметной среды развития движений.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566" y="5475199"/>
            <a:ext cx="1295612" cy="106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45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/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07704" y="116632"/>
            <a:ext cx="6984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3300"/>
                </a:solidFill>
              </a:rPr>
              <a:t>Критерии, которые необходимо учитывать при проектировании среды физкультурного образования дошкольников:</a:t>
            </a: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556792"/>
            <a:ext cx="864096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b="1" dirty="0">
                <a:solidFill>
                  <a:srgbClr val="003366"/>
                </a:solidFill>
              </a:rPr>
              <a:t>Право на свободу выбора каждым ребенком любимого занятия. В группе необходимо иметь достаточно разнообразное количество физкультурно-спортивного оборудования, пособий для обеспечения детей благоприятным уровнем двигательной активности в процессе разных форм физического воспитания дошкольников.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>
                <a:solidFill>
                  <a:srgbClr val="003366"/>
                </a:solidFill>
              </a:rPr>
              <a:t>Рациональность подбора физкультурного оборудования и инвентаря, в соответствии с требованиями стандарта дошкольного образования и реализуемых программ и технологий.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>
                <a:solidFill>
                  <a:srgbClr val="003366"/>
                </a:solidFill>
              </a:rPr>
              <a:t>Реализация в двигательно-игровой предметной среде содержания физического воспитания детей данной группы (физические упражнения и движения) и направленность на развития основных физических качеств дошкольников.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>
                <a:solidFill>
                  <a:srgbClr val="003366"/>
                </a:solidFill>
              </a:rPr>
              <a:t>Возможность продуктивного использования физкультурного оборудования в разных видах двигательной и игровой деятельности детей (в физических упражнениях, спортивных и подвижных играх, творческих и т.д.).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>
                <a:solidFill>
                  <a:srgbClr val="003366"/>
                </a:solidFill>
              </a:rPr>
              <a:t>Соответствие оборудования и пособий возрастным особенностям детей и их антропометрическим показателям (эргономичность). Габариты и вес переносного оборудования должны быть соразмерными с возможностями детей.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>
                <a:solidFill>
                  <a:srgbClr val="003366"/>
                </a:solidFill>
              </a:rPr>
              <a:t>Эстетичность компонентов среды развития движений и их направленность на воспитание художественного вкуса у детей.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>
                <a:solidFill>
                  <a:srgbClr val="003366"/>
                </a:solidFill>
              </a:rPr>
              <a:t>Эмоциональная насыщенность компонентов среды развития движений в группе. 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>
                <a:solidFill>
                  <a:srgbClr val="003366"/>
                </a:solidFill>
              </a:rPr>
              <a:t>Безопасность физкультурного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421179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71800" y="116632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Этапы </a:t>
            </a:r>
            <a:r>
              <a:rPr lang="ru-RU" sz="4000" b="1" dirty="0">
                <a:solidFill>
                  <a:srgbClr val="FF0000"/>
                </a:solidFill>
              </a:rPr>
              <a:t>работы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060848"/>
            <a:ext cx="7416824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u="sng" dirty="0" smtClean="0">
                <a:solidFill>
                  <a:srgbClr val="002060"/>
                </a:solidFill>
              </a:rPr>
              <a:t>Первый </a:t>
            </a:r>
            <a:r>
              <a:rPr lang="ru-RU" sz="2400" b="1" u="sng" dirty="0">
                <a:solidFill>
                  <a:srgbClr val="002060"/>
                </a:solidFill>
              </a:rPr>
              <a:t>этап</a:t>
            </a:r>
            <a:r>
              <a:rPr lang="ru-RU" sz="2400" b="1" dirty="0">
                <a:solidFill>
                  <a:srgbClr val="002060"/>
                </a:solidFill>
              </a:rPr>
              <a:t>  -  проведение анализа качества центров развития движений в группах и оценка востребованности их детьми. Обследование детей с целью выявления индивидуальных особенностей их физического и психического развития</a:t>
            </a:r>
            <a:endParaRPr lang="ru-RU" sz="2400" b="1" u="sng" dirty="0">
              <a:solidFill>
                <a:srgbClr val="002060"/>
              </a:solidFill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u="sng" dirty="0">
                <a:solidFill>
                  <a:srgbClr val="002060"/>
                </a:solidFill>
              </a:rPr>
              <a:t>Второй этап</a:t>
            </a:r>
            <a:r>
              <a:rPr lang="ru-RU" sz="2400" b="1" dirty="0">
                <a:solidFill>
                  <a:srgbClr val="002060"/>
                </a:solidFill>
              </a:rPr>
              <a:t>  -  проведение отбора критериев построения среды развития движений в группах на основе изученного теоретического материала.</a:t>
            </a:r>
            <a:endParaRPr lang="ru-RU" sz="2400" b="1" u="sng" dirty="0">
              <a:solidFill>
                <a:srgbClr val="002060"/>
              </a:solidFill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u="sng" dirty="0">
                <a:solidFill>
                  <a:srgbClr val="002060"/>
                </a:solidFill>
              </a:rPr>
              <a:t>Третий этап - </a:t>
            </a:r>
            <a:r>
              <a:rPr lang="ru-RU" sz="2400" b="1" dirty="0">
                <a:solidFill>
                  <a:srgbClr val="002060"/>
                </a:solidFill>
              </a:rPr>
              <a:t> проектирование и разработка компонентов предметной среды развития движений в группах и вариантов их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59155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131840" y="260648"/>
            <a:ext cx="3240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Задачи</a:t>
            </a: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484784"/>
            <a:ext cx="7704856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Адаптировать или разработать вновь компоненты среды развития движений детей, отвечающие ранее представленным критериям.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Уточнить или разработать вновь и предложить детям варианты использования физкультурных пособий и оборудования.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Определить объем двигательных задач при самостоятельном использовании детьми физкультурного оборудования и пособий в группе.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Разработать способы реализации индивидуально – дифференцированного подхода к развитию двигательной деятельности детей при использовании ими того или иного пособия.</a:t>
            </a:r>
            <a:r>
              <a:rPr lang="ru-RU" sz="2400" dirty="0">
                <a:solidFill>
                  <a:srgbClr val="002060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1045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pic>
        <p:nvPicPr>
          <p:cNvPr id="2050" name="Picture 2" descr="F:\спортуголок\IMG947-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23728" y="1412758"/>
            <a:ext cx="5904656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2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pic>
        <p:nvPicPr>
          <p:cNvPr id="6" name="Picture 4" descr="16430009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329999">
            <a:off x="1936353" y="1661814"/>
            <a:ext cx="5559325" cy="44891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9023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pic>
        <p:nvPicPr>
          <p:cNvPr id="11266" name="Picture 2" descr="F:\спортуголок\IMG966-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051720" y="1484784"/>
            <a:ext cx="5904656" cy="49861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289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196975"/>
            <a:ext cx="8208912" cy="482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  <a:p>
            <a:r>
              <a:rPr lang="ru-RU" sz="60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4800" dirty="0" smtClean="0">
                <a:solidFill>
                  <a:srgbClr val="FF3300"/>
                </a:solidFill>
              </a:rPr>
              <a:t> 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4" y="5589240"/>
            <a:ext cx="1295612" cy="1063562"/>
          </a:xfrm>
          <a:prstGeom prst="rect">
            <a:avLst/>
          </a:prstGeom>
        </p:spPr>
      </p:pic>
      <p:pic>
        <p:nvPicPr>
          <p:cNvPr id="3074" name="Picture 2" descr="F:\спортуголок\IMG950-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1077886">
            <a:off x="1259041" y="2029896"/>
            <a:ext cx="2980053" cy="4026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спортуголок\IMG951-0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83019">
            <a:off x="4596202" y="1707785"/>
            <a:ext cx="3150690" cy="4200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67393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437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      Приоритетные принципы: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Колосок</dc:creator>
  <cp:lastModifiedBy>RePack by SPecialiST</cp:lastModifiedBy>
  <cp:revision>10</cp:revision>
  <cp:lastPrinted>2013-03-04T12:11:38Z</cp:lastPrinted>
  <dcterms:created xsi:type="dcterms:W3CDTF">2013-03-04T10:39:22Z</dcterms:created>
  <dcterms:modified xsi:type="dcterms:W3CDTF">2015-10-07T10:50:49Z</dcterms:modified>
</cp:coreProperties>
</file>