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74" r:id="rId6"/>
    <p:sldId id="268" r:id="rId7"/>
    <p:sldId id="275" r:id="rId8"/>
    <p:sldId id="271" r:id="rId9"/>
    <p:sldId id="279" r:id="rId10"/>
    <p:sldId id="273" r:id="rId11"/>
    <p:sldId id="276" r:id="rId12"/>
    <p:sldId id="263" r:id="rId13"/>
    <p:sldId id="272" r:id="rId14"/>
    <p:sldId id="277" r:id="rId15"/>
    <p:sldId id="264" r:id="rId16"/>
    <p:sldId id="267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BA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33A7B-9B6B-4A5E-9780-1CE74C3CD404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E9C5D-390C-480A-9145-2A022B127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0772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dirty="0" smtClean="0">
                <a:solidFill>
                  <a:srgbClr val="00B050"/>
                </a:solidFill>
              </a:rPr>
              <a:t>Игры на автоматизацию  звуков и развитие  психических функций</a:t>
            </a:r>
            <a:br>
              <a:rPr lang="ru-RU" sz="6000" dirty="0" smtClean="0">
                <a:solidFill>
                  <a:srgbClr val="00B050"/>
                </a:solidFill>
              </a:rPr>
            </a:b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286388"/>
            <a:ext cx="3763302" cy="110965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Материал подготовила  учитель-логопед ГБДОУ 22 </a:t>
            </a:r>
          </a:p>
          <a:p>
            <a:pPr algn="ct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Тимофеева О. С.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гры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731536"/>
            <a:ext cx="6572296" cy="4537125"/>
          </a:xfrm>
          <a:prstGeom prst="rect">
            <a:avLst/>
          </a:prstGeom>
        </p:spPr>
      </p:pic>
      <p:sp>
        <p:nvSpPr>
          <p:cNvPr id="5" name="6-конечная звезда 4">
            <a:hlinkClick r:id="rId3" action="ppaction://hlinksldjump"/>
          </p:cNvPr>
          <p:cNvSpPr/>
          <p:nvPr/>
        </p:nvSpPr>
        <p:spPr>
          <a:xfrm>
            <a:off x="8358214" y="5929330"/>
            <a:ext cx="557210" cy="714356"/>
          </a:xfrm>
          <a:prstGeom prst="star6">
            <a:avLst>
              <a:gd name="adj" fmla="val 28869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57166"/>
            <a:ext cx="77153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«Собери картинку» </a:t>
            </a:r>
            <a:r>
              <a:rPr lang="ru-RU" sz="28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(Лазаренко)</a:t>
            </a:r>
            <a:endParaRPr lang="ru-RU" sz="28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071546"/>
            <a:ext cx="6929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u="sng" dirty="0" smtClean="0"/>
          </a:p>
          <a:p>
            <a:r>
              <a:rPr lang="ru-RU" sz="2800" u="sng" dirty="0" smtClean="0"/>
              <a:t>Цель:  </a:t>
            </a:r>
            <a:r>
              <a:rPr lang="ru-RU" sz="2800" dirty="0" smtClean="0"/>
              <a:t>автоматизация поставленных звуков</a:t>
            </a:r>
          </a:p>
          <a:p>
            <a:r>
              <a:rPr lang="ru-RU" sz="2800" dirty="0" smtClean="0"/>
              <a:t>              на уровне слов   (словосочетаний, </a:t>
            </a:r>
          </a:p>
          <a:p>
            <a:r>
              <a:rPr lang="ru-RU" sz="2800" dirty="0" smtClean="0"/>
              <a:t>              предложений)</a:t>
            </a:r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u="sng" dirty="0" smtClean="0"/>
              <a:t>Задачи</a:t>
            </a:r>
            <a:r>
              <a:rPr lang="ru-RU" sz="2800" dirty="0" smtClean="0"/>
              <a:t>: развитие логического мышления,</a:t>
            </a:r>
          </a:p>
          <a:p>
            <a:r>
              <a:rPr lang="ru-RU" sz="2800" dirty="0" smtClean="0"/>
              <a:t>                   уточнение сенсорных     </a:t>
            </a:r>
          </a:p>
          <a:p>
            <a:r>
              <a:rPr lang="ru-RU" sz="2800" dirty="0" smtClean="0"/>
              <a:t>                   представлений  (цвет, форма, </a:t>
            </a:r>
          </a:p>
          <a:p>
            <a:r>
              <a:rPr lang="ru-RU" sz="2800" dirty="0" smtClean="0"/>
              <a:t>                   размер)</a:t>
            </a:r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7302" y="214290"/>
            <a:ext cx="63109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«Продолжи ряд»</a:t>
            </a:r>
            <a:endParaRPr lang="ru-RU" sz="40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728" y="357166"/>
            <a:ext cx="56436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dirty="0" smtClean="0">
                <a:ln w="50800"/>
                <a:solidFill>
                  <a:schemeClr val="accent6">
                    <a:lumMod val="75000"/>
                  </a:schemeClr>
                </a:solidFill>
              </a:rPr>
              <a:t>«Про</a:t>
            </a:r>
            <a:r>
              <a:rPr lang="ru-RU" sz="4000" cap="none" spc="0" dirty="0" smtClean="0">
                <a:ln w="50800"/>
                <a:solidFill>
                  <a:schemeClr val="accent6">
                    <a:lumMod val="75000"/>
                  </a:schemeClr>
                </a:solidFill>
                <a:effectLst/>
              </a:rPr>
              <a:t>должи ряд»</a:t>
            </a:r>
            <a:endParaRPr lang="ru-RU" sz="4000" cap="none" spc="0" dirty="0">
              <a:ln w="50800"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428728" y="2571744"/>
            <a:ext cx="71438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500298" y="2571744"/>
            <a:ext cx="642942" cy="612648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00430" y="2857496"/>
            <a:ext cx="34289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4214810" y="2357430"/>
            <a:ext cx="485772" cy="91440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000628" y="2643182"/>
            <a:ext cx="71438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1428728" y="4572008"/>
            <a:ext cx="714380" cy="612648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571736" y="4572008"/>
            <a:ext cx="714380" cy="612648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1571604" y="5572140"/>
            <a:ext cx="71438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786182" y="4357694"/>
            <a:ext cx="842962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072066" y="4714884"/>
            <a:ext cx="27145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86116" y="5786454"/>
            <a:ext cx="27145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00496" y="5429264"/>
            <a:ext cx="84296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омб 23"/>
          <p:cNvSpPr/>
          <p:nvPr/>
        </p:nvSpPr>
        <p:spPr>
          <a:xfrm>
            <a:off x="5643570" y="4357694"/>
            <a:ext cx="485772" cy="914400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/>
          <p:cNvSpPr/>
          <p:nvPr/>
        </p:nvSpPr>
        <p:spPr>
          <a:xfrm>
            <a:off x="2714612" y="5357826"/>
            <a:ext cx="485772" cy="91440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/>
          <p:cNvSpPr/>
          <p:nvPr/>
        </p:nvSpPr>
        <p:spPr>
          <a:xfrm>
            <a:off x="5214942" y="5286388"/>
            <a:ext cx="485772" cy="9144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54097 -0.28495 " pathEditMode="fixed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37882 -0.43287 " pathEditMode="fixed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3" grpId="1" animBg="1"/>
      <p:bldP spid="23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гры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357298"/>
            <a:ext cx="3143240" cy="2357430"/>
          </a:xfrm>
          <a:prstGeom prst="rect">
            <a:avLst/>
          </a:prstGeom>
        </p:spPr>
      </p:pic>
      <p:pic>
        <p:nvPicPr>
          <p:cNvPr id="5" name="Рисунок 4" descr="игры 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876"/>
            <a:ext cx="3428992" cy="2571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6314" y="164305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ГоЛубая</a:t>
            </a:r>
            <a:r>
              <a:rPr lang="ru-RU" dirty="0" smtClean="0"/>
              <a:t>  </a:t>
            </a:r>
            <a:r>
              <a:rPr lang="ru-RU" dirty="0" err="1" smtClean="0"/>
              <a:t>пиЛа</a:t>
            </a:r>
            <a:r>
              <a:rPr lang="ru-RU" dirty="0" smtClean="0"/>
              <a:t>, </a:t>
            </a:r>
            <a:r>
              <a:rPr lang="ru-RU" dirty="0" err="1" smtClean="0"/>
              <a:t>жёЛтая</a:t>
            </a:r>
            <a:r>
              <a:rPr lang="ru-RU" dirty="0" smtClean="0"/>
              <a:t> Лампа, </a:t>
            </a:r>
            <a:r>
              <a:rPr lang="ru-RU" dirty="0" err="1" smtClean="0"/>
              <a:t>беЛая</a:t>
            </a:r>
            <a:r>
              <a:rPr lang="ru-RU" dirty="0" smtClean="0"/>
              <a:t> Лопата…</a:t>
            </a:r>
          </a:p>
          <a:p>
            <a:r>
              <a:rPr lang="ru-RU" dirty="0" smtClean="0"/>
              <a:t>« Я кладу…(</a:t>
            </a:r>
            <a:r>
              <a:rPr lang="ru-RU" dirty="0" err="1" smtClean="0"/>
              <a:t>поЛожиЛа</a:t>
            </a:r>
            <a:r>
              <a:rPr lang="ru-RU" dirty="0" smtClean="0"/>
              <a:t>) «</a:t>
            </a:r>
            <a:r>
              <a:rPr lang="ru-RU" dirty="0" err="1" smtClean="0"/>
              <a:t>доЛжна</a:t>
            </a:r>
            <a:r>
              <a:rPr lang="ru-RU" dirty="0" smtClean="0"/>
              <a:t> быть…»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85728"/>
            <a:ext cx="6651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Продолжи ряд</a:t>
            </a:r>
            <a:endParaRPr lang="ru-RU" sz="44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u="sng" dirty="0" smtClean="0"/>
              <a:t>Цель</a:t>
            </a:r>
            <a:r>
              <a:rPr lang="ru-RU" sz="2800" dirty="0" smtClean="0"/>
              <a:t>: автоматизация поставленного звука на уровне слова</a:t>
            </a:r>
          </a:p>
          <a:p>
            <a:pPr>
              <a:buNone/>
            </a:pPr>
            <a:r>
              <a:rPr lang="ru-RU" sz="2800" u="sng" dirty="0" smtClean="0"/>
              <a:t>Задачи</a:t>
            </a:r>
            <a:r>
              <a:rPr lang="ru-RU" sz="2800" dirty="0" smtClean="0"/>
              <a:t>: развитие логического мышления,</a:t>
            </a:r>
          </a:p>
          <a:p>
            <a:pPr>
              <a:buNone/>
            </a:pPr>
            <a:r>
              <a:rPr lang="ru-RU" sz="2800" dirty="0" smtClean="0"/>
              <a:t>                   уточнение обобщающих понятий,</a:t>
            </a:r>
          </a:p>
          <a:p>
            <a:pPr>
              <a:buNone/>
            </a:pPr>
            <a:r>
              <a:rPr lang="ru-RU" sz="2800" dirty="0" smtClean="0"/>
              <a:t>                   развитие зрительной памяти  и </a:t>
            </a:r>
          </a:p>
          <a:p>
            <a:pPr>
              <a:buNone/>
            </a:pPr>
            <a:r>
              <a:rPr lang="ru-RU" sz="2800" dirty="0" smtClean="0"/>
              <a:t>                   внимания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428605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spc="300" dirty="0" smtClean="0">
                <a:ln w="11430" cmpd="sng">
                  <a:solidFill>
                    <a:srgbClr val="F07F09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rgbClr val="F07F09">
                      <a:satMod val="220000"/>
                      <a:alpha val="35000"/>
                    </a:srgbClr>
                  </a:glow>
                </a:effectLst>
              </a:rPr>
              <a:t>«Подбери пару. Запомни»</a:t>
            </a:r>
            <a:endParaRPr lang="ru-RU" sz="4000" spc="300" dirty="0">
              <a:ln w="11430" cmpd="sng">
                <a:solidFill>
                  <a:srgbClr val="F07F09">
                    <a:tint val="10000"/>
                  </a:srgb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rgbClr val="F07F09">
                    <a:satMod val="220000"/>
                    <a:alpha val="35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Local Settings\Temporary Internet Files\Content.IE5\0D2F4HUJ\MP9004066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28728" y="2857496"/>
            <a:ext cx="1075945" cy="785818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Local Settings\Temporary Internet Files\Content.IE5\O6CQB8QV\MC9003561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786058"/>
            <a:ext cx="983398" cy="857256"/>
          </a:xfrm>
          <a:prstGeom prst="rect">
            <a:avLst/>
          </a:prstGeom>
          <a:noFill/>
        </p:spPr>
      </p:pic>
      <p:pic>
        <p:nvPicPr>
          <p:cNvPr id="4102" name="Picture 6" descr="C:\Documents and Settings\Администратор\Local Settings\Temporary Internet Files\Content.IE5\U9E1SRUJ\MC9003256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000372"/>
            <a:ext cx="992574" cy="654029"/>
          </a:xfrm>
          <a:prstGeom prst="rect">
            <a:avLst/>
          </a:prstGeom>
          <a:noFill/>
        </p:spPr>
      </p:pic>
      <p:pic>
        <p:nvPicPr>
          <p:cNvPr id="4105" name="Picture 9" descr="http://myhappyblog.ru/wp-content/uploads/2012/02/plastil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786058"/>
            <a:ext cx="1332062" cy="642942"/>
          </a:xfrm>
          <a:prstGeom prst="rect">
            <a:avLst/>
          </a:prstGeom>
          <a:noFill/>
        </p:spPr>
      </p:pic>
      <p:pic>
        <p:nvPicPr>
          <p:cNvPr id="4106" name="Picture 10" descr="C:\Documents and Settings\Администратор\Local Settings\Temporary Internet Files\Content.IE5\VE0M507N\MC9004369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786058"/>
            <a:ext cx="785812" cy="785812"/>
          </a:xfrm>
          <a:prstGeom prst="rect">
            <a:avLst/>
          </a:prstGeom>
          <a:noFill/>
        </p:spPr>
      </p:pic>
      <p:pic>
        <p:nvPicPr>
          <p:cNvPr id="4107" name="Picture 11" descr="C:\Documents and Settings\Администратор\Local Settings\Temporary Internet Files\Content.IE5\O6CQB8QV\MC90012323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286380" y="2857496"/>
            <a:ext cx="731113" cy="86170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285852" y="357166"/>
            <a:ext cx="70723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Мнемотехника «Подбери пару»</a:t>
            </a:r>
            <a:endParaRPr lang="ru-RU" sz="40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2547 L -0.00434 0.358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5 0.10394 L -0.53906 0.3664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 0.06736 L 0.00296 0.201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0926 L -0.12587 0.207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3.61111E-6 0.3333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0439 L -0.08698 0.3553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7500990" cy="4714908"/>
          </a:xfrm>
        </p:spPr>
        <p:txBody>
          <a:bodyPr/>
          <a:lstStyle/>
          <a:p>
            <a:pPr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Р</a:t>
            </a:r>
          </a:p>
          <a:p>
            <a:pPr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3116"/>
            <a:ext cx="1890519" cy="1343294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Local Settings\Temporary Internet Files\Content.IE5\VE0M507N\MC9003379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4975" y="1589088"/>
            <a:ext cx="1374775" cy="1838325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Local Settings\Temporary Internet Files\Content.IE5\U9E1SRUJ\MC9001973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15074" y="1857364"/>
            <a:ext cx="1643074" cy="16466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57291" y="3500438"/>
            <a:ext cx="7143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2" name="Picture 8" descr="C:\Documents and Settings\Администратор\Local Settings\Temporary Internet Files\Content.IE5\0D2F4HUJ\MC9003189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714752"/>
            <a:ext cx="1285884" cy="1456410"/>
          </a:xfrm>
          <a:prstGeom prst="rect">
            <a:avLst/>
          </a:prstGeom>
          <a:noFill/>
        </p:spPr>
      </p:pic>
      <p:pic>
        <p:nvPicPr>
          <p:cNvPr id="1033" name="Picture 9" descr="C:\Documents and Settings\Администратор\Local Settings\Temporary Internet Files\Content.IE5\O6CQB8QV\MC90032649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643315"/>
            <a:ext cx="1619249" cy="1504288"/>
          </a:xfrm>
          <a:prstGeom prst="rect">
            <a:avLst/>
          </a:prstGeom>
          <a:noFill/>
        </p:spPr>
      </p:pic>
      <p:pic>
        <p:nvPicPr>
          <p:cNvPr id="1035" name="Picture 11" descr="C:\Documents and Settings\Администратор\Local Settings\Temporary Internet Files\Content.IE5\0D2F4HUJ\MC90019231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000231" y="3857628"/>
            <a:ext cx="2002851" cy="95933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43042" y="357166"/>
            <a:ext cx="57593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«3 лишний</a:t>
            </a:r>
            <a:endParaRPr lang="ru-RU" sz="40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72691" y="2967335"/>
            <a:ext cx="365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гры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428736"/>
            <a:ext cx="2381266" cy="17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350043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атье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Лишний….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гры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428736"/>
            <a:ext cx="4095747" cy="30718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3438" y="4857760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Ль: 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имон,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зем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яника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Лишний лимон – фрукт.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5643578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кенгу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Лишняя – корова  домашнее животное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6-конечная звезда 9">
            <a:hlinkClick r:id="rId4" action="ppaction://hlinksldjump"/>
          </p:cNvPr>
          <p:cNvSpPr/>
          <p:nvPr/>
        </p:nvSpPr>
        <p:spPr>
          <a:xfrm>
            <a:off x="8143900" y="5929330"/>
            <a:ext cx="714348" cy="714380"/>
          </a:xfrm>
          <a:prstGeom prst="star6">
            <a:avLst>
              <a:gd name="adj" fmla="val 31379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357166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300" dirty="0" smtClean="0">
                <a:ln w="11430" cmpd="sng">
                  <a:solidFill>
                    <a:srgbClr val="F07F09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07F09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07F09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07F09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ru-RU" sz="4000" spc="300" dirty="0" smtClean="0">
                <a:ln w="11430" cmpd="sng">
                  <a:solidFill>
                    <a:srgbClr val="F07F09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rgbClr val="F07F09">
                      <a:satMod val="220000"/>
                      <a:alpha val="35000"/>
                    </a:srgbClr>
                  </a:glow>
                </a:effectLst>
              </a:rPr>
              <a:t>«3 лишний»</a:t>
            </a:r>
            <a:endParaRPr lang="ru-RU" sz="4000" spc="300" dirty="0">
              <a:ln w="11430" cmpd="sng">
                <a:solidFill>
                  <a:srgbClr val="F07F09">
                    <a:tint val="10000"/>
                  </a:srgb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rgbClr val="F07F09">
                    <a:satMod val="220000"/>
                    <a:alpha val="35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928802"/>
            <a:ext cx="73581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Успехов</a:t>
            </a:r>
            <a:r>
              <a:rPr lang="ru-RU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обучении и воспитании  непростых детей!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Виды психических функций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357297"/>
            <a:ext cx="6357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Высшие психические функции (ВПФ)</a:t>
            </a:r>
            <a:r>
              <a:rPr lang="ru-RU" sz="2800" dirty="0" smtClean="0"/>
              <a:t> — специфические человеческие психические процессы :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300037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480" y="442913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86248" y="3643314"/>
            <a:ext cx="1500198" cy="141446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ВПФ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2857496"/>
            <a:ext cx="150019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Мышление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14612" y="4643446"/>
            <a:ext cx="148590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Восприятие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4643446"/>
            <a:ext cx="148590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Память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86446" y="2857496"/>
            <a:ext cx="142876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Речь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Мышление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28736"/>
            <a:ext cx="7498080" cy="4800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Мышление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 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-  высший этап обработки информации человеком, процесс установления связей между объектами  или явлениями окружающего мира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       Игры:  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«Продолжи ряд»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«Подбери пару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(мнемотехника)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« 3 лишний»</a:t>
            </a:r>
          </a:p>
          <a:p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6-конечная звезда 3">
            <a:hlinkClick r:id="rId2" action="ppaction://hlinksldjump"/>
          </p:cNvPr>
          <p:cNvSpPr/>
          <p:nvPr/>
        </p:nvSpPr>
        <p:spPr>
          <a:xfrm>
            <a:off x="8358214" y="285728"/>
            <a:ext cx="414334" cy="42862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hlinkClick r:id="rId2" action="ppaction://hlinksldjump"/>
          </p:cNvPr>
          <p:cNvSpPr/>
          <p:nvPr/>
        </p:nvSpPr>
        <p:spPr>
          <a:xfrm>
            <a:off x="7000892" y="3643314"/>
            <a:ext cx="274886" cy="285752"/>
          </a:xfrm>
          <a:prstGeom prst="triangle">
            <a:avLst>
              <a:gd name="adj" fmla="val 46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hlinkClick r:id="rId3" action="ppaction://hlinksldjump"/>
          </p:cNvPr>
          <p:cNvSpPr/>
          <p:nvPr/>
        </p:nvSpPr>
        <p:spPr>
          <a:xfrm>
            <a:off x="7000892" y="4143380"/>
            <a:ext cx="274886" cy="285752"/>
          </a:xfrm>
          <a:prstGeom prst="triangle">
            <a:avLst>
              <a:gd name="adj" fmla="val 46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rId4" action="ppaction://hlinksldjump"/>
          </p:cNvPr>
          <p:cNvSpPr/>
          <p:nvPr/>
        </p:nvSpPr>
        <p:spPr>
          <a:xfrm>
            <a:off x="7000892" y="4643446"/>
            <a:ext cx="274886" cy="285752"/>
          </a:xfrm>
          <a:prstGeom prst="triangle">
            <a:avLst>
              <a:gd name="adj" fmla="val 46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Память</a:t>
            </a:r>
            <a:endParaRPr lang="ru-RU" sz="4000" u="sng" dirty="0">
              <a:solidFill>
                <a:schemeClr val="accent6">
                  <a:lumMod val="75000"/>
                </a:schemeClr>
              </a:solidFill>
              <a:hlinkClick r:id="rId2" action="ppaction://hlinksldjump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- одна из психических функций и видов умственной деятельности, предназначенная сохранять, накапливать и воспроизводить информацию. </a:t>
            </a:r>
          </a:p>
          <a:p>
            <a:pPr>
              <a:buNone/>
            </a:pPr>
            <a:r>
              <a:rPr lang="ru-RU" sz="2800" dirty="0" smtClean="0"/>
              <a:t>      </a:t>
            </a:r>
            <a:r>
              <a:rPr lang="ru-RU" sz="2800" b="1" dirty="0" smtClean="0"/>
              <a:t>Игры:</a:t>
            </a:r>
          </a:p>
          <a:p>
            <a:r>
              <a:rPr lang="ru-RU" sz="2800" b="1" dirty="0" smtClean="0"/>
              <a:t> «</a:t>
            </a:r>
            <a:r>
              <a:rPr lang="ru-RU" sz="2800" b="1" dirty="0" err="1" smtClean="0"/>
              <a:t>Мемори</a:t>
            </a:r>
            <a:r>
              <a:rPr lang="ru-RU" sz="2800" b="1" dirty="0" smtClean="0"/>
              <a:t>»</a:t>
            </a:r>
          </a:p>
          <a:p>
            <a:r>
              <a:rPr lang="ru-RU" sz="2800" b="1" dirty="0" smtClean="0"/>
              <a:t>«Чего не стало?»</a:t>
            </a:r>
          </a:p>
          <a:p>
            <a:r>
              <a:rPr lang="ru-RU" sz="2800" b="1" dirty="0" smtClean="0"/>
              <a:t>«Собери картинку»</a:t>
            </a:r>
            <a:endParaRPr lang="ru-RU" sz="2800" dirty="0"/>
          </a:p>
        </p:txBody>
      </p:sp>
      <p:sp>
        <p:nvSpPr>
          <p:cNvPr id="5" name="6-конечная звезда 4"/>
          <p:cNvSpPr/>
          <p:nvPr/>
        </p:nvSpPr>
        <p:spPr>
          <a:xfrm>
            <a:off x="8572528" y="500042"/>
            <a:ext cx="414334" cy="357190"/>
          </a:xfrm>
          <a:prstGeom prst="star6">
            <a:avLst>
              <a:gd name="adj" fmla="val 25636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hlinkClick r:id="rId3" action="ppaction://hlinksldjump"/>
          </p:cNvPr>
          <p:cNvSpPr/>
          <p:nvPr/>
        </p:nvSpPr>
        <p:spPr>
          <a:xfrm>
            <a:off x="5143504" y="4214818"/>
            <a:ext cx="274886" cy="428628"/>
          </a:xfrm>
          <a:prstGeom prst="triangle">
            <a:avLst>
              <a:gd name="adj" fmla="val 46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hlinkClick r:id="rId2" action="ppaction://hlinksldjump"/>
          </p:cNvPr>
          <p:cNvSpPr/>
          <p:nvPr/>
        </p:nvSpPr>
        <p:spPr>
          <a:xfrm>
            <a:off x="5072066" y="3643314"/>
            <a:ext cx="346324" cy="357190"/>
          </a:xfrm>
          <a:prstGeom prst="triangle">
            <a:avLst>
              <a:gd name="adj" fmla="val 46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" action="ppaction://noaction"/>
          </p:cNvPr>
          <p:cNvSpPr/>
          <p:nvPr/>
        </p:nvSpPr>
        <p:spPr>
          <a:xfrm>
            <a:off x="5214942" y="4786322"/>
            <a:ext cx="285752" cy="357190"/>
          </a:xfrm>
          <a:prstGeom prst="triangle">
            <a:avLst>
              <a:gd name="adj" fmla="val 46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</a:rPr>
              <a:t>Мемори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Цель</a:t>
            </a:r>
            <a:r>
              <a:rPr lang="ru-RU" dirty="0" smtClean="0"/>
              <a:t>: </a:t>
            </a:r>
            <a:r>
              <a:rPr lang="ru-RU" sz="2800" dirty="0" smtClean="0"/>
              <a:t>автоматизация поставленных звуков на уровне слов, словосочетаний, предложений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u="sng" dirty="0" smtClean="0"/>
              <a:t>Задачи</a:t>
            </a:r>
            <a:r>
              <a:rPr lang="ru-RU" sz="2800" dirty="0" smtClean="0"/>
              <a:t>: развитие зрительной памяти</a:t>
            </a:r>
          </a:p>
          <a:p>
            <a:pPr>
              <a:buNone/>
            </a:pPr>
            <a:r>
              <a:rPr lang="ru-RU" sz="2800" dirty="0" smtClean="0"/>
              <a:t>                    и зрительного внимания</a:t>
            </a:r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4" name="Содержимое 4" descr="прадник 23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571876"/>
            <a:ext cx="3524275" cy="2643206"/>
          </a:xfrm>
          <a:prstGeom prst="rect">
            <a:avLst/>
          </a:prstGeom>
        </p:spPr>
      </p:pic>
      <p:pic>
        <p:nvPicPr>
          <p:cNvPr id="5" name="Содержимое 5" descr="прадник 23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571876"/>
            <a:ext cx="3657600" cy="2643206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/>
          <a:lstStyle/>
          <a:p>
            <a:pPr algn="ctr">
              <a:buNone/>
            </a:pPr>
            <a:r>
              <a:rPr lang="ru-RU" sz="4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«</a:t>
            </a:r>
            <a:r>
              <a:rPr lang="ru-RU" sz="4000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Мемори</a:t>
            </a:r>
            <a:r>
              <a:rPr lang="ru-RU" sz="4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»  («Парочки»)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857356" y="5000636"/>
            <a:ext cx="785818" cy="1000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500562" y="3714752"/>
            <a:ext cx="785818" cy="1000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429124" y="2357430"/>
            <a:ext cx="785818" cy="1000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857356" y="3643314"/>
            <a:ext cx="785818" cy="1000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214678" y="3714752"/>
            <a:ext cx="785818" cy="1000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857356" y="2357430"/>
            <a:ext cx="785818" cy="1000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214678" y="2357430"/>
            <a:ext cx="785818" cy="1000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214678" y="5000636"/>
            <a:ext cx="785818" cy="1000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500562" y="5000636"/>
            <a:ext cx="785818" cy="1000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Documents and Settings\Администратор\Local Settings\Temporary Internet Files\Content.IE5\U9E1SRUJ\MC9003323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71744"/>
            <a:ext cx="682876" cy="571504"/>
          </a:xfrm>
          <a:prstGeom prst="rect">
            <a:avLst/>
          </a:prstGeom>
          <a:noFill/>
        </p:spPr>
      </p:pic>
      <p:pic>
        <p:nvPicPr>
          <p:cNvPr id="2054" name="Picture 6" descr="C:\Documents and Settings\Администратор\Local Settings\Temporary Internet Files\Content.IE5\O6CQB8QV\MC9003700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643182"/>
            <a:ext cx="802323" cy="515607"/>
          </a:xfrm>
          <a:prstGeom prst="rect">
            <a:avLst/>
          </a:prstGeom>
          <a:noFill/>
        </p:spPr>
      </p:pic>
      <p:pic>
        <p:nvPicPr>
          <p:cNvPr id="2055" name="Picture 7" descr="C:\Documents and Settings\Администратор\Local Settings\Temporary Internet Files\Content.IE5\O6CQB8QV\MC9003700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7" y="4000505"/>
            <a:ext cx="778140" cy="500066"/>
          </a:xfrm>
          <a:prstGeom prst="rect">
            <a:avLst/>
          </a:prstGeom>
          <a:noFill/>
        </p:spPr>
      </p:pic>
      <p:sp>
        <p:nvSpPr>
          <p:cNvPr id="23" name="Блок-схема: процесс 22"/>
          <p:cNvSpPr/>
          <p:nvPr/>
        </p:nvSpPr>
        <p:spPr>
          <a:xfrm>
            <a:off x="6000760" y="5572140"/>
            <a:ext cx="785818" cy="1000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5500694" y="5857868"/>
            <a:ext cx="785818" cy="1000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-0.03843 L 0.30955 0.4865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26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4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58197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«Чего не стало?»</a:t>
            </a:r>
          </a:p>
          <a:p>
            <a:pPr>
              <a:buNone/>
            </a:pPr>
            <a:r>
              <a:rPr lang="ru-RU" sz="1800" dirty="0" smtClean="0"/>
              <a:t>Л: «Разноцветные колобки»(</a:t>
            </a:r>
            <a:r>
              <a:rPr lang="ru-RU" sz="1800" dirty="0" err="1" smtClean="0"/>
              <a:t>бе</a:t>
            </a:r>
            <a:r>
              <a:rPr lang="ru-RU" sz="1800" b="1" dirty="0" err="1" smtClean="0"/>
              <a:t>Л</a:t>
            </a:r>
            <a:r>
              <a:rPr lang="ru-RU" sz="1800" dirty="0" err="1" smtClean="0"/>
              <a:t>ый</a:t>
            </a:r>
            <a:r>
              <a:rPr lang="ru-RU" sz="1800" dirty="0" smtClean="0"/>
              <a:t>, </a:t>
            </a:r>
            <a:r>
              <a:rPr lang="ru-RU" sz="1800" dirty="0" err="1" smtClean="0"/>
              <a:t>жё</a:t>
            </a:r>
            <a:r>
              <a:rPr lang="ru-RU" sz="1800" b="1" dirty="0" err="1" smtClean="0"/>
              <a:t>Л</a:t>
            </a:r>
            <a:r>
              <a:rPr lang="ru-RU" sz="1800" dirty="0" err="1" smtClean="0"/>
              <a:t>тый</a:t>
            </a:r>
            <a:r>
              <a:rPr lang="ru-RU" sz="1800" dirty="0" smtClean="0"/>
              <a:t>, </a:t>
            </a:r>
            <a:r>
              <a:rPr lang="ru-RU" sz="1800" dirty="0" err="1" smtClean="0"/>
              <a:t>го</a:t>
            </a:r>
            <a:r>
              <a:rPr lang="ru-RU" sz="1800" b="1" dirty="0" err="1" smtClean="0"/>
              <a:t>Л</a:t>
            </a:r>
            <a:r>
              <a:rPr lang="ru-RU" sz="1800" dirty="0" err="1" smtClean="0"/>
              <a:t>убой</a:t>
            </a:r>
            <a:r>
              <a:rPr lang="ru-RU" sz="1800" dirty="0" smtClean="0"/>
              <a:t>)</a:t>
            </a:r>
          </a:p>
          <a:p>
            <a:pPr>
              <a:buNone/>
            </a:pPr>
            <a:r>
              <a:rPr lang="ru-RU" sz="1800" dirty="0" smtClean="0"/>
              <a:t> Р: « Разноцветные коробки»(крышки)</a:t>
            </a:r>
          </a:p>
          <a:p>
            <a:pPr>
              <a:buNone/>
            </a:pPr>
            <a:r>
              <a:rPr lang="ru-RU" sz="1800" dirty="0" smtClean="0"/>
              <a:t> к</a:t>
            </a:r>
            <a:r>
              <a:rPr lang="ru-RU" sz="1800" b="1" dirty="0" smtClean="0"/>
              <a:t>р</a:t>
            </a:r>
            <a:r>
              <a:rPr lang="ru-RU" sz="1800" dirty="0" smtClean="0"/>
              <a:t>асная, </a:t>
            </a:r>
            <a:r>
              <a:rPr lang="ru-RU" sz="1800" dirty="0" err="1" smtClean="0"/>
              <a:t>се</a:t>
            </a:r>
            <a:r>
              <a:rPr lang="ru-RU" sz="1800" b="1" dirty="0" err="1" smtClean="0"/>
              <a:t>Р</a:t>
            </a:r>
            <a:r>
              <a:rPr lang="ru-RU" sz="1800" dirty="0" err="1" smtClean="0"/>
              <a:t>ая</a:t>
            </a:r>
            <a:r>
              <a:rPr lang="ru-RU" sz="1800" dirty="0" smtClean="0"/>
              <a:t>, </a:t>
            </a:r>
            <a:r>
              <a:rPr lang="ru-RU" sz="1800" b="1" dirty="0" err="1" smtClean="0"/>
              <a:t>Р</a:t>
            </a:r>
            <a:r>
              <a:rPr lang="ru-RU" sz="1800" dirty="0" err="1" smtClean="0"/>
              <a:t>озовая</a:t>
            </a:r>
            <a:r>
              <a:rPr lang="ru-RU" sz="1800" dirty="0" smtClean="0"/>
              <a:t>, </a:t>
            </a:r>
            <a:r>
              <a:rPr lang="ru-RU" sz="1800" dirty="0" err="1" smtClean="0"/>
              <a:t>о</a:t>
            </a:r>
            <a:r>
              <a:rPr lang="ru-RU" sz="1800" b="1" dirty="0" err="1" smtClean="0"/>
              <a:t>Р</a:t>
            </a:r>
            <a:r>
              <a:rPr lang="ru-RU" sz="1800" dirty="0" err="1" smtClean="0"/>
              <a:t>анжевая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err="1" smtClean="0"/>
              <a:t>Сь</a:t>
            </a:r>
            <a:r>
              <a:rPr lang="ru-RU" sz="1800" dirty="0" smtClean="0"/>
              <a:t>: «…бусины)(</a:t>
            </a:r>
            <a:r>
              <a:rPr lang="ru-RU" sz="1800" b="1" dirty="0" smtClean="0"/>
              <a:t>С</a:t>
            </a:r>
            <a:r>
              <a:rPr lang="ru-RU" sz="1800" dirty="0" smtClean="0"/>
              <a:t>иняя, </a:t>
            </a:r>
            <a:r>
              <a:rPr lang="ru-RU" sz="1800" b="1" dirty="0" err="1" smtClean="0"/>
              <a:t>С</a:t>
            </a:r>
            <a:r>
              <a:rPr lang="ru-RU" sz="1800" dirty="0" err="1" smtClean="0"/>
              <a:t>ерая,</a:t>
            </a:r>
            <a:r>
              <a:rPr lang="ru-RU" sz="1800" b="1" dirty="0" err="1" smtClean="0"/>
              <a:t>С</a:t>
            </a:r>
            <a:r>
              <a:rPr lang="ru-RU" sz="1800" dirty="0" err="1" smtClean="0"/>
              <a:t>иреневая</a:t>
            </a:r>
            <a:r>
              <a:rPr lang="ru-RU" sz="1800" dirty="0" smtClean="0"/>
              <a:t>,)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800" u="sng" dirty="0" smtClean="0"/>
              <a:t>Цель:</a:t>
            </a:r>
            <a:r>
              <a:rPr lang="ru-RU" sz="2800" dirty="0" smtClean="0"/>
              <a:t> автоматизация поставленного звука в словах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u="sng" dirty="0" smtClean="0"/>
              <a:t>Задачи: * </a:t>
            </a:r>
            <a:r>
              <a:rPr lang="ru-RU" sz="2800" dirty="0" smtClean="0"/>
              <a:t>развитие зрительного внимания и   </a:t>
            </a:r>
          </a:p>
          <a:p>
            <a:pPr>
              <a:buNone/>
            </a:pPr>
            <a:r>
              <a:rPr lang="ru-RU" sz="2800" dirty="0" smtClean="0"/>
              <a:t>                    памяти</a:t>
            </a:r>
          </a:p>
          <a:p>
            <a:pPr>
              <a:buNone/>
            </a:pPr>
            <a:r>
              <a:rPr lang="ru-RU" sz="2800" dirty="0" smtClean="0"/>
              <a:t>                  *уточнение сенсорных представлений</a:t>
            </a:r>
            <a:endParaRPr lang="ru-RU" sz="2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Local Settings\Temporary Internet Files\Content.IE5\HQKCXG1V\MC9004136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9" y="2214554"/>
            <a:ext cx="642942" cy="646652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Local Settings\Temporary Internet Files\Content.IE5\KJS68YJG\MP90038667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214554"/>
            <a:ext cx="1070902" cy="76391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Local Settings\Temporary Internet Files\Content.IE5\16NM93VR\MC90044128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3116"/>
            <a:ext cx="657220" cy="657220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Local Settings\Temporary Internet Files\Content.IE5\O4DA6V28\MC9002909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429000"/>
            <a:ext cx="658902" cy="694570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Local Settings\Temporary Internet Files\Content.IE5\HQKCXG1V\MP900430470[1].jpg"/>
          <p:cNvPicPr>
            <a:picLocks noChangeAspect="1" noChangeArrowheads="1"/>
          </p:cNvPicPr>
          <p:nvPr/>
        </p:nvPicPr>
        <p:blipFill>
          <a:blip r:embed="rId6" cstate="print"/>
          <a:srcRect l="35001" t="15000"/>
          <a:stretch>
            <a:fillRect/>
          </a:stretch>
        </p:blipFill>
        <p:spPr bwMode="auto">
          <a:xfrm>
            <a:off x="3071802" y="3214686"/>
            <a:ext cx="928670" cy="1214422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\Local Settings\Temporary Internet Files\Content.IE5\HQKCXG1V\MC90043260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214686"/>
            <a:ext cx="1057162" cy="1057162"/>
          </a:xfrm>
          <a:prstGeom prst="rect">
            <a:avLst/>
          </a:prstGeom>
          <a:noFill/>
        </p:spPr>
      </p:pic>
      <p:pic>
        <p:nvPicPr>
          <p:cNvPr id="1032" name="Picture 8" descr="C:\Documents and Settings\Администратор\Local Settings\Temporary Internet Files\Content.IE5\16NM93VR\MC90032525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4643446"/>
            <a:ext cx="908623" cy="1071570"/>
          </a:xfrm>
          <a:prstGeom prst="rect">
            <a:avLst/>
          </a:prstGeom>
          <a:noFill/>
        </p:spPr>
      </p:pic>
      <p:pic>
        <p:nvPicPr>
          <p:cNvPr id="1033" name="Picture 9" descr="C:\Documents and Settings\Администратор\Local Settings\Temporary Internet Files\Content.IE5\HQKCXG1V\MC90008814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4500570"/>
            <a:ext cx="714380" cy="1356910"/>
          </a:xfrm>
          <a:prstGeom prst="rect">
            <a:avLst/>
          </a:prstGeom>
          <a:noFill/>
        </p:spPr>
      </p:pic>
      <p:sp>
        <p:nvSpPr>
          <p:cNvPr id="12" name="Улыбающееся лицо 11"/>
          <p:cNvSpPr/>
          <p:nvPr/>
        </p:nvSpPr>
        <p:spPr>
          <a:xfrm>
            <a:off x="7500958" y="1785926"/>
            <a:ext cx="857256" cy="928694"/>
          </a:xfrm>
          <a:prstGeom prst="smileyFace">
            <a:avLst/>
          </a:prstGeom>
          <a:solidFill>
            <a:srgbClr val="51BA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7500958" y="3214686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7500958" y="4643446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C:\Documents and Settings\Администратор\Local Settings\Temporary Internet Files\Content.IE5\KJS68YJG\MC900438736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714884"/>
            <a:ext cx="1333488" cy="100011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000232" y="285728"/>
            <a:ext cx="52277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Чего не стало?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38 0.01712 L -0.66962 0.0064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-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87 0.06683 L -0.31997 0.02497 " pathEditMode="relative" ptsTypes="AA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19 0.01873 L -0.646 -0.3799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«Чего не стало?»(варианты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Администратор\Local Settings\Temporary Internet Files\Content.IE5\HQKCXG1V\MC9004136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9" y="2214554"/>
            <a:ext cx="642942" cy="646652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Local Settings\Temporary Internet Files\Content.IE5\KJS68YJG\MP90038667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214554"/>
            <a:ext cx="1070902" cy="76391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Local Settings\Temporary Internet Files\Content.IE5\16NM93VR\MC90044128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3116"/>
            <a:ext cx="657220" cy="657220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Local Settings\Temporary Internet Files\Content.IE5\O4DA6V28\MC9002909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429000"/>
            <a:ext cx="658902" cy="694570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Local Settings\Temporary Internet Files\Content.IE5\HQKCXG1V\MP900430470[1].jpg"/>
          <p:cNvPicPr>
            <a:picLocks noChangeAspect="1" noChangeArrowheads="1"/>
          </p:cNvPicPr>
          <p:nvPr/>
        </p:nvPicPr>
        <p:blipFill>
          <a:blip r:embed="rId6" cstate="print"/>
          <a:srcRect l="35001" t="15000"/>
          <a:stretch>
            <a:fillRect/>
          </a:stretch>
        </p:blipFill>
        <p:spPr bwMode="auto">
          <a:xfrm>
            <a:off x="3071802" y="3214686"/>
            <a:ext cx="928670" cy="1214422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\Local Settings\Temporary Internet Files\Content.IE5\HQKCXG1V\MC90043260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214686"/>
            <a:ext cx="1057162" cy="1057162"/>
          </a:xfrm>
          <a:prstGeom prst="rect">
            <a:avLst/>
          </a:prstGeom>
          <a:noFill/>
        </p:spPr>
      </p:pic>
      <p:pic>
        <p:nvPicPr>
          <p:cNvPr id="1032" name="Picture 8" descr="C:\Documents and Settings\Администратор\Local Settings\Temporary Internet Files\Content.IE5\16NM93VR\MC90032525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4643446"/>
            <a:ext cx="908623" cy="1071570"/>
          </a:xfrm>
          <a:prstGeom prst="rect">
            <a:avLst/>
          </a:prstGeom>
          <a:noFill/>
        </p:spPr>
      </p:pic>
      <p:pic>
        <p:nvPicPr>
          <p:cNvPr id="1033" name="Picture 9" descr="C:\Documents and Settings\Администратор\Local Settings\Temporary Internet Files\Content.IE5\HQKCXG1V\MC90008814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4500570"/>
            <a:ext cx="714380" cy="1356910"/>
          </a:xfrm>
          <a:prstGeom prst="rect">
            <a:avLst/>
          </a:prstGeom>
          <a:noFill/>
        </p:spPr>
      </p:pic>
      <p:pic>
        <p:nvPicPr>
          <p:cNvPr id="1035" name="Picture 11" descr="C:\Documents and Settings\Администратор\Local Settings\Temporary Internet Files\Content.IE5\KJS68YJG\MC900438736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714884"/>
            <a:ext cx="1333488" cy="1000116"/>
          </a:xfrm>
          <a:prstGeom prst="rect">
            <a:avLst/>
          </a:prstGeom>
          <a:noFill/>
        </p:spPr>
      </p:pic>
      <p:pic>
        <p:nvPicPr>
          <p:cNvPr id="15" name="Рисунок 14" descr="caterpillar-logo-png-i14.png"/>
          <p:cNvPicPr>
            <a:picLocks noChangeAspect="1"/>
          </p:cNvPicPr>
          <p:nvPr/>
        </p:nvPicPr>
        <p:blipFill>
          <a:blip r:embed="rId11" cstate="print"/>
          <a:srcRect l="10251" t="7692" r="9447" b="66909"/>
          <a:stretch>
            <a:fillRect/>
          </a:stretch>
        </p:blipFill>
        <p:spPr>
          <a:xfrm rot="5400000">
            <a:off x="1285852" y="2857496"/>
            <a:ext cx="5143536" cy="2000264"/>
          </a:xfrm>
          <a:prstGeom prst="rect">
            <a:avLst/>
          </a:prstGeom>
        </p:spPr>
      </p:pic>
      <p:pic>
        <p:nvPicPr>
          <p:cNvPr id="16" name="Рисунок 15" descr="caterpillar-logo-png-i14.png"/>
          <p:cNvPicPr>
            <a:picLocks noChangeAspect="1"/>
          </p:cNvPicPr>
          <p:nvPr/>
        </p:nvPicPr>
        <p:blipFill>
          <a:blip r:embed="rId11" cstate="print"/>
          <a:srcRect l="10251" t="7692" r="9447" b="66909"/>
          <a:stretch>
            <a:fillRect/>
          </a:stretch>
        </p:blipFill>
        <p:spPr>
          <a:xfrm rot="21080573">
            <a:off x="1142230" y="2517245"/>
            <a:ext cx="5143536" cy="2277817"/>
          </a:xfrm>
          <a:prstGeom prst="rect">
            <a:avLst/>
          </a:prstGeom>
        </p:spPr>
      </p:pic>
      <p:pic>
        <p:nvPicPr>
          <p:cNvPr id="17" name="Рисунок 16" descr="посл 011.jpg"/>
          <p:cNvPicPr>
            <a:picLocks noChangeAspect="1"/>
          </p:cNvPicPr>
          <p:nvPr/>
        </p:nvPicPr>
        <p:blipFill>
          <a:blip r:embed="rId12" cstate="print"/>
          <a:srcRect l="21429" r="48214" b="54762"/>
          <a:stretch>
            <a:fillRect/>
          </a:stretch>
        </p:blipFill>
        <p:spPr>
          <a:xfrm>
            <a:off x="1285852" y="4643446"/>
            <a:ext cx="1214446" cy="1357298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479</TotalTime>
  <Words>351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 Игры на автоматизацию  звуков и развитие  психических функций </vt:lpstr>
      <vt:lpstr>Виды психических функций</vt:lpstr>
      <vt:lpstr>Мышление </vt:lpstr>
      <vt:lpstr>Память</vt:lpstr>
      <vt:lpstr>«Мемори» </vt:lpstr>
      <vt:lpstr>Слайд 6</vt:lpstr>
      <vt:lpstr>Слайд 7</vt:lpstr>
      <vt:lpstr>Слайд 8</vt:lpstr>
      <vt:lpstr>«Чего не стало?»(варианты)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OLY</cp:lastModifiedBy>
  <cp:revision>52</cp:revision>
  <dcterms:modified xsi:type="dcterms:W3CDTF">2015-09-29T21:26:46Z</dcterms:modified>
</cp:coreProperties>
</file>