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9" r:id="rId5"/>
    <p:sldId id="258" r:id="rId6"/>
    <p:sldId id="270" r:id="rId7"/>
    <p:sldId id="259" r:id="rId8"/>
    <p:sldId id="260" r:id="rId9"/>
    <p:sldId id="261" r:id="rId10"/>
    <p:sldId id="262" r:id="rId11"/>
    <p:sldId id="263" r:id="rId12"/>
    <p:sldId id="265" r:id="rId13"/>
    <p:sldId id="271" r:id="rId14"/>
    <p:sldId id="266" r:id="rId15"/>
    <p:sldId id="267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81" d="100"/>
          <a:sy n="81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571480"/>
            <a:ext cx="5286412" cy="2571768"/>
          </a:xfrm>
        </p:spPr>
        <p:txBody>
          <a:bodyPr>
            <a:noAutofit/>
          </a:bodyPr>
          <a:lstStyle/>
          <a:p>
            <a:r>
              <a:rPr lang="ru-RU" sz="4000" dirty="0" smtClean="0"/>
              <a:t>«</a:t>
            </a:r>
            <a:r>
              <a:rPr lang="ru-RU" sz="2800" dirty="0" smtClean="0"/>
              <a:t>Материалы к родительскому собранию «Адаптация детей старшей группы к школе – советы родителям</a:t>
            </a:r>
            <a:r>
              <a:rPr lang="ru-RU" sz="4000" dirty="0" smtClean="0"/>
              <a:t>»»</a:t>
            </a:r>
            <a:endParaRPr lang="ru-RU" sz="4000" dirty="0"/>
          </a:p>
        </p:txBody>
      </p:sp>
      <p:pic>
        <p:nvPicPr>
          <p:cNvPr id="19458" name="Picture 2" descr="1 класс и адаптация к школе: 6 советов родителям первокласснико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3140968"/>
            <a:ext cx="3500462" cy="2160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63888" y="5805264"/>
            <a:ext cx="460851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5517233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  Воспитатель МДОУ № 9</a:t>
            </a:r>
          </a:p>
          <a:p>
            <a:r>
              <a:rPr lang="ru-RU" dirty="0" smtClean="0"/>
              <a:t>Ткачук Надежда Константиновна  </a:t>
            </a:r>
          </a:p>
          <a:p>
            <a:r>
              <a:rPr lang="ru-RU" dirty="0" smtClean="0"/>
              <a:t>                        </a:t>
            </a:r>
          </a:p>
          <a:p>
            <a:r>
              <a:rPr lang="ru-RU" dirty="0" smtClean="0"/>
              <a:t>  г. Карталы 2015 год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Первые неудачи</a:t>
            </a:r>
          </a:p>
          <a:p>
            <a:pPr algn="just">
              <a:buFont typeface="Courier New" pitchFamily="49" charset="0"/>
              <a:buChar char="o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часто расстраиваются при первых неудачах детей. Негативные оценки взрослых увеличивают тревоги ребенка, его неуверенность в себе и своих действиях. </a:t>
            </a: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 неудачам нужно относиться с пониманием и поддержкой: «У тебя все получится. Я тебе помогу». Важно создавать условия, чтобы ребенок (хотя бы иногда) переживал и свои победы.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www.montessori-city.ru/upload/medialibrary/9dd/9ddbcb88dc34a9445a39ee88791217c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437112"/>
            <a:ext cx="3429025" cy="2160240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1259632" y="5804413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714356"/>
            <a:ext cx="7467600" cy="48737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реагировать, если ребенок злится на учителя (детей) или испытывает страх перед школой?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Прежде всего, не запрещать переживания. Переживания – вполне естественная вещь. Необходимо вместе обсудить, что вызывает у него страх или злость.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Способы, которые помогают справляться со страхом.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Для детей это, прежде всего, чтение «страшных» сказок. Сказки дают человеку возможность пережить чувство неизбежности торжества добра над злом.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Другая полезная форма – спортивные игры, вызывающие переживания азарта, уверенности в победе.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www.photl.com/www3/photos/2010/01/06/1900/234788t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4368498"/>
            <a:ext cx="1357322" cy="2032993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4572000" y="5589240"/>
            <a:ext cx="185738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Фразы для общения с ребёнком.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7467600" cy="48737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 рекомендуемые фразы для общения: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тысячу раз говорил тебе, что…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-Сколько раз надо повторять…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 чём ты только думаешь…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-Неужели тебе трудно запомнить, что…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-Ты становишься…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-Ты такой же как,…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-Отстань, некогда мне…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-Почему Лена(Настя, Вася и т.д.) такая, а ты - нет…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https://02.img.avito.st/1280x960/18384649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02.img.avito.st/1280x960/18384649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https://02.img.avito.st/1280x960/18384649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http://kristallik20.ru/media/k2/items/cache/954fb0ebf1d84fb921bfb0b6e045d57f_X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928924" y="4548194"/>
            <a:ext cx="2357455" cy="2095516"/>
          </a:xfrm>
          <a:prstGeom prst="rect">
            <a:avLst/>
          </a:prstGeom>
          <a:noFill/>
        </p:spPr>
      </p:pic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5652120" y="5589240"/>
            <a:ext cx="180020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357166"/>
            <a:ext cx="6000792" cy="6429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Рекомендуемые фразы для  общения: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857496"/>
            <a:ext cx="5857916" cy="1928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хорошо ты это сделал, научи и меня этому.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-Спасибо тебе, я тебе очень благодарна.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-Если бы не ты, я бы никогда с этим не справился.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340768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-Ты у меня умный, красивый (и т.д.).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-Как хорошо, что  у меня есть ты.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-Ты у меня молодец.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-Я тебя очень люблю</a:t>
            </a:r>
            <a:endParaRPr lang="ru-RU" sz="2400" dirty="0"/>
          </a:p>
        </p:txBody>
      </p:sp>
      <p:pic>
        <p:nvPicPr>
          <p:cNvPr id="5128" name="Picture 8" descr="https://im2-tub-ru.yandex.net/i?id=f443ede260cbb0ee22e7a9407ba81273&amp;n=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83150"/>
            <a:ext cx="3797204" cy="2146246"/>
          </a:xfrm>
          <a:prstGeom prst="rect">
            <a:avLst/>
          </a:prstGeom>
          <a:noFill/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99592" y="5527116"/>
            <a:ext cx="2564928" cy="840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Советы психолога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Будите ребёнка спокойно. Проснувшись, он должен увидеть Вашу улыбку и услышать ваш голос.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торопитесь. Умение рассчитать время –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Ваша задача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Если вам это плохо удаётся, вины ребёнка в этом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прощайтесь, предупреждая и направляя: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«Смотри, не балуйся!», «Чтобы сегодня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было отметок!».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Пожелайте удачи, найдите несколько ласковых слов.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upramr.ucoz.ru/image2/sobranie_budushhikh_pervoklashe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5222447"/>
            <a:ext cx="2484769" cy="1434067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2555775" y="5888022"/>
            <a:ext cx="2197995" cy="585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-Помогать преодолевать детям адаптационный период.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-Оказывать детям поддержку.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-Обеспечить ребёнку достойные условия проживания и обучения.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zykova-g.ucoz.ru/441t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486149"/>
            <a:ext cx="3381375" cy="3371851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11148" y="5816771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92880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>
              <a:buFont typeface="Wingdings 2" pitchFamily="18" charset="2"/>
              <a:buNone/>
            </a:pPr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Желаю удачи 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</a:t>
            </a:r>
          </a:p>
          <a:p>
            <a:pPr marL="514350" indent="-514350" algn="ctr">
              <a:buFont typeface="Wingdings 2" pitchFamily="18" charset="2"/>
              <a:buNone/>
            </a:pPr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детей!</a:t>
            </a:r>
          </a:p>
          <a:p>
            <a:pPr algn="ctr"/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Что же должны знать родители об адаптации первоклассников к школе?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Что происходит в период адаптации?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Советы родителям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Фразы для общения с ребёнком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Советы психолога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Заключение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же должны знать родители об адаптации первоклассников к школе?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000240"/>
            <a:ext cx="5929322" cy="42576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Адаптация в целом длится от 2 до 6 месяцев в зависимости от индивидуальных особенностей. Первые 2—3 недели называют "острой адаптацией". В сентябре многие первоклассники заболевают. У детей отмечаются головные боли, усталость, нарушения сна, снижение аппетита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Адаптация первоклассников к школ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071810"/>
            <a:ext cx="2809875" cy="2724151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6156176" y="594928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6308576" y="610168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56166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Поведение ребенка тоже может измениться. Беспричинные слезы, капризы, истерики, хочу — не хочу, буду - не буду… Любые неадекватные состояния ребенка в начале учебного года - это не каприз или издевательство над родителями, а что-то вроде болезни. </a:t>
            </a:r>
            <a:endParaRPr lang="ru-RU" sz="2800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4139952" y="594928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  <p:pic>
        <p:nvPicPr>
          <p:cNvPr id="1026" name="Picture 2" descr="http://uch.znate.ru/tw_files2/urls_39/4/d-3299/3299_html_6a8483a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4365104"/>
            <a:ext cx="2893407" cy="165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происходит в период адаптации?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14688" y="1785926"/>
            <a:ext cx="5829312" cy="468632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Потребность в двигательной активности остается прежней, а школьные условия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требуют много времени находиться в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сидячем положении.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первоклассника требуется значительно повысить уровень внимания и умственного напряжения. </a:t>
            </a:r>
          </a:p>
          <a:p>
            <a:endParaRPr lang="ru-RU" dirty="0"/>
          </a:p>
        </p:txBody>
      </p:sp>
      <p:pic>
        <p:nvPicPr>
          <p:cNvPr id="17410" name="Picture 2" descr="http://rusimperia.tv/files/news2015_9/det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" y="2060847"/>
            <a:ext cx="3143240" cy="3513149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1691680" y="5877272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0364" y="836712"/>
            <a:ext cx="53578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Ребенку приходится осваивать множество правил поведения образовательного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учреждения.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Первоклассник оказывается в новом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коллективе сверстников и взрослых, с каждым из которых ему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выстроить отношения,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найти свое место в группе.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5576" y="5661248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  <p:pic>
        <p:nvPicPr>
          <p:cNvPr id="2050" name="Picture 2" descr="http://aro-perm.ru/images/plan/%D0%BF%D0%BB%D0%B0%D0%BD%D1%8B/556914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295" y="1844824"/>
            <a:ext cx="274606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Советы родителям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00486" cy="46148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главное, что вы можете подарить ребенку, – это ваше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Выслушивайте его рассказы о школе, задавайте вопросы. Если ребенок увидит ваш интерес к его делам и заботам, он обязательно почувствует вашу поддержку.</a:t>
            </a:r>
          </a:p>
          <a:p>
            <a:endParaRPr lang="ru-RU" dirty="0"/>
          </a:p>
        </p:txBody>
      </p:sp>
      <p:pic>
        <p:nvPicPr>
          <p:cNvPr id="16388" name="Picture 4" descr="http://www.funlib.ru/cimg/2014/102004/53549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071678"/>
            <a:ext cx="4328867" cy="3214710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4932040" y="558924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7715304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Большое значение имеет правильный режим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Нормальный сон ребенка – не менее десяти часов. Поэтому родители должны сделать так, чтобы он ложился спать в девять вечера и вставал в семь утра.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После школы не спешите сажать ребенка за уроки, ему необходимо 2-3 часа отдохнуть. После 20 минут занятий надо сделать 10-15 минут перерыва.</a:t>
            </a:r>
          </a:p>
          <a:p>
            <a:pPr algn="just">
              <a:buFont typeface="Courier New" pitchFamily="49" charset="0"/>
              <a:buChar char="o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Когда ребенок готовит уроки, не сидите над ним, давайте возможность поработать самостоятельно. Но если нужна ваша помощь, наберитесь терпения.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4932040" y="558924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642918"/>
            <a:ext cx="7467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делать, если нужно спешить в школу, а ребенок не торопится?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Необходимо предусмотреть раннее вставание, позволяющее ребенку просыпаться, завтракать, одеваться, умываться в его собственном темпе, а также проследить, чтобы он собрал портфель, приготовил одежду и обувь с вечера.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school55lip.ucoz.ru/_nw/0/963959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3825907"/>
            <a:ext cx="3540548" cy="2460613"/>
          </a:xfrm>
          <a:prstGeom prst="rect">
            <a:avLst/>
          </a:prstGeom>
          <a:noFill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27584" y="5589240"/>
            <a:ext cx="2088232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плану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631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Bookman Old Style</vt:lpstr>
      <vt:lpstr>Century Schoolbook</vt:lpstr>
      <vt:lpstr>Courier New</vt:lpstr>
      <vt:lpstr>Times New Roman</vt:lpstr>
      <vt:lpstr>Wingdings</vt:lpstr>
      <vt:lpstr>Wingdings 2</vt:lpstr>
      <vt:lpstr>Эркер</vt:lpstr>
      <vt:lpstr>«Материалы к родительскому собранию «Адаптация детей старшей группы к школе – советы родителям»»</vt:lpstr>
      <vt:lpstr>План:</vt:lpstr>
      <vt:lpstr>Что же должны знать родители об адаптации первоклассников к школе? </vt:lpstr>
      <vt:lpstr>Презентация PowerPoint</vt:lpstr>
      <vt:lpstr>Что происходит в период адаптации? </vt:lpstr>
      <vt:lpstr>Презентация PowerPoint</vt:lpstr>
      <vt:lpstr>Советы родителям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Фразы для общения с ребёнком.  </vt:lpstr>
      <vt:lpstr>Презентация PowerPoint</vt:lpstr>
      <vt:lpstr>Советы психолога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«Адаптация первоклассников к школе – советы родителям»</dc:title>
  <cp:lastModifiedBy>User</cp:lastModifiedBy>
  <cp:revision>27</cp:revision>
  <dcterms:modified xsi:type="dcterms:W3CDTF">2015-10-05T05:59:05Z</dcterms:modified>
</cp:coreProperties>
</file>