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7" r:id="rId5"/>
    <p:sldId id="264" r:id="rId6"/>
    <p:sldId id="268" r:id="rId7"/>
    <p:sldId id="259" r:id="rId8"/>
    <p:sldId id="262" r:id="rId9"/>
    <p:sldId id="269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920483"/>
            <a:ext cx="2952328" cy="24339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620688"/>
            <a:ext cx="7344816" cy="3108543"/>
          </a:xfrm>
          <a:prstGeom prst="rect">
            <a:avLst/>
          </a:prstGeom>
          <a:solidFill>
            <a:schemeClr val="accent2">
              <a:lumMod val="20000"/>
              <a:lumOff val="80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Календарь мероприятий направленных на решение тактических задач ДОУ по реализации концепции непрерывного экологического образования для  устойчивого развития  на 2015-2016 уч. год</a:t>
            </a:r>
            <a:endParaRPr lang="ru-RU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65705"/>
            <a:ext cx="3384376" cy="27900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2348880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Bookman Old Style" pitchFamily="18" charset="0"/>
              </a:rPr>
              <a:t>СЕНТЯБРЬ -  НОЯБРЬ</a:t>
            </a:r>
            <a:endParaRPr lang="ru-RU" sz="4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793" y="117693"/>
            <a:ext cx="8280920" cy="5632311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З</a:t>
            </a:r>
            <a:r>
              <a:rPr lang="ru-RU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адача по формированию нравственной позиции к </a:t>
            </a:r>
            <a:r>
              <a:rPr lang="ru-RU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окружающему </a:t>
            </a:r>
            <a:r>
              <a:rPr lang="ru-RU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миру: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 </a:t>
            </a: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  </a:t>
            </a: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2"/>
            <a:endParaRPr lang="en-US" dirty="0" smtClean="0">
              <a:solidFill>
                <a:prstClr val="black"/>
              </a:solidFill>
            </a:endParaRPr>
          </a:p>
          <a:p>
            <a:pPr lvl="2"/>
            <a:endParaRPr lang="en-US" dirty="0">
              <a:solidFill>
                <a:prstClr val="black"/>
              </a:solidFill>
            </a:endParaRPr>
          </a:p>
          <a:p>
            <a:pPr lvl="2"/>
            <a:endParaRPr lang="ru-RU" dirty="0">
              <a:solidFill>
                <a:prstClr val="black"/>
              </a:solidFill>
            </a:endParaRPr>
          </a:p>
          <a:p>
            <a:pPr marL="0" lvl="2"/>
            <a:r>
              <a:rPr lang="ru-RU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  Дни открытых дверей</a:t>
            </a:r>
          </a:p>
          <a:p>
            <a:pPr marL="0" lvl="2"/>
            <a:r>
              <a:rPr lang="ru-RU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  Мастер – классы</a:t>
            </a:r>
          </a:p>
          <a:p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Конкурсы </a:t>
            </a:r>
            <a:r>
              <a:rPr lang="ru-RU" b="1" dirty="0">
                <a:latin typeface="Bookman Old Style" panose="02050604050505020204" pitchFamily="18" charset="0"/>
              </a:rPr>
              <a:t>семейных проектов в </a:t>
            </a:r>
            <a:r>
              <a:rPr lang="ru-RU" b="1" dirty="0" smtClean="0">
                <a:latin typeface="Bookman Old Style" panose="02050604050505020204" pitchFamily="18" charset="0"/>
              </a:rPr>
              <a:t>ДОУ</a:t>
            </a:r>
          </a:p>
          <a:p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	</a:t>
            </a: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- «Фото клуб путешественников» </a:t>
            </a:r>
          </a:p>
          <a:p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	</a:t>
            </a: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- «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Посади свой цветок</a:t>
            </a: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179" y="1866619"/>
            <a:ext cx="268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Творческие </a:t>
            </a:r>
            <a:r>
              <a:rPr lang="ru-RU" b="1" dirty="0" smtClean="0">
                <a:latin typeface="Bookman Old Style" panose="02050604050505020204" pitchFamily="18" charset="0"/>
              </a:rPr>
              <a:t>неделя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9715" y="1904196"/>
            <a:ext cx="2965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«Семейные реликвии</a:t>
            </a: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»</a:t>
            </a:r>
            <a:endParaRPr lang="ru-RU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3873" y="2399745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Тематические дни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44551" y="2445911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«</a:t>
            </a: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День отца»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«День матери»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9544" y="3293674"/>
            <a:ext cx="7797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Выставка </a:t>
            </a:r>
            <a:r>
              <a:rPr lang="ru-RU" b="1" dirty="0">
                <a:latin typeface="Bookman Old Style" panose="02050604050505020204" pitchFamily="18" charset="0"/>
              </a:rPr>
              <a:t>детских рисунков  </a:t>
            </a:r>
            <a:r>
              <a:rPr lang="ru-RU" dirty="0" smtClean="0">
                <a:latin typeface="Bookman Old Style" panose="02050604050505020204" pitchFamily="18" charset="0"/>
              </a:rPr>
              <a:t>"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С чего начинается </a:t>
            </a:r>
            <a:endParaRPr lang="ru-RU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	</a:t>
            </a: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			  Родина"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8890" y="830387"/>
            <a:ext cx="815665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Тематическа</a:t>
            </a:r>
            <a:r>
              <a:rPr lang="ru-RU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я</a:t>
            </a:r>
            <a:r>
              <a:rPr lang="ru-RU" sz="2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 проверка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Формирование </a:t>
            </a:r>
            <a:r>
              <a:rPr lang="ru-RU" b="1" dirty="0">
                <a:latin typeface="Bookman Old Style" panose="02050604050505020204" pitchFamily="18" charset="0"/>
              </a:rPr>
              <a:t>нравственных ориентиров на основе законов природы и общества. </a:t>
            </a:r>
            <a:r>
              <a:rPr lang="ru-RU" b="1" dirty="0" smtClean="0">
                <a:latin typeface="Bookman Old Style" panose="02050604050505020204" pitchFamily="18" charset="0"/>
              </a:rPr>
              <a:t>                                                                                                							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65" y="3545238"/>
            <a:ext cx="2158530" cy="323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65705"/>
            <a:ext cx="3384376" cy="27900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2348880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Bookman Old Style" pitchFamily="18" charset="0"/>
              </a:rPr>
              <a:t>ДЕКАБРЬ- ФЕВРАЛЬ</a:t>
            </a:r>
            <a:endParaRPr lang="ru-RU" sz="4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" y="1845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2317" y="378830"/>
            <a:ext cx="8568952" cy="6106690"/>
          </a:xfrm>
          <a:prstGeom prst="rect">
            <a:avLst/>
          </a:prstGeom>
          <a:solidFill>
            <a:schemeClr val="accent6">
              <a:lumMod val="40000"/>
              <a:lumOff val="6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127875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Тематическая  проверка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70939"/>
            <a:ext cx="8291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Организация </a:t>
            </a:r>
            <a:r>
              <a:rPr lang="ru-RU" b="1" dirty="0">
                <a:latin typeface="Bookman Old Style" panose="02050604050505020204" pitchFamily="18" charset="0"/>
              </a:rPr>
              <a:t>работ с детьми по физическому воспитанию на основе </a:t>
            </a:r>
            <a:r>
              <a:rPr lang="ru-RU" b="1" dirty="0" err="1">
                <a:latin typeface="Bookman Old Style" panose="02050604050505020204" pitchFamily="18" charset="0"/>
              </a:rPr>
              <a:t>здоровьесберегающих</a:t>
            </a:r>
            <a:r>
              <a:rPr lang="ru-RU" b="1" dirty="0">
                <a:latin typeface="Bookman Old Style" panose="02050604050505020204" pitchFamily="18" charset="0"/>
              </a:rPr>
              <a:t> технологий </a:t>
            </a:r>
            <a:r>
              <a:rPr lang="ru-RU" b="1" dirty="0" smtClean="0">
                <a:latin typeface="Bookman Old Style" panose="02050604050505020204" pitchFamily="18" charset="0"/>
              </a:rPr>
              <a:t>.                                                                </a:t>
            </a:r>
            <a:r>
              <a:rPr lang="ru-RU" dirty="0" smtClean="0">
                <a:latin typeface="Bookman Old Style" panose="02050604050505020204" pitchFamily="18" charset="0"/>
              </a:rPr>
              <a:t>							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04664"/>
            <a:ext cx="8568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2. </a:t>
            </a:r>
            <a:r>
              <a:rPr lang="ru-RU" sz="20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З</a:t>
            </a:r>
            <a:r>
              <a:rPr lang="ru-RU" sz="20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адача по развитию </a:t>
            </a:r>
            <a:r>
              <a:rPr lang="ru-RU" sz="2000" b="1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валеологической</a:t>
            </a:r>
            <a:r>
              <a:rPr lang="ru-RU" sz="20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 культуры средствами физического </a:t>
            </a:r>
            <a:r>
              <a:rPr lang="ru-RU" sz="20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воспитания</a:t>
            </a:r>
            <a:r>
              <a:rPr lang="ru-RU" sz="20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886" y="2297252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Творческие недели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83913" y="2274183"/>
            <a:ext cx="37289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« Мир без преград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» </a:t>
            </a:r>
            <a:endParaRPr lang="ru-RU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	</a:t>
            </a: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(декада милосердия)</a:t>
            </a:r>
            <a:endParaRPr lang="ru-RU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93875" y="2901799"/>
            <a:ext cx="2999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«День здоровья»</a:t>
            </a:r>
            <a:endParaRPr lang="ru-RU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9970" y="2901799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Тематические дни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5718" y="327113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Выставки детских рисунков 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latin typeface="Bookman Old Style" panose="02050604050505020204" pitchFamily="18" charset="0"/>
              </a:rPr>
              <a:t>  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			"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Если хочешь быть </a:t>
            </a: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здоров…"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2317" y="4000385"/>
            <a:ext cx="8001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Конкурс семейных проектов в ДОУ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 			</a:t>
            </a: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«Оздоровительная ёлочка»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0812" y="4856610"/>
            <a:ext cx="84917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Сезонный смотр- конкурс      </a:t>
            </a:r>
          </a:p>
          <a:p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>
                <a:latin typeface="Bookman Old Style" panose="02050604050505020204" pitchFamily="18" charset="0"/>
              </a:rPr>
              <a:t>	</a:t>
            </a:r>
            <a:r>
              <a:rPr lang="ru-RU" b="1" dirty="0" smtClean="0">
                <a:latin typeface="Bookman Old Style" panose="02050604050505020204" pitchFamily="18" charset="0"/>
              </a:rPr>
              <a:t>		</a:t>
            </a: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«Лучшая снежная </a:t>
            </a:r>
          </a:p>
          <a:p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	</a:t>
            </a: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		спортивная  декорация»</a:t>
            </a:r>
            <a:endParaRPr lang="ru-RU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29" y="4123091"/>
            <a:ext cx="2160240" cy="266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65705"/>
            <a:ext cx="3384376" cy="27900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2348880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Bookman Old Style" pitchFamily="18" charset="0"/>
              </a:rPr>
              <a:t>МАРТ - МАЙ</a:t>
            </a:r>
            <a:endParaRPr lang="ru-RU" sz="4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3" y="0"/>
            <a:ext cx="9144000" cy="689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5456" y="200888"/>
            <a:ext cx="8568952" cy="6106690"/>
          </a:xfrm>
          <a:prstGeom prst="rect">
            <a:avLst/>
          </a:prstGeom>
          <a:solidFill>
            <a:schemeClr val="accent6">
              <a:lumMod val="40000"/>
              <a:lumOff val="6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5456" y="2263397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Творческие недели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94862" y="2263397"/>
            <a:ext cx="369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«</a:t>
            </a: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Защиты окружающей среды»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49731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Bookman Old Style" panose="02050604050505020204" pitchFamily="18" charset="0"/>
              </a:rPr>
              <a:t>3.     Задача   </a:t>
            </a:r>
            <a:r>
              <a:rPr lang="ru-RU" sz="2000" b="1" dirty="0" smtClean="0"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latin typeface="Bookman Old Style" panose="02050604050505020204" pitchFamily="18" charset="0"/>
              </a:rPr>
              <a:t>на создание интерактивной среды </a:t>
            </a:r>
            <a:r>
              <a:rPr lang="ru-RU" sz="2000" b="1" dirty="0" smtClean="0">
                <a:latin typeface="Bookman Old Style" panose="02050604050505020204" pitchFamily="18" charset="0"/>
              </a:rPr>
              <a:t>для формирования </a:t>
            </a:r>
            <a:r>
              <a:rPr lang="ru-RU" sz="2000" b="1" dirty="0">
                <a:latin typeface="Bookman Old Style" panose="02050604050505020204" pitchFamily="18" charset="0"/>
              </a:rPr>
              <a:t>естественно- научных представлений.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9532" y="1032291"/>
            <a:ext cx="849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Bookman Old Style" panose="02050604050505020204" pitchFamily="18" charset="0"/>
              </a:rPr>
              <a:t>Тематическая проверка</a:t>
            </a:r>
            <a:endParaRPr lang="ru-RU" sz="2000" b="1" dirty="0">
              <a:latin typeface="Bookman Old Style" panose="02050604050505020204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Анализ </a:t>
            </a: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состояния интерактивной предметно- развивающей среды группы для развития конструктивных способностей и технических представлений</a:t>
            </a:r>
            <a:r>
              <a:rPr 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.               </a:t>
            </a: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                                  </a:t>
            </a:r>
            <a:r>
              <a:rPr lang="ru-RU" dirty="0" smtClean="0">
                <a:latin typeface="Bookman Old Style" panose="02050604050505020204" pitchFamily="18" charset="0"/>
              </a:rPr>
              <a:t>                             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334" y="2825301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Тематические дни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66500" y="282530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«Охотники за батарейками»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«Свет и безопасность»</a:t>
            </a:r>
          </a:p>
          <a:p>
            <a:endParaRPr lang="ru-RU" sz="16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5099" y="3365091"/>
            <a:ext cx="67591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Сезонные смотры- конкурсы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dirty="0" smtClean="0">
                <a:latin typeface="Bookman Old Style" panose="02050604050505020204" pitchFamily="18" charset="0"/>
              </a:rPr>
              <a:t>			</a:t>
            </a:r>
            <a:r>
              <a:rPr 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«</a:t>
            </a: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Лучшая идея </a:t>
            </a:r>
            <a:r>
              <a:rPr 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по </a:t>
            </a:r>
            <a:r>
              <a:rPr lang="ru-RU" sz="1600" b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моделиро</a:t>
            </a:r>
            <a:r>
              <a:rPr 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- 				</a:t>
            </a:r>
            <a:r>
              <a:rPr lang="ru-RU" sz="1600" b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ванию</a:t>
            </a:r>
            <a:r>
              <a:rPr 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игрового </a:t>
            </a:r>
            <a:r>
              <a:rPr 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пространства</a:t>
            </a: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» </a:t>
            </a:r>
            <a:endParaRPr lang="ru-RU" sz="16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	</a:t>
            </a:r>
          </a:p>
          <a:p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	</a:t>
            </a:r>
            <a:r>
              <a:rPr 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		«</a:t>
            </a:r>
            <a:r>
              <a:rPr lang="ru-RU" sz="1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Конкурс цветочных </a:t>
            </a:r>
            <a:r>
              <a:rPr lang="ru-RU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					скульптур»</a:t>
            </a:r>
            <a:endParaRPr lang="ru-RU" sz="16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6789" y="4869160"/>
            <a:ext cx="741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Выставки детских рисунков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dirty="0" smtClean="0">
                <a:latin typeface="Bookman Old Style" panose="02050604050505020204" pitchFamily="18" charset="0"/>
              </a:rPr>
              <a:t>			</a:t>
            </a: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«Мои изобретения"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2523" y="5661247"/>
            <a:ext cx="8748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Конкурс семейных проектов в </a:t>
            </a:r>
            <a:r>
              <a:rPr lang="ru-RU" b="1" dirty="0" smtClean="0">
                <a:latin typeface="Bookman Old Style" panose="02050604050505020204" pitchFamily="18" charset="0"/>
              </a:rPr>
              <a:t>ДОУ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</a:p>
          <a:p>
            <a:r>
              <a:rPr lang="ru-RU" dirty="0">
                <a:latin typeface="Bookman Old Style" panose="02050604050505020204" pitchFamily="18" charset="0"/>
              </a:rPr>
              <a:t>	</a:t>
            </a:r>
            <a:r>
              <a:rPr lang="ru-RU" dirty="0" smtClean="0">
                <a:latin typeface="Bookman Old Style" panose="02050604050505020204" pitchFamily="18" charset="0"/>
              </a:rPr>
              <a:t>	</a:t>
            </a: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« Изобретательные коротышки»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32" y="3845614"/>
            <a:ext cx="2339498" cy="292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6099"/>
            <a:ext cx="4572000" cy="1754326"/>
          </a:xfrm>
          <a:prstGeom prst="rect">
            <a:avLst/>
          </a:prstGeom>
          <a:solidFill>
            <a:schemeClr val="accent6">
              <a:lumMod val="20000"/>
              <a:lumOff val="80000"/>
              <a:alpha val="63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Праздники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dirty="0" smtClean="0">
                <a:latin typeface="Bookman Old Style" panose="02050604050505020204" pitchFamily="18" charset="0"/>
              </a:rPr>
              <a:t>"</a:t>
            </a:r>
            <a:r>
              <a:rPr lang="ru-RU" dirty="0">
                <a:latin typeface="Bookman Old Style" panose="02050604050505020204" pitchFamily="18" charset="0"/>
              </a:rPr>
              <a:t>Праздник Осени " </a:t>
            </a:r>
            <a:r>
              <a:rPr lang="ru-RU" dirty="0" smtClean="0">
                <a:latin typeface="Bookman Old Style" panose="02050604050505020204" pitchFamily="18" charset="0"/>
              </a:rPr>
              <a:t>октябрь 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"</a:t>
            </a:r>
            <a:r>
              <a:rPr lang="ru-RU" dirty="0">
                <a:latin typeface="Bookman Old Style" panose="02050604050505020204" pitchFamily="18" charset="0"/>
              </a:rPr>
              <a:t>Новогодний карнавал" декабрь 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ru-RU" dirty="0" smtClean="0">
                <a:latin typeface="Bookman Old Style" panose="02050604050505020204" pitchFamily="18" charset="0"/>
              </a:rPr>
              <a:t>"</a:t>
            </a:r>
            <a:r>
              <a:rPr lang="ru-RU" dirty="0">
                <a:latin typeface="Bookman Old Style" panose="02050604050505020204" pitchFamily="18" charset="0"/>
              </a:rPr>
              <a:t>Мамин день" март 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ru-RU" dirty="0" smtClean="0">
                <a:latin typeface="Bookman Old Style" panose="02050604050505020204" pitchFamily="18" charset="0"/>
              </a:rPr>
              <a:t>"</a:t>
            </a:r>
            <a:r>
              <a:rPr lang="ru-RU" dirty="0">
                <a:latin typeface="Bookman Old Style" panose="02050604050505020204" pitchFamily="18" charset="0"/>
              </a:rPr>
              <a:t>Встречаем </a:t>
            </a:r>
            <a:r>
              <a:rPr lang="ru-RU" dirty="0" smtClean="0">
                <a:latin typeface="Bookman Old Style" panose="02050604050505020204" pitchFamily="18" charset="0"/>
              </a:rPr>
              <a:t>Весну»  апрель 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"</a:t>
            </a:r>
            <a:r>
              <a:rPr lang="ru-RU" dirty="0">
                <a:latin typeface="Bookman Old Style" panose="02050604050505020204" pitchFamily="18" charset="0"/>
              </a:rPr>
              <a:t>Выпускной бал"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74441" y="2470120"/>
            <a:ext cx="4572000" cy="1477328"/>
          </a:xfrm>
          <a:prstGeom prst="rect">
            <a:avLst/>
          </a:prstGeom>
          <a:solidFill>
            <a:schemeClr val="accent5">
              <a:lumMod val="40000"/>
              <a:lumOff val="60000"/>
              <a:alpha val="54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Развлечения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"День знаний" </a:t>
            </a:r>
            <a:r>
              <a:rPr lang="ru-RU" dirty="0" smtClean="0">
                <a:latin typeface="Bookman Old Style" panose="02050604050505020204" pitchFamily="18" charset="0"/>
              </a:rPr>
              <a:t>сентябрь 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</a:t>
            </a:r>
            <a:r>
              <a:rPr lang="ru-RU" dirty="0" err="1">
                <a:latin typeface="Bookman Old Style" panose="02050604050505020204" pitchFamily="18" charset="0"/>
              </a:rPr>
              <a:t>Калядки</a:t>
            </a:r>
            <a:r>
              <a:rPr lang="ru-RU" dirty="0">
                <a:latin typeface="Bookman Old Style" panose="02050604050505020204" pitchFamily="18" charset="0"/>
              </a:rPr>
              <a:t> » февраль 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ru-RU" dirty="0" smtClean="0">
                <a:latin typeface="Bookman Old Style" panose="02050604050505020204" pitchFamily="18" charset="0"/>
              </a:rPr>
              <a:t>"</a:t>
            </a:r>
            <a:r>
              <a:rPr lang="ru-RU" dirty="0">
                <a:latin typeface="Bookman Old Style" panose="02050604050505020204" pitchFamily="18" charset="0"/>
              </a:rPr>
              <a:t>Масленица" март 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ru-RU" dirty="0" smtClean="0">
                <a:latin typeface="Bookman Old Style" panose="02050604050505020204" pitchFamily="18" charset="0"/>
              </a:rPr>
              <a:t>"</a:t>
            </a:r>
            <a:r>
              <a:rPr lang="ru-RU" dirty="0">
                <a:latin typeface="Bookman Old Style" panose="02050604050505020204" pitchFamily="18" charset="0"/>
              </a:rPr>
              <a:t>Этот день Победы" май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05411" y="4741125"/>
            <a:ext cx="5733177" cy="1477328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Спортивные развлечения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dirty="0" smtClean="0">
                <a:latin typeface="Bookman Old Style" panose="02050604050505020204" pitchFamily="18" charset="0"/>
              </a:rPr>
              <a:t>"</a:t>
            </a:r>
            <a:r>
              <a:rPr lang="ru-RU" dirty="0">
                <a:latin typeface="Bookman Old Style" panose="02050604050505020204" pitchFamily="18" charset="0"/>
              </a:rPr>
              <a:t>Школа </a:t>
            </a:r>
            <a:r>
              <a:rPr lang="ru-RU" dirty="0" err="1">
                <a:latin typeface="Bookman Old Style" panose="02050604050505020204" pitchFamily="18" charset="0"/>
              </a:rPr>
              <a:t>Светофорика</a:t>
            </a:r>
            <a:r>
              <a:rPr lang="ru-RU" dirty="0">
                <a:latin typeface="Bookman Old Style" panose="02050604050505020204" pitchFamily="18" charset="0"/>
              </a:rPr>
              <a:t>"  </a:t>
            </a:r>
            <a:r>
              <a:rPr lang="ru-RU" dirty="0" smtClean="0">
                <a:latin typeface="Bookman Old Style" panose="02050604050505020204" pitchFamily="18" charset="0"/>
              </a:rPr>
              <a:t> сентябрь </a:t>
            </a:r>
            <a:endParaRPr lang="ru-RU" dirty="0">
              <a:latin typeface="Bookman Old Style" panose="02050604050505020204" pitchFamily="18" charset="0"/>
            </a:endParaRPr>
          </a:p>
          <a:p>
            <a:r>
              <a:rPr lang="ru-RU" dirty="0" smtClean="0">
                <a:latin typeface="Bookman Old Style" panose="02050604050505020204" pitchFamily="18" charset="0"/>
              </a:rPr>
              <a:t>«Зимняя </a:t>
            </a:r>
            <a:r>
              <a:rPr lang="ru-RU" dirty="0">
                <a:latin typeface="Bookman Old Style" panose="02050604050505020204" pitchFamily="18" charset="0"/>
              </a:rPr>
              <a:t>спартакиада дошкольников » декабрь "Космические приключения " </a:t>
            </a:r>
            <a:r>
              <a:rPr lang="ru-RU" dirty="0" smtClean="0">
                <a:latin typeface="Bookman Old Style" panose="02050604050505020204" pitchFamily="18" charset="0"/>
              </a:rPr>
              <a:t>апрель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"Весёлые старты" май -июнь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6" y="2392872"/>
            <a:ext cx="4057300" cy="21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24" y="1601636"/>
            <a:ext cx="6198129" cy="4985980"/>
          </a:xfrm>
          <a:prstGeom prst="rect">
            <a:avLst/>
          </a:prstGeom>
          <a:solidFill>
            <a:schemeClr val="accent6">
              <a:lumMod val="20000"/>
              <a:lumOff val="80000"/>
              <a:alpha val="63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Дополнительное образование (кружки):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Bookman Old Style" pitchFamily="18" charset="0"/>
              </a:rPr>
              <a:t>Художественно- эстетической направленности</a:t>
            </a:r>
            <a:endParaRPr lang="ru-RU" sz="1600" b="1" dirty="0" smtClean="0">
              <a:latin typeface="Bookman Old Style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400" b="1" dirty="0" smtClean="0">
                <a:latin typeface="Bookman Old Style" pitchFamily="18" charset="0"/>
              </a:rPr>
              <a:t>Восточные танцы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400" b="1" spc="-20" dirty="0">
                <a:latin typeface="Bookman Old Style" pitchFamily="18" charset="0"/>
              </a:rPr>
              <a:t>Изобразительное творчество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spc="-20" dirty="0">
                <a:latin typeface="Bookman Old Style" pitchFamily="18" charset="0"/>
              </a:rPr>
              <a:t>дошкольного возраста</a:t>
            </a:r>
            <a:r>
              <a:rPr lang="ru-RU" sz="1400" b="1" dirty="0">
                <a:latin typeface="Bookman Old Style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400" b="1" dirty="0">
                <a:latin typeface="Bookman Old Style" pitchFamily="18" charset="0"/>
              </a:rPr>
              <a:t>Игровая-</a:t>
            </a:r>
            <a:r>
              <a:rPr lang="ru-RU" sz="1400" b="1" spc="-5" dirty="0">
                <a:latin typeface="Bookman Old Style" pitchFamily="18" charset="0"/>
              </a:rPr>
              <a:t>музыкальная </a:t>
            </a:r>
            <a:r>
              <a:rPr lang="ru-RU" sz="1400" b="1" dirty="0">
                <a:latin typeface="Bookman Old Style" pitchFamily="18" charset="0"/>
              </a:rPr>
              <a:t>программа </a:t>
            </a:r>
            <a:r>
              <a:rPr lang="ru-RU" sz="1400" b="1" spc="-20" dirty="0">
                <a:latin typeface="Bookman Old Style" pitchFamily="18" charset="0"/>
              </a:rPr>
              <a:t>«</a:t>
            </a:r>
            <a:r>
              <a:rPr lang="ru-RU" sz="1400" b="1" spc="-20" dirty="0" smtClean="0">
                <a:latin typeface="Bookman Old Style" pitchFamily="18" charset="0"/>
              </a:rPr>
              <a:t>Развивай-ка</a:t>
            </a:r>
            <a:r>
              <a:rPr lang="ru-RU" sz="1400" b="1" spc="-20" dirty="0">
                <a:latin typeface="Bookman Old Style" pitchFamily="18" charset="0"/>
              </a:rPr>
              <a:t>»</a:t>
            </a:r>
            <a:r>
              <a:rPr lang="ru-RU" sz="1400" b="1" dirty="0">
                <a:latin typeface="Bookman Old Style" pitchFamily="18" charset="0"/>
              </a:rPr>
              <a:t> </a:t>
            </a:r>
            <a:endParaRPr lang="ru-RU" sz="1400" b="1" dirty="0" smtClean="0">
              <a:latin typeface="Bookman Old Style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400" b="1" spc="-15" dirty="0">
                <a:latin typeface="Bookman Old Style" pitchFamily="18" charset="0"/>
              </a:rPr>
              <a:t>«Вокал»</a:t>
            </a:r>
            <a:endParaRPr lang="ru-RU" sz="1400" b="1" dirty="0">
              <a:latin typeface="Bookman Old Style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latin typeface="Bookman Old Style" pitchFamily="18" charset="0"/>
              </a:rPr>
              <a:t>Социально- </a:t>
            </a:r>
            <a:r>
              <a:rPr lang="ru-RU" sz="1600" b="1" dirty="0">
                <a:latin typeface="Bookman Old Style" pitchFamily="18" charset="0"/>
              </a:rPr>
              <a:t>педагогической </a:t>
            </a:r>
            <a:r>
              <a:rPr lang="ru-RU" sz="1600" b="1" dirty="0" smtClean="0">
                <a:latin typeface="Bookman Old Style" pitchFamily="18" charset="0"/>
              </a:rPr>
              <a:t>направленности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400" b="1" spc="-15" dirty="0" smtClean="0">
                <a:latin typeface="Bookman Old Style" pitchFamily="18" charset="0"/>
              </a:rPr>
              <a:t>Подготовка </a:t>
            </a:r>
            <a:r>
              <a:rPr lang="ru-RU" sz="1400" b="1" spc="-15" dirty="0">
                <a:latin typeface="Bookman Old Style" pitchFamily="18" charset="0"/>
              </a:rPr>
              <a:t>к</a:t>
            </a:r>
            <a:r>
              <a:rPr lang="ru-RU" sz="1400" b="1" dirty="0">
                <a:latin typeface="Bookman Old Style" pitchFamily="18" charset="0"/>
              </a:rPr>
              <a:t> обучению грамоте и </a:t>
            </a:r>
            <a:r>
              <a:rPr lang="ru-RU" sz="1400" b="1" dirty="0" smtClean="0">
                <a:latin typeface="Bookman Old Style" pitchFamily="18" charset="0"/>
              </a:rPr>
              <a:t>чтен</a:t>
            </a:r>
            <a:r>
              <a:rPr lang="ru-RU" sz="1400" b="1" dirty="0">
                <a:latin typeface="Bookman Old Style" pitchFamily="18" charset="0"/>
              </a:rPr>
              <a:t>ию </a:t>
            </a:r>
            <a:endParaRPr lang="ru-RU" sz="1400" b="1" dirty="0" smtClean="0">
              <a:latin typeface="Bookman Old Style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400" b="1" spc="-15" dirty="0" smtClean="0">
                <a:latin typeface="Bookman Old Style" pitchFamily="18" charset="0"/>
              </a:rPr>
              <a:t>Арт- </a:t>
            </a:r>
            <a:r>
              <a:rPr lang="ru-RU" sz="1400" b="1" spc="-15" dirty="0">
                <a:latin typeface="Bookman Old Style" pitchFamily="18" charset="0"/>
              </a:rPr>
              <a:t>педагогика</a:t>
            </a:r>
            <a:r>
              <a:rPr lang="ru-RU" sz="1400" b="1" dirty="0">
                <a:latin typeface="Bookman Old Style" pitchFamily="18" charset="0"/>
              </a:rPr>
              <a:t> </a:t>
            </a:r>
            <a:endParaRPr lang="ru-RU" sz="1400" b="1" dirty="0" smtClean="0">
              <a:latin typeface="Bookman Old Style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400" b="1" spc="-15" dirty="0" smtClean="0">
                <a:latin typeface="Bookman Old Style" pitchFamily="18" charset="0"/>
              </a:rPr>
              <a:t>«</a:t>
            </a:r>
            <a:r>
              <a:rPr lang="ru-RU" sz="1400" b="1" spc="-15" dirty="0">
                <a:latin typeface="Bookman Old Style" pitchFamily="18" charset="0"/>
              </a:rPr>
              <a:t>Английский язык»</a:t>
            </a:r>
            <a:r>
              <a:rPr lang="ru-RU" sz="1400" b="1" dirty="0">
                <a:latin typeface="Bookman Old Style" pitchFamily="18" charset="0"/>
              </a:rPr>
              <a:t> </a:t>
            </a:r>
            <a:endParaRPr lang="ru-RU" sz="1400" b="1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Bookman Old Style" pitchFamily="18" charset="0"/>
              </a:rPr>
              <a:t>Т</a:t>
            </a:r>
            <a:r>
              <a:rPr lang="ru-RU" sz="1600" b="1" dirty="0" smtClean="0">
                <a:latin typeface="Bookman Old Style" pitchFamily="18" charset="0"/>
              </a:rPr>
              <a:t>ехнической </a:t>
            </a:r>
            <a:r>
              <a:rPr lang="ru-RU" sz="1600" b="1" dirty="0">
                <a:latin typeface="Bookman Old Style" pitchFamily="18" charset="0"/>
              </a:rPr>
              <a:t>направленности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b="1" spc="-10" dirty="0" smtClean="0">
                <a:latin typeface="Bookman Old Style" pitchFamily="18" charset="0"/>
              </a:rPr>
              <a:t>Образовательная </a:t>
            </a:r>
            <a:r>
              <a:rPr lang="ru-RU" sz="1400" b="1" dirty="0" smtClean="0">
                <a:latin typeface="Bookman Old Style" pitchFamily="18" charset="0"/>
              </a:rPr>
              <a:t>робототехника </a:t>
            </a:r>
            <a:endParaRPr lang="ru-RU" sz="1400" b="1" dirty="0">
              <a:latin typeface="Bookman Old Style" pitchFamily="18" charset="0"/>
            </a:endParaRPr>
          </a:p>
          <a:p>
            <a:pPr marL="6350">
              <a:lnSpc>
                <a:spcPct val="150000"/>
              </a:lnSpc>
              <a:spcAft>
                <a:spcPts val="0"/>
              </a:spcAft>
            </a:pPr>
            <a:r>
              <a:rPr lang="ru-RU" sz="1600" b="1" spc="-15" dirty="0">
                <a:latin typeface="Bookman Old Style" pitchFamily="18" charset="0"/>
              </a:rPr>
              <a:t>Ф</a:t>
            </a:r>
            <a:r>
              <a:rPr lang="ru-RU" sz="1600" b="1" spc="-15" dirty="0" smtClean="0">
                <a:latin typeface="Bookman Old Style" pitchFamily="18" charset="0"/>
              </a:rPr>
              <a:t>изкультурно- оздоровительной направленности:</a:t>
            </a:r>
            <a:endParaRPr lang="ru-RU" sz="1600" b="1" dirty="0">
              <a:latin typeface="Bookman Old Style" pitchFamily="18" charset="0"/>
            </a:endParaRPr>
          </a:p>
          <a:p>
            <a:pPr marL="6350">
              <a:lnSpc>
                <a:spcPct val="150000"/>
              </a:lnSpc>
              <a:spcAft>
                <a:spcPts val="0"/>
              </a:spcAft>
            </a:pPr>
            <a:r>
              <a:rPr lang="ru-RU" sz="1400" b="1" spc="-15" dirty="0">
                <a:latin typeface="Bookman Old Style" pitchFamily="18" charset="0"/>
              </a:rPr>
              <a:t>- «Здоровячек»</a:t>
            </a:r>
            <a:endParaRPr lang="ru-RU" sz="1400" b="1" dirty="0">
              <a:latin typeface="Bookman Old Style" pitchFamily="18" charset="0"/>
              <a:ea typeface="Times New Roman"/>
              <a:cs typeface="Times New Roman"/>
            </a:endParaRP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95" y="-71925"/>
            <a:ext cx="4057300" cy="1720084"/>
          </a:xfrm>
          <a:prstGeom prst="rect">
            <a:avLst/>
          </a:prstGeom>
        </p:spPr>
      </p:pic>
      <p:pic>
        <p:nvPicPr>
          <p:cNvPr id="1026" name="Picture 2" descr="DSC059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59" y="237021"/>
            <a:ext cx="2335761" cy="17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SC059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085" y="2373250"/>
            <a:ext cx="2295168" cy="172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SC060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17" y="4663881"/>
            <a:ext cx="2281436" cy="171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SCN62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696" y="3884628"/>
            <a:ext cx="2221587" cy="16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6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323</Words>
  <Application>Microsoft Office PowerPoint</Application>
  <PresentationFormat>Экран (4:3)</PresentationFormat>
  <Paragraphs>94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36</cp:revision>
  <cp:lastPrinted>2015-09-24T09:52:04Z</cp:lastPrinted>
  <dcterms:modified xsi:type="dcterms:W3CDTF">2015-09-24T09:59:16Z</dcterms:modified>
</cp:coreProperties>
</file>