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0"/>
  </p:notesMasterIdLst>
  <p:sldIdLst>
    <p:sldId id="257" r:id="rId2"/>
    <p:sldId id="258" r:id="rId3"/>
    <p:sldId id="260" r:id="rId4"/>
    <p:sldId id="261" r:id="rId5"/>
    <p:sldId id="263" r:id="rId6"/>
    <p:sldId id="266" r:id="rId7"/>
    <p:sldId id="264" r:id="rId8"/>
    <p:sldId id="268" r:id="rId9"/>
    <p:sldId id="267" r:id="rId10"/>
    <p:sldId id="269" r:id="rId11"/>
    <p:sldId id="280" r:id="rId12"/>
    <p:sldId id="281" r:id="rId13"/>
    <p:sldId id="270" r:id="rId14"/>
    <p:sldId id="272" r:id="rId15"/>
    <p:sldId id="291" r:id="rId16"/>
    <p:sldId id="274" r:id="rId17"/>
    <p:sldId id="273" r:id="rId18"/>
    <p:sldId id="275" r:id="rId19"/>
    <p:sldId id="276" r:id="rId20"/>
    <p:sldId id="277" r:id="rId21"/>
    <p:sldId id="283" r:id="rId22"/>
    <p:sldId id="287" r:id="rId23"/>
    <p:sldId id="284" r:id="rId24"/>
    <p:sldId id="290" r:id="rId25"/>
    <p:sldId id="296" r:id="rId26"/>
    <p:sldId id="295" r:id="rId27"/>
    <p:sldId id="286" r:id="rId28"/>
    <p:sldId id="28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 autoAdjust="0"/>
    <p:restoredTop sz="94660"/>
  </p:normalViewPr>
  <p:slideViewPr>
    <p:cSldViewPr>
      <p:cViewPr varScale="1">
        <p:scale>
          <a:sx n="63" d="100"/>
          <a:sy n="63" d="100"/>
        </p:scale>
        <p:origin x="17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F2F7D-24A5-4360-AA1F-236AC712CD8C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92AC-A1E9-40C9-B02F-B1D579970D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6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692AC-A1E9-40C9-B02F-B1D579970DE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0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E325EB8-C45D-4D3A-BA42-1FB98B6A2D47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C9AEAC86-4FF5-4142-873B-EC72B5631C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28C38-C0E3-42D2-BDB1-F65D15F1FF18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6BFC6-FD20-4D8D-9DC4-35CB666B60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F9124-26ED-480F-9626-4AA9F589C6E2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45F86-9014-448A-9537-2FB9DB884A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E30AC-E40B-482E-ABA4-62E36ABB4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F912D-88C6-4707-8D0F-8C021FFAAAD4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73FF7-5FCB-4C3E-B3D0-A2210AF3A5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40745780-7013-4A3A-AEE5-79BF50F65000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FA69A9C7-1A91-41BD-B299-EA958A76F9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B3170-A169-462B-AF96-25C588B31979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30AAA-173B-4776-9722-F01404F9AE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62AFD-3714-4432-B4B0-CECD9F949656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53432-CD84-40B4-9D0E-6B561D24F3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51909-8BD1-4778-963D-CF850970FAB6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EE417-66C6-49FB-A45F-EECC517FA9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72A88-3B2F-45BE-BE96-1ACF02AA02B6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293D9-B367-41B2-98D0-C3E171B21F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19EFB-6A69-46BE-9A82-C63DFE162EC9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DBB4B-339C-42AD-8781-EEFE6CE8EC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51CD9-1D6D-4161-A7B3-5E0C8C88D6FD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9C883-E2EF-463F-8CE6-49067F6B2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CB3429-2680-4316-B4CD-35ED739F7DDB}" type="datetimeFigureOut">
              <a:rPr lang="ru-RU" smtClean="0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2740A6-42EF-42B8-AB9C-CFE98BBA97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pedlib.ru/books1/3/0281/image047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pedlib.ru/books1/3/0281/image087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ti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1" y="4149428"/>
            <a:ext cx="2796850" cy="27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547664" y="1988840"/>
            <a:ext cx="7346950" cy="21605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Учимся, играя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054335" y="903288"/>
            <a:ext cx="5578597" cy="9415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4"/>
              </a:avLst>
            </a:prstTxWarp>
          </a:bodyPr>
          <a:lstStyle/>
          <a:p>
            <a:pPr algn="ctr"/>
            <a:r>
              <a:rPr lang="ru-RU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</a:rPr>
              <a:t>Логопедический практикум </a:t>
            </a:r>
          </a:p>
          <a:p>
            <a:pPr algn="ctr"/>
            <a:r>
              <a:rPr lang="ru-RU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</a:rPr>
              <a:t>для </a:t>
            </a:r>
            <a:r>
              <a:rPr lang="ru-RU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</a:rPr>
              <a:t>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10066" y="1527027"/>
            <a:ext cx="67452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 i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«У тебя много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i="1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разных предметов, но ты  должен собрать в коробочку только ручки. Называй все предметы подряд, но зачеркни только ручки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r>
              <a:rPr lang="ru-RU" i="1" dirty="0" smtClean="0">
                <a:ea typeface="Times New Roman" pitchFamily="18" charset="0"/>
                <a:cs typeface="Arial" panose="020B0604020202020204" pitchFamily="34" charset="0"/>
              </a:rPr>
              <a:t>Подскажите ребенку, что называть картинки нужно слева направо и сверху вниз</a:t>
            </a:r>
            <a:endParaRPr lang="ru-RU" i="1" dirty="0">
              <a:ea typeface="Times New Roman" pitchFamily="18" charset="0"/>
              <a:cs typeface="Arial" panose="020B0604020202020204" pitchFamily="34" charset="0"/>
            </a:endParaRPr>
          </a:p>
          <a:p>
            <a:pPr eaLnBrk="0" hangingPunct="0"/>
            <a:endParaRPr lang="ru-RU" sz="2000" i="1" dirty="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7411" name="Picture 1" descr="http://www.pedlib.ru/books1/3/0281/image047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500438"/>
            <a:ext cx="65928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428875" y="3786188"/>
            <a:ext cx="428625" cy="285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4071937" y="3786188"/>
            <a:ext cx="428625" cy="285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5786437" y="3714751"/>
            <a:ext cx="428625" cy="285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4282" y="214290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188" y="188913"/>
            <a:ext cx="6715125" cy="166199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Игра «собери одинаковые предметы»</a:t>
            </a:r>
            <a:endParaRPr lang="ru-RU" sz="2800" dirty="0" smtClean="0"/>
          </a:p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Arial" pitchFamily="34" charset="0"/>
              </a:rPr>
              <a:t>задание  </a:t>
            </a:r>
            <a:r>
              <a:rPr lang="ru-RU" b="1" i="1" dirty="0">
                <a:solidFill>
                  <a:schemeClr val="accent1"/>
                </a:solidFill>
                <a:latin typeface="Arial" pitchFamily="34" charset="0"/>
              </a:rPr>
              <a:t>на развитие внимания</a:t>
            </a:r>
          </a:p>
          <a:p>
            <a:pPr algn="r"/>
            <a:endParaRPr lang="ru-RU" sz="28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«УгаДай слово»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55451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096963"/>
            <a:ext cx="4778375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«Угадай слово»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2984" y="1999417"/>
            <a:ext cx="8037180" cy="4680520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«Один</a:t>
            </a:r>
            <a:r>
              <a:rPr lang="ru-RU" sz="2400" dirty="0" smtClean="0">
                <a:solidFill>
                  <a:schemeClr val="tx2"/>
                </a:solidFill>
              </a:rPr>
              <a:t> — </a:t>
            </a:r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много»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74396"/>
                </a:solidFill>
              </a:rPr>
              <a:t>Гора</a:t>
            </a:r>
            <a:r>
              <a:rPr lang="ru-RU" sz="2400" dirty="0">
                <a:solidFill>
                  <a:srgbClr val="874396"/>
                </a:solidFill>
              </a:rPr>
              <a:t> — </a:t>
            </a:r>
            <a:r>
              <a:rPr lang="ru-RU" sz="2400" dirty="0" smtClean="0">
                <a:solidFill>
                  <a:srgbClr val="874396"/>
                </a:solidFill>
              </a:rPr>
              <a:t>горы</a:t>
            </a:r>
            <a:r>
              <a:rPr lang="ru-RU" sz="2400" dirty="0">
                <a:solidFill>
                  <a:srgbClr val="874396"/>
                </a:solidFill>
              </a:rPr>
              <a:t>; </a:t>
            </a:r>
            <a:r>
              <a:rPr lang="ru-RU" sz="2400" dirty="0" smtClean="0">
                <a:solidFill>
                  <a:srgbClr val="874396"/>
                </a:solidFill>
              </a:rPr>
              <a:t>нора</a:t>
            </a:r>
            <a:r>
              <a:rPr lang="ru-RU" sz="2400" dirty="0">
                <a:solidFill>
                  <a:srgbClr val="874396"/>
                </a:solidFill>
              </a:rPr>
              <a:t> — </a:t>
            </a:r>
            <a:r>
              <a:rPr lang="ru-RU" sz="2400" dirty="0" smtClean="0">
                <a:solidFill>
                  <a:srgbClr val="874396"/>
                </a:solidFill>
              </a:rPr>
              <a:t>норы</a:t>
            </a:r>
            <a:r>
              <a:rPr lang="ru-RU" sz="2400" dirty="0">
                <a:solidFill>
                  <a:srgbClr val="874396"/>
                </a:solidFill>
              </a:rPr>
              <a:t>; </a:t>
            </a:r>
            <a:r>
              <a:rPr lang="ru-RU" sz="2400" dirty="0" smtClean="0">
                <a:solidFill>
                  <a:srgbClr val="874396"/>
                </a:solidFill>
              </a:rPr>
              <a:t>дыра</a:t>
            </a:r>
            <a:r>
              <a:rPr lang="ru-RU" sz="2400" dirty="0">
                <a:solidFill>
                  <a:srgbClr val="874396"/>
                </a:solidFill>
              </a:rPr>
              <a:t> — </a:t>
            </a:r>
            <a:r>
              <a:rPr lang="ru-RU" sz="2400" dirty="0" smtClean="0">
                <a:solidFill>
                  <a:srgbClr val="874396"/>
                </a:solidFill>
              </a:rPr>
              <a:t>дыр</a:t>
            </a:r>
            <a:r>
              <a:rPr lang="ru-RU" sz="2400" dirty="0" smtClean="0">
                <a:solidFill>
                  <a:schemeClr val="tx2"/>
                </a:solidFill>
              </a:rPr>
              <a:t>ы</a:t>
            </a:r>
            <a:endParaRPr lang="ru-RU" sz="24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74396"/>
                </a:solidFill>
              </a:rPr>
              <a:t>Лопата — лопаты; лужа </a:t>
            </a:r>
            <a:r>
              <a:rPr lang="ru-RU" sz="2400" dirty="0">
                <a:solidFill>
                  <a:srgbClr val="874396"/>
                </a:solidFill>
              </a:rPr>
              <a:t>—</a:t>
            </a:r>
            <a:r>
              <a:rPr lang="ru-RU" sz="2400" dirty="0" smtClean="0">
                <a:solidFill>
                  <a:srgbClr val="874396"/>
                </a:solidFill>
              </a:rPr>
              <a:t> лужи </a:t>
            </a:r>
            <a:endParaRPr lang="ru-RU" sz="2400" dirty="0">
              <a:solidFill>
                <a:srgbClr val="874396"/>
              </a:solidFill>
            </a:endParaRPr>
          </a:p>
          <a:p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«Прятки», «Много чего?»</a:t>
            </a:r>
            <a:endParaRPr lang="ru-RU" sz="24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74396"/>
                </a:solidFill>
              </a:rPr>
              <a:t>Нет горы, нет гор, много ракет; </a:t>
            </a:r>
            <a:endParaRPr lang="ru-RU" sz="2400" dirty="0">
              <a:solidFill>
                <a:srgbClr val="874396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874396"/>
                </a:solidFill>
              </a:rPr>
              <a:t>Нет лошади, нет лошадей</a:t>
            </a:r>
            <a:endParaRPr lang="ru-RU" sz="2400" dirty="0">
              <a:solidFill>
                <a:srgbClr val="874396"/>
              </a:solidFill>
            </a:endParaRPr>
          </a:p>
          <a:p>
            <a:r>
              <a:rPr lang="ru-RU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«Назови ласково», «Большой – маленький»</a:t>
            </a:r>
            <a:endParaRPr lang="ru-RU" sz="2400" dirty="0" smtClean="0"/>
          </a:p>
          <a:p>
            <a:pPr lvl="1">
              <a:buFont typeface="Wingdings" pitchFamily="2" charset="2"/>
              <a:buChar char="Ø"/>
            </a:pPr>
            <a:r>
              <a:rPr lang="ru-RU" sz="2400" dirty="0">
                <a:solidFill>
                  <a:srgbClr val="874396"/>
                </a:solidFill>
              </a:rPr>
              <a:t>Корова — коровка</a:t>
            </a:r>
            <a:r>
              <a:rPr lang="ru-RU" sz="2400" dirty="0" smtClean="0">
                <a:solidFill>
                  <a:srgbClr val="874396"/>
                </a:solidFill>
              </a:rPr>
              <a:t>; коробка </a:t>
            </a:r>
            <a:r>
              <a:rPr lang="ru-RU" sz="2400" dirty="0">
                <a:solidFill>
                  <a:srgbClr val="874396"/>
                </a:solidFill>
              </a:rPr>
              <a:t>— коробочка</a:t>
            </a:r>
            <a:r>
              <a:rPr lang="ru-RU" sz="2400" dirty="0" smtClean="0">
                <a:solidFill>
                  <a:srgbClr val="874396"/>
                </a:solidFill>
              </a:rPr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>
                <a:solidFill>
                  <a:srgbClr val="874396"/>
                </a:solidFill>
              </a:rPr>
              <a:t>Ладонь — ладошка</a:t>
            </a:r>
            <a:r>
              <a:rPr lang="ru-RU" sz="2400" dirty="0" smtClean="0">
                <a:solidFill>
                  <a:srgbClr val="874396"/>
                </a:solidFill>
              </a:rPr>
              <a:t>; </a:t>
            </a:r>
            <a:r>
              <a:rPr lang="ru-RU" sz="2400" dirty="0">
                <a:solidFill>
                  <a:srgbClr val="874396"/>
                </a:solidFill>
              </a:rPr>
              <a:t>лошадь — лошадка</a:t>
            </a:r>
            <a:r>
              <a:rPr lang="ru-RU" sz="2400" dirty="0" smtClean="0">
                <a:solidFill>
                  <a:srgbClr val="874396"/>
                </a:solidFill>
              </a:rPr>
              <a:t>; </a:t>
            </a:r>
            <a:r>
              <a:rPr lang="ru-RU" sz="2400" dirty="0">
                <a:solidFill>
                  <a:srgbClr val="874396"/>
                </a:solidFill>
              </a:rPr>
              <a:t>лопата — лопаточка</a:t>
            </a:r>
            <a:endParaRPr lang="ru-RU" sz="2400" dirty="0" smtClean="0">
              <a:solidFill>
                <a:srgbClr val="874396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 smtClean="0">
              <a:solidFill>
                <a:srgbClr val="87439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«Волшебная палочка»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3319" y="79908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Игра заключается в том, что ведущий дотрагивается до картинки или просто делает взмах волшебной палочкой и слово меняется по образцу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42" y="235986"/>
            <a:ext cx="1584177" cy="1584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0364" y="4929198"/>
            <a:ext cx="64294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5572140"/>
            <a:ext cx="77629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00050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000372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200024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</a:t>
            </a:r>
          </a:p>
        </p:txBody>
      </p:sp>
      <p:grpSp>
        <p:nvGrpSpPr>
          <p:cNvPr id="22537" name="Группа 13"/>
          <p:cNvGrpSpPr>
            <a:grpSpLocks/>
          </p:cNvGrpSpPr>
          <p:nvPr/>
        </p:nvGrpSpPr>
        <p:grpSpPr bwMode="auto">
          <a:xfrm>
            <a:off x="6500813" y="3714750"/>
            <a:ext cx="1500187" cy="2452688"/>
            <a:chOff x="2500298" y="3357562"/>
            <a:chExt cx="1500198" cy="245270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786050" y="3357562"/>
              <a:ext cx="62068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</a:rPr>
                <a:t>Л</a:t>
              </a:r>
            </a:p>
          </p:txBody>
        </p:sp>
        <p:pic>
          <p:nvPicPr>
            <p:cNvPr id="225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8" t="27673" r="1060" b="52559"/>
            <a:stretch>
              <a:fillRect/>
            </a:stretch>
          </p:blipFill>
          <p:spPr bwMode="auto">
            <a:xfrm>
              <a:off x="2500298" y="4143380"/>
              <a:ext cx="1500198" cy="166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8" t="61325" r="11096"/>
          <a:stretch>
            <a:fillRect/>
          </a:stretch>
        </p:blipFill>
        <p:spPr bwMode="auto">
          <a:xfrm>
            <a:off x="179388" y="1052513"/>
            <a:ext cx="14287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Группа 27"/>
          <p:cNvGrpSpPr>
            <a:grpSpLocks/>
          </p:cNvGrpSpPr>
          <p:nvPr/>
        </p:nvGrpSpPr>
        <p:grpSpPr bwMode="auto">
          <a:xfrm>
            <a:off x="1714500" y="2000250"/>
            <a:ext cx="4643438" cy="4216400"/>
            <a:chOff x="2428860" y="1643050"/>
            <a:chExt cx="4643470" cy="4215636"/>
          </a:xfrm>
        </p:grpSpPr>
        <p:cxnSp>
          <p:nvCxnSpPr>
            <p:cNvPr id="16" name="Соединительная линия уступом 15"/>
            <p:cNvCxnSpPr/>
            <p:nvPr/>
          </p:nvCxnSpPr>
          <p:spPr>
            <a:xfrm rot="5400000" flipH="1" flipV="1">
              <a:off x="2214681" y="4642787"/>
              <a:ext cx="1430078" cy="1001720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Соединительная линия уступом 21"/>
            <p:cNvCxnSpPr/>
            <p:nvPr/>
          </p:nvCxnSpPr>
          <p:spPr>
            <a:xfrm flipV="1">
              <a:off x="3428992" y="3428664"/>
              <a:ext cx="2500330" cy="99994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/>
            <p:nvPr/>
          </p:nvCxnSpPr>
          <p:spPr>
            <a:xfrm rot="5400000" flipH="1" flipV="1">
              <a:off x="5608019" y="1964353"/>
              <a:ext cx="1785614" cy="114300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>
            <a:off x="6357938" y="2000250"/>
            <a:ext cx="121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27673" r="77988" b="52559"/>
          <a:stretch>
            <a:fillRect/>
          </a:stretch>
        </p:blipFill>
        <p:spPr bwMode="auto">
          <a:xfrm>
            <a:off x="1146175" y="3836988"/>
            <a:ext cx="1436688" cy="16668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14282" y="142852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«Посчитай»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0.00746 -0.05 -0.01493 -0.09977 0.00295 -0.1213 C 0.02084 -0.14283 0.09011 -0.12801 0.10747 -0.1294 " pathEditMode="relative" ptsTypes="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6 -0.1294 C 0.14687 -0.12778 0.18125 -0.12269 0.21805 -0.13959 C 0.22048 -0.17454 0.20625 -0.21551 0.221 -0.24468 C 0.2283 -0.25926 0.24722 -0.24329 0.26041 -0.2426 C 0.27621 -0.23913 0.29305 -0.23658 0.30903 -0.23658 " pathEditMode="relative" ptsTypes="ffff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03 -0.23657 C 0.31076 -0.33981 0.28924 -0.33611 0.33472 -0.33356 C 0.36354 -0.33194 0.39236 -0.33217 0.42118 -0.33148 C 0.42448 -0.32685 0.42274 -0.32731 0.42569 -0.32731 " pathEditMode="relative" ptsTypes="fff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69 -0.32732 C 0.41528 -0.37199 0.40503 -0.41621 0.42847 -0.44074 C 0.45191 -0.46528 0.5092 -0.47014 0.56684 -0.475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/>
          </p:cNvSpPr>
          <p:nvPr>
            <p:ph sz="quarter" idx="1"/>
          </p:nvPr>
        </p:nvSpPr>
        <p:spPr>
          <a:xfrm>
            <a:off x="606152" y="476672"/>
            <a:ext cx="7239000" cy="5616624"/>
          </a:xfrm>
        </p:spPr>
        <p:txBody>
          <a:bodyPr/>
          <a:lstStyle/>
          <a:p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«</a:t>
            </a:r>
            <a:r>
              <a:rPr lang="ru-RU" sz="2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Эхо»</a:t>
            </a:r>
            <a:endParaRPr lang="ru-RU" sz="2800" dirty="0"/>
          </a:p>
          <a:p>
            <a:pPr lvl="1">
              <a:buFont typeface="Wingdings" pitchFamily="2" charset="2"/>
              <a:buChar char="Ø"/>
            </a:pPr>
            <a:r>
              <a:rPr lang="ru-RU" sz="2400" dirty="0">
                <a:solidFill>
                  <a:srgbClr val="874396"/>
                </a:solidFill>
              </a:rPr>
              <a:t>Радио — радуга — ранец 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>
                <a:solidFill>
                  <a:srgbClr val="874396"/>
                </a:solidFill>
              </a:rPr>
              <a:t>Ракетка — ромашка — ракушка — ранетки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>
                <a:solidFill>
                  <a:srgbClr val="874396"/>
                </a:solidFill>
              </a:rPr>
              <a:t>Лом — лоб — </a:t>
            </a:r>
            <a:r>
              <a:rPr lang="ru-RU" sz="2400" dirty="0" smtClean="0">
                <a:solidFill>
                  <a:srgbClr val="874396"/>
                </a:solidFill>
              </a:rPr>
              <a:t>лось</a:t>
            </a:r>
            <a:endParaRPr lang="ru-RU" sz="2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</a:endParaRPr>
          </a:p>
          <a:p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«Рифмы»</a:t>
            </a:r>
            <a:r>
              <a:rPr lang="ru-RU" sz="2800" dirty="0" smtClean="0"/>
              <a:t> </a:t>
            </a:r>
            <a:r>
              <a:rPr lang="ru-RU" dirty="0" smtClean="0"/>
              <a:t>—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на подбор слов, близких по звучанию 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Петрушка — ватрушка — старушка — игрушка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Мухомор — косогор? Гора? Помидор?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Ковер — …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Кефир — …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Колобок — клубок — …  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Мыло — …</a:t>
            </a:r>
          </a:p>
        </p:txBody>
      </p:sp>
      <p:pic>
        <p:nvPicPr>
          <p:cNvPr id="52231" name="Picture 7" descr="пет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46575"/>
            <a:ext cx="1905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0624"/>
            <a:ext cx="4862309" cy="513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0960" y="2372451"/>
            <a:ext cx="24248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Подскажи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, какая картинка лишняя в каждом домике, назови и обведи ее. Объясни, почему ты так сделал. Назови остальные картинки в каждом домике одним словом.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142852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«Четвертый лишний»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8"/>
          <a:stretch>
            <a:fillRect/>
          </a:stretch>
        </p:blipFill>
        <p:spPr bwMode="auto">
          <a:xfrm>
            <a:off x="2286000" y="1000125"/>
            <a:ext cx="59150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6" b="29839"/>
          <a:stretch>
            <a:fillRect/>
          </a:stretch>
        </p:blipFill>
        <p:spPr bwMode="auto">
          <a:xfrm>
            <a:off x="0" y="3929063"/>
            <a:ext cx="591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596" y="3357562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2857500"/>
            <a:ext cx="357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Юла, пила, молоток, лопата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Халат, платье, тулуп, калоши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Мел, шоколад, калач, салат </a:t>
            </a: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Ласточка,волк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осел, лось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143375"/>
            <a:ext cx="1285875" cy="13573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4750" y="1143000"/>
            <a:ext cx="1714500" cy="1571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3250" y="5503863"/>
            <a:ext cx="5000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Шар, помидор, морковь, картофель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Носорог, жираф, кенгуру, морж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Рукавицы, рубашка, шорты, кружка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Пирожок, макароны, баранка, мухомор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271" y="171450"/>
            <a:ext cx="620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«Четвертый лишний»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6384" y="1785926"/>
            <a:ext cx="5764719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Автоматизация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звука    и звука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предложениях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2571744"/>
            <a:ext cx="591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2571744"/>
            <a:ext cx="6687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Л</a:t>
            </a:r>
          </a:p>
        </p:txBody>
      </p:sp>
      <p:pic>
        <p:nvPicPr>
          <p:cNvPr id="26629" name="Рисунок 4" descr="6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5750"/>
            <a:ext cx="1063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5" descr="7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786313"/>
            <a:ext cx="1838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" descr="http://www.pedlib.ru/books1/3/0281/image087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10" y="2024732"/>
            <a:ext cx="428625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11560" y="691366"/>
            <a:ext cx="62646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01600" eaLnBrk="0" hangingPunct="0"/>
            <a:endParaRPr lang="ru-RU" sz="1200" dirty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indent="101600" eaLnBrk="0" hangingPunct="0"/>
            <a:r>
              <a:rPr lang="ru-RU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У  Р есть младшая сестренка. Она еще не умеет выговаривать звук Р. Послушай, как у нее получается. Скажи правильно и найди соответствующую картинку.</a:t>
            </a:r>
          </a:p>
          <a:p>
            <a:pPr indent="101600" eaLnBrk="0" hangingPunct="0"/>
            <a:endParaRPr lang="ru-RU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1894" y="1894736"/>
            <a:ext cx="407193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01600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1. ...ома покупает 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озы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indent="101600" eaLnBrk="0" hangingPunct="0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2....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ая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пишет 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учкой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indent="101600" eaLnBrk="0" hangingPunct="0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3. 0...а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иг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ает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с 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акетой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indent="101600" eaLnBrk="0" hangingPunct="0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4. Ню...а ест а...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буз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indent="101600" eaLnBrk="0" hangingPunct="0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5. ...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омашки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астут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в т...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аве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indent="101600" eaLnBrk="0" hangingPunct="0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6.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Ма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уся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соби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ает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у...</a:t>
            </a: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ожай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indent="101600" eaLnBrk="0" hangingPunct="0"/>
            <a:endParaRPr lang="ru-RU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indent="101600" eaLnBrk="0" hangingPunct="0"/>
            <a:r>
              <a:rPr lang="ru-RU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Прочитайте ребенку предложения, пропуская звук Р. Ребенок должен найти подходящую картинку и произнести предложение правильно.</a:t>
            </a:r>
          </a:p>
          <a:p>
            <a:pPr indent="101600" eaLnBrk="0" hangingPunct="0"/>
            <a:r>
              <a:rPr lang="ru-RU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>
                <a:latin typeface="Times New Roman" pitchFamily="18" charset="0"/>
                <a:ea typeface="Times New Roman" pitchFamily="18" charset="0"/>
                <a:cs typeface="Arial" pitchFamily="34" charset="0"/>
              </a:rPr>
            </a:br>
            <a:endParaRPr lang="ru-RU" dirty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14290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«Исправь малышку»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CC3300"/>
                </a:solidFill>
                <a:latin typeface="Times New Roman" pitchFamily="18" charset="0"/>
              </a:rPr>
              <a:t>Сонорные звуки</a:t>
            </a:r>
            <a:br>
              <a:rPr lang="ru-RU" sz="4000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40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908720"/>
            <a:ext cx="7797750" cy="525658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3600" b="1" dirty="0" smtClean="0">
                <a:solidFill>
                  <a:srgbClr val="000066"/>
                </a:solidFill>
                <a:latin typeface="Bell MT" pitchFamily="18" charset="0"/>
              </a:rPr>
              <a:t>Артикуляция </a:t>
            </a:r>
            <a:r>
              <a:rPr lang="ru-RU" sz="3600" b="1" dirty="0" smtClean="0">
                <a:solidFill>
                  <a:srgbClr val="CC3300"/>
                </a:solidFill>
                <a:latin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0066"/>
                </a:solidFill>
                <a:latin typeface="Bell MT" pitchFamily="18" charset="0"/>
              </a:rPr>
              <a:t>: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Bell MT" pitchFamily="18" charset="0"/>
              </a:rPr>
              <a:t>- Положение губ как при последующем гласном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Bell MT" pitchFamily="18" charset="0"/>
              </a:rPr>
              <a:t>- Зубы разомкнуты 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66"/>
                </a:solidFill>
                <a:latin typeface="Bell MT" pitchFamily="18" charset="0"/>
              </a:rPr>
              <a:t>Кончик языка поднят за альвеолы, боковые края прижаты к верхним резцам. Язык в форме чашечки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66"/>
                </a:solidFill>
                <a:latin typeface="Bell MT" pitchFamily="18" charset="0"/>
              </a:rPr>
              <a:t>Сильная выдыхаемая струя воздуха заставляет язык вибрировать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Рь</a:t>
            </a:r>
            <a:r>
              <a:rPr lang="ru-RU" sz="36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часть спинки языка поднимается к твердому небу, а кончик языка находится несколько ниже, чем при Р</a:t>
            </a:r>
          </a:p>
        </p:txBody>
      </p:sp>
      <p:pic>
        <p:nvPicPr>
          <p:cNvPr id="13317" name="Picture 5" descr="baby14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775939" cy="161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602" y="836712"/>
            <a:ext cx="6286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Взрослый говорит неправильно, пропускает звук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меняет звук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В, Ль, 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меняет 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Л, 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искажает звук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 ребенок исправляет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91" y="1916832"/>
            <a:ext cx="3857625" cy="397031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лужайке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ландышей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лугу пасутся кони.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Луша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покупает лото.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Лыжник бежит по лыжне.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Лавина ломает дома.</a:t>
            </a:r>
          </a:p>
        </p:txBody>
      </p:sp>
      <p:pic>
        <p:nvPicPr>
          <p:cNvPr id="28677" name="Рисунок 5" descr="KIDS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29" y="5517232"/>
            <a:ext cx="2063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4812" y="1940599"/>
            <a:ext cx="4071937" cy="397031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Егор ест зефир.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Дровосеку нужен топор.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Шофер заводит мотор.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 моет помидор.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Самовар пускает пар.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Завтра надо купить сыр и кефир.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«Исправь взрослого»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194969"/>
            <a:ext cx="1959203" cy="145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3242194"/>
            <a:ext cx="1224136" cy="149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625" y="4513263"/>
            <a:ext cx="4511675" cy="24018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Лада помыла тарелку, и Володя…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Лада мыла пол, и Володя…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Лада писала письмо, и Володя 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Лада пела, и Володя…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Лада пила молоко, и Володя …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1751" name="Рисунок 10" descr="собака и ребенок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1" y="214313"/>
            <a:ext cx="2722562" cy="178593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ьная выноска 8"/>
          <p:cNvSpPr/>
          <p:nvPr/>
        </p:nvSpPr>
        <p:spPr>
          <a:xfrm flipH="1">
            <a:off x="4607496" y="2348880"/>
            <a:ext cx="1620688" cy="1164207"/>
          </a:xfrm>
          <a:prstGeom prst="wedgeEllipseCallout">
            <a:avLst>
              <a:gd name="adj1" fmla="val -49898"/>
              <a:gd name="adj2" fmla="val 934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 я видел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дятла!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/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2138715" y="2015474"/>
            <a:ext cx="1475656" cy="1164207"/>
          </a:xfrm>
          <a:prstGeom prst="wedgeEllipseCallout">
            <a:avLst>
              <a:gd name="adj1" fmla="val -49898"/>
              <a:gd name="adj2" fmla="val 934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Я видела дятла!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«Дразнилки»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1442" y="1142984"/>
            <a:ext cx="6231193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Автоматизация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звука </a:t>
            </a: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и звука </a:t>
            </a: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стихотворной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связной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речи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2772" name="Рисунок 5" descr="крутой байке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4572000"/>
            <a:ext cx="2071687" cy="2071688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Рисунок 6" descr="21M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90011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428625" y="795338"/>
            <a:ext cx="550068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 – АЛ – АЛ – 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будет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бал,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 – ОЛ – ОЛ – 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зале надо вымыть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пол,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 – ОЛ – ОЛ –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 поставили мы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стол,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 – УЛ – УЛ – у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стола поставим стул. 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 – АЛ – АЛ – вот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заходят гости в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 – АЛ – АЛ – ах, какой весёлый бал!</a:t>
            </a:r>
          </a:p>
          <a:p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Рисунок 6" descr="baby0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7188"/>
            <a:ext cx="1447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7" descr="baby15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143500"/>
            <a:ext cx="742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«</a:t>
            </a:r>
            <a:r>
              <a:rPr lang="ru-RU" sz="28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Чистоговорки</a:t>
            </a: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»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7850" y="37297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-ла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-ла –  жужжит и мёд несёт ... </a:t>
            </a:r>
          </a:p>
          <a:p>
            <a:pPr eaLnBrk="0" hangingPunct="0">
              <a:lnSpc>
                <a:spcPct val="150000"/>
              </a:lnSpc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Ла-ла-ла –  как у тебя идут ...? </a:t>
            </a:r>
          </a:p>
          <a:p>
            <a:pPr eaLnBrk="0" hangingPunct="0">
              <a:lnSpc>
                <a:spcPct val="150000"/>
              </a:lnSpc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Ло-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зимой от снега всё ... </a:t>
            </a:r>
          </a:p>
          <a:p>
            <a:pPr eaLnBrk="0" hangingPunct="0">
              <a:lnSpc>
                <a:spcPct val="150000"/>
              </a:lnSpc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Ло-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поля все снегом ... </a:t>
            </a:r>
          </a:p>
          <a:p>
            <a:pPr eaLnBrk="0" hangingPunct="0">
              <a:lnSpc>
                <a:spcPct val="150000"/>
              </a:lnSpc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Лу-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все танцуют на ... </a:t>
            </a:r>
          </a:p>
          <a:p>
            <a:pPr eaLnBrk="0" hangingPunct="0">
              <a:lnSpc>
                <a:spcPct val="150000"/>
              </a:lnSpc>
            </a:pP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Лы-лы-лы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в кухне вымою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2333355" y="1178299"/>
            <a:ext cx="36370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FF00FF"/>
              </a:solidFill>
              <a:latin typeface="Trebuchet MS" pitchFamily="34" charset="0"/>
            </a:endParaRP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Летели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мимо галочки,</a:t>
            </a:r>
            <a:endParaRPr lang="ru-RU" sz="2400" b="1" i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Присели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палочки.</a:t>
            </a:r>
            <a:r>
              <a:rPr lang="ru-RU" b="1" i="1" dirty="0">
                <a:solidFill>
                  <a:srgbClr val="7030A0"/>
                </a:solidFill>
                <a:latin typeface="Trebuchet MS" pitchFamily="34" charset="0"/>
              </a:rPr>
              <a:t>	         </a:t>
            </a:r>
            <a:endParaRPr lang="ru-RU" b="1" i="1" dirty="0" smtClean="0">
              <a:solidFill>
                <a:srgbClr val="7030A0"/>
              </a:solidFill>
              <a:latin typeface="Trebuchet MS" pitchFamily="34" charset="0"/>
            </a:endParaRPr>
          </a:p>
        </p:txBody>
      </p:sp>
      <p:pic>
        <p:nvPicPr>
          <p:cNvPr id="36870" name="Рисунок 9" descr="bo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6" y="1168420"/>
            <a:ext cx="2057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4141" y="2595819"/>
            <a:ext cx="400834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rebuchet MS" pitchFamily="34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Луши на окошке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Стояло малины лукошко.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Глянула Луша на окошко —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там без малины лукошко.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4581128"/>
            <a:ext cx="3695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Заяц белый, заяц белый,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куда за лыком бегал?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Заяц белый отвечал: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Я не бегал, я скакал.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96" y="4226793"/>
            <a:ext cx="1428750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Скороговорки и стихи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464" y="1988840"/>
            <a:ext cx="8904058" cy="1885849"/>
            <a:chOff x="89066" y="404664"/>
            <a:chExt cx="8904058" cy="188584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6" y="404664"/>
              <a:ext cx="4425369" cy="187820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874" y="412304"/>
              <a:ext cx="4454250" cy="187820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35464" y="4077072"/>
            <a:ext cx="8562881" cy="2434564"/>
            <a:chOff x="131852" y="3020938"/>
            <a:chExt cx="8562881" cy="243456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5"/>
            <a:stretch/>
          </p:blipFill>
          <p:spPr>
            <a:xfrm>
              <a:off x="131852" y="3020938"/>
              <a:ext cx="4594364" cy="243456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76"/>
            <a:stretch/>
          </p:blipFill>
          <p:spPr>
            <a:xfrm>
              <a:off x="4725681" y="3020938"/>
              <a:ext cx="3969052" cy="243456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Рассказ по серии картин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0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r="2404"/>
          <a:stretch/>
        </p:blipFill>
        <p:spPr bwMode="auto">
          <a:xfrm>
            <a:off x="-1" y="1268760"/>
            <a:ext cx="7994073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Пересказ по </a:t>
            </a:r>
            <a:r>
              <a:rPr lang="ru-RU" sz="28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мнемотаблице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06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961124"/>
            <a:ext cx="4357688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00062" y="5534293"/>
            <a:ext cx="75283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01600" algn="just">
              <a:defRPr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– Юра. У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Юры есть цветные карандаши.</a:t>
            </a:r>
          </a:p>
          <a:p>
            <a:pPr indent="101600" algn="just" eaLnBrk="0" hangingPunct="0"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Цветными карандашами Юра раскрашивает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картину. На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картине изображены красивые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розы. Розы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стоят в керамической вазе.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438" y="214313"/>
            <a:ext cx="67151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Рассказ по «цепочке»</a:t>
            </a:r>
            <a:endParaRPr lang="ru-RU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71938"/>
            <a:ext cx="20399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Рисунок 7" descr="9785699066001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214688"/>
            <a:ext cx="2387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8" descr="7373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785813"/>
            <a:ext cx="16430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9" descr="b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17621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14313"/>
            <a:ext cx="1571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Рисунок 11" descr="rfh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161766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Рисунок 12" descr="100087056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1432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57375"/>
            <a:ext cx="1928812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143375"/>
            <a:ext cx="195421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CC3300"/>
                </a:solidFill>
                <a:latin typeface="Times New Roman" pitchFamily="18" charset="0"/>
              </a:rPr>
              <a:t>Нарушения Р : </a:t>
            </a:r>
            <a:r>
              <a:rPr lang="ru-RU" sz="4000" dirty="0" smtClean="0">
                <a:solidFill>
                  <a:srgbClr val="CC3300"/>
                </a:solidFill>
                <a:latin typeface="Times New Roman" pitchFamily="18" charset="0"/>
              </a:rPr>
              <a:t>ротацизм</a:t>
            </a:r>
            <a:r>
              <a:rPr lang="ru-RU" sz="4000" dirty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ru-RU" sz="4000" dirty="0">
                <a:solidFill>
                  <a:srgbClr val="CC3300"/>
                </a:solidFill>
                <a:latin typeface="Times New Roman" pitchFamily="18" charset="0"/>
              </a:rPr>
            </a:br>
            <a:endParaRPr lang="ru-RU" sz="4000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graphicFrame>
        <p:nvGraphicFramePr>
          <p:cNvPr id="14460" name="Group 12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06907240"/>
              </p:ext>
            </p:extLst>
          </p:nvPr>
        </p:nvGraphicFramePr>
        <p:xfrm>
          <a:off x="611189" y="908051"/>
          <a:ext cx="7633220" cy="5822185"/>
        </p:xfrm>
        <a:graphic>
          <a:graphicData uri="http://schemas.openxmlformats.org/drawingml/2006/table">
            <a:tbl>
              <a:tblPr/>
              <a:tblGrid>
                <a:gridCol w="1749188"/>
                <a:gridCol w="5884032"/>
              </a:tblGrid>
              <a:tr h="14309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    Корневая часть языка сближена с мягким небом и образует с ним щель. Выдыхаемый воздух заставляет вибрировать мягкое небо или «маленький язычок»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ell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4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Вместо вибрации переднего края языка взрывается смычка между его боковым краем и коренными зубами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5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Передний край языка один раз прикасается к альвеолам, вибрация отсутствует.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ell MT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ell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1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  Выгибается спинка языка, смыкается с твердым небом и слышится звук  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ell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7197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на звук Л,  ЛЬ,  Д,  В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38" name="WordArt 99"/>
          <p:cNvSpPr>
            <a:spLocks noChangeArrowheads="1" noChangeShapeType="1" noTextEdit="1"/>
          </p:cNvSpPr>
          <p:nvPr/>
        </p:nvSpPr>
        <p:spPr bwMode="auto">
          <a:xfrm>
            <a:off x="900113" y="1484313"/>
            <a:ext cx="12954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горловое</a:t>
            </a:r>
          </a:p>
        </p:txBody>
      </p:sp>
      <p:sp>
        <p:nvSpPr>
          <p:cNvPr id="9239" name="WordArt 101"/>
          <p:cNvSpPr>
            <a:spLocks noChangeArrowheads="1" noChangeShapeType="1" noTextEdit="1"/>
          </p:cNvSpPr>
          <p:nvPr/>
        </p:nvSpPr>
        <p:spPr bwMode="auto">
          <a:xfrm>
            <a:off x="702397" y="3659909"/>
            <a:ext cx="14398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одноударное</a:t>
            </a:r>
          </a:p>
        </p:txBody>
      </p:sp>
      <p:sp>
        <p:nvSpPr>
          <p:cNvPr id="9240" name="WordArt 103"/>
          <p:cNvSpPr>
            <a:spLocks noChangeArrowheads="1" noChangeShapeType="1" noTextEdit="1"/>
          </p:cNvSpPr>
          <p:nvPr/>
        </p:nvSpPr>
        <p:spPr bwMode="auto">
          <a:xfrm>
            <a:off x="1042988" y="2636838"/>
            <a:ext cx="10810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боковое</a:t>
            </a:r>
          </a:p>
        </p:txBody>
      </p:sp>
      <p:sp>
        <p:nvSpPr>
          <p:cNvPr id="9241" name="WordArt 105"/>
          <p:cNvSpPr>
            <a:spLocks noChangeArrowheads="1" noChangeShapeType="1" noTextEdit="1"/>
          </p:cNvSpPr>
          <p:nvPr/>
        </p:nvSpPr>
        <p:spPr bwMode="auto">
          <a:xfrm>
            <a:off x="755650" y="4652963"/>
            <a:ext cx="14398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йотированное</a:t>
            </a:r>
          </a:p>
        </p:txBody>
      </p:sp>
      <p:sp>
        <p:nvSpPr>
          <p:cNvPr id="9242" name="WordArt 115"/>
          <p:cNvSpPr>
            <a:spLocks noChangeArrowheads="1" noChangeShapeType="1" noTextEdit="1"/>
          </p:cNvSpPr>
          <p:nvPr/>
        </p:nvSpPr>
        <p:spPr bwMode="auto">
          <a:xfrm>
            <a:off x="989734" y="5667375"/>
            <a:ext cx="8651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замены</a:t>
            </a:r>
          </a:p>
        </p:txBody>
      </p:sp>
      <p:pic>
        <p:nvPicPr>
          <p:cNvPr id="2" name="р боково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596336" y="2754141"/>
            <a:ext cx="321568" cy="321568"/>
          </a:xfrm>
          <a:prstGeom prst="rect">
            <a:avLst/>
          </a:prstGeom>
        </p:spPr>
      </p:pic>
      <p:pic>
        <p:nvPicPr>
          <p:cNvPr id="3" name="Р-горл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32240" y="1792284"/>
            <a:ext cx="377255" cy="37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125538"/>
            <a:ext cx="7561212" cy="525621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0066"/>
                </a:solidFill>
                <a:latin typeface="Bell MT" pitchFamily="18" charset="0"/>
              </a:rPr>
              <a:t>   </a:t>
            </a:r>
            <a:r>
              <a:rPr lang="ru-RU" sz="3600" b="1" dirty="0" smtClean="0">
                <a:solidFill>
                  <a:srgbClr val="000066"/>
                </a:solidFill>
                <a:latin typeface="Bell MT" pitchFamily="18" charset="0"/>
              </a:rPr>
              <a:t>Артикуляция </a:t>
            </a:r>
            <a:r>
              <a:rPr lang="ru-RU" sz="3600" b="1" dirty="0" smtClean="0">
                <a:solidFill>
                  <a:srgbClr val="CC3300"/>
                </a:solidFill>
                <a:latin typeface="Bell MT" pitchFamily="18" charset="0"/>
              </a:rPr>
              <a:t>Л</a:t>
            </a:r>
            <a:r>
              <a:rPr lang="ru-RU" sz="3600" b="1" dirty="0" smtClean="0">
                <a:solidFill>
                  <a:srgbClr val="000066"/>
                </a:solidFill>
                <a:latin typeface="Bell MT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Bell MT" pitchFamily="18" charset="0"/>
              </a:rPr>
              <a:t>- Положение губ как при последующем гласном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Bell MT" pitchFamily="18" charset="0"/>
              </a:rPr>
              <a:t>- Верхние и нижние резцы на незначительном расстоянии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Bell MT" pitchFamily="18" charset="0"/>
              </a:rPr>
              <a:t>- Язык упирается кончиком в верхние резцы или десны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Bell MT" pitchFamily="18" charset="0"/>
              </a:rPr>
              <a:t>- По бокам остаются проходы для выдыхаемого воздуха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Bell MT" pitchFamily="18" charset="0"/>
              </a:rPr>
              <a:t>-  При </a:t>
            </a:r>
            <a:r>
              <a:rPr lang="ru-RU" sz="2800" b="1" dirty="0" smtClean="0">
                <a:solidFill>
                  <a:srgbClr val="CC3300"/>
                </a:solidFill>
                <a:latin typeface="Bell MT" pitchFamily="18" charset="0"/>
              </a:rPr>
              <a:t>ЛЬ</a:t>
            </a:r>
            <a:r>
              <a:rPr lang="ru-RU" sz="2800" b="1" dirty="0" smtClean="0">
                <a:solidFill>
                  <a:srgbClr val="000066"/>
                </a:solidFill>
                <a:latin typeface="Bell MT" pitchFamily="18" charset="0"/>
              </a:rPr>
              <a:t> </a:t>
            </a:r>
            <a:r>
              <a:rPr lang="ru-RU" sz="2800" b="1" dirty="0">
                <a:solidFill>
                  <a:srgbClr val="000066"/>
                </a:solidFill>
                <a:latin typeface="Bell MT" pitchFamily="18" charset="0"/>
              </a:rPr>
              <a:t>с</a:t>
            </a:r>
            <a:r>
              <a:rPr lang="ru-RU" sz="2800" b="1" dirty="0" smtClean="0">
                <a:solidFill>
                  <a:srgbClr val="000066"/>
                </a:solidFill>
                <a:latin typeface="Bell MT" pitchFamily="18" charset="0"/>
              </a:rPr>
              <a:t>мыкается значительная поверхность передней части спинки языка</a:t>
            </a:r>
          </a:p>
        </p:txBody>
      </p:sp>
      <p:pic>
        <p:nvPicPr>
          <p:cNvPr id="10244" name="Picture 4" descr="baby18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29"/>
            <a:ext cx="1092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76533"/>
              </p:ext>
            </p:extLst>
          </p:nvPr>
        </p:nvGraphicFramePr>
        <p:xfrm>
          <a:off x="467544" y="1199416"/>
          <a:ext cx="7416179" cy="5262444"/>
        </p:xfrm>
        <a:graphic>
          <a:graphicData uri="http://schemas.openxmlformats.org/drawingml/2006/table">
            <a:tbl>
              <a:tblPr/>
              <a:tblGrid>
                <a:gridCol w="1954434"/>
                <a:gridCol w="5461745"/>
              </a:tblGrid>
              <a:tr h="839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Звук произносится губами, похож на В или У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ell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Смычка спинкой языка,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звук похож на 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ell MT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ell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Смычка с мягким небом, звук похож на украинский Г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ell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Корень языка смыкается с мягким небом и воздушная струя идет в нос  с гнусавым оттенком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ell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Замены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 :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Bell MT" pitchFamily="18" charset="0"/>
                          <a:cs typeface="Times New Roman" pitchFamily="18" charset="0"/>
                        </a:rPr>
                        <a:t>    на Ль, В,  на одноударный Р и т.д.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Bell M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85" name="Rectangle 63"/>
          <p:cNvSpPr>
            <a:spLocks noChangeArrowheads="1"/>
          </p:cNvSpPr>
          <p:nvPr/>
        </p:nvSpPr>
        <p:spPr bwMode="auto">
          <a:xfrm>
            <a:off x="323528" y="361046"/>
            <a:ext cx="7993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/>
            <a:endParaRPr lang="ru-RU" sz="36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6" name="WordArt 66"/>
          <p:cNvSpPr>
            <a:spLocks noChangeArrowheads="1" noChangeShapeType="1" noTextEdit="1"/>
          </p:cNvSpPr>
          <p:nvPr/>
        </p:nvSpPr>
        <p:spPr bwMode="auto">
          <a:xfrm>
            <a:off x="1016505" y="1484784"/>
            <a:ext cx="8651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губной</a:t>
            </a:r>
          </a:p>
        </p:txBody>
      </p:sp>
      <p:sp>
        <p:nvSpPr>
          <p:cNvPr id="11287" name="WordArt 68"/>
          <p:cNvSpPr>
            <a:spLocks noChangeArrowheads="1" noChangeShapeType="1" noTextEdit="1"/>
          </p:cNvSpPr>
          <p:nvPr/>
        </p:nvSpPr>
        <p:spPr bwMode="auto">
          <a:xfrm>
            <a:off x="945066" y="4492481"/>
            <a:ext cx="10080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носовой</a:t>
            </a:r>
          </a:p>
        </p:txBody>
      </p:sp>
      <p:sp>
        <p:nvSpPr>
          <p:cNvPr id="11288" name="WordArt 70"/>
          <p:cNvSpPr>
            <a:spLocks noChangeArrowheads="1" noChangeShapeType="1" noTextEdit="1"/>
          </p:cNvSpPr>
          <p:nvPr/>
        </p:nvSpPr>
        <p:spPr bwMode="auto">
          <a:xfrm>
            <a:off x="554713" y="3500438"/>
            <a:ext cx="1749425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заднеязычный</a:t>
            </a:r>
          </a:p>
        </p:txBody>
      </p:sp>
      <p:sp>
        <p:nvSpPr>
          <p:cNvPr id="11289" name="WordArt 74"/>
          <p:cNvSpPr>
            <a:spLocks noChangeArrowheads="1" noChangeShapeType="1" noTextEdit="1"/>
          </p:cNvSpPr>
          <p:nvPr/>
        </p:nvSpPr>
        <p:spPr bwMode="auto">
          <a:xfrm>
            <a:off x="583910" y="2401382"/>
            <a:ext cx="17303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йотированный</a:t>
            </a:r>
          </a:p>
        </p:txBody>
      </p:sp>
      <p:pic>
        <p:nvPicPr>
          <p:cNvPr id="2" name="л губ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08304" y="1664978"/>
            <a:ext cx="360040" cy="360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7103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>
                <a:ln w="495" cap="flat" cmpd="sng" algn="ctr">
                  <a:solidFill>
                    <a:srgbClr val="59144B"/>
                  </a:solidFill>
                  <a:prstDash val="solid"/>
                  <a:round/>
                </a:ln>
                <a:solidFill>
                  <a:srgbClr val="CC3300"/>
                </a:solidFill>
                <a:latin typeface="Times New Roman"/>
              </a:rPr>
              <a:t>НАРУШЕНИЕ Л: ЛАМБДАЦИЗМ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Основные правила автоматизации звуков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239000" cy="4846637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rPr>
              <a:t>Многократное ежедневное проговаривание речевого материала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rPr>
              <a:t>Постепенное  повышение темпа речевых упражнений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rPr>
              <a:t>Подбор материала с учетом его звуковой наполняемости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rPr>
              <a:t>От повторения слов и предложений за взрослым к самостоятельному называнию картинок, описанию сюжетов, рассказыванию стихов и скороговорок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rPr>
              <a:t>Создание положительной мотивации на занятии,  постоянное применение похвалы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rPr>
              <a:t>Создание игровых ситуаций. Желателен предварительный подбор речевого и картинного материала</a:t>
            </a:r>
          </a:p>
        </p:txBody>
      </p:sp>
      <p:pic>
        <p:nvPicPr>
          <p:cNvPr id="13316" name="Рисунок 4" descr="BD07210_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572000"/>
            <a:ext cx="25542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3284538"/>
            <a:ext cx="7000875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Роль родителей в устранении речевой проблемы ребенка - одна из ведущих!</a:t>
            </a:r>
          </a:p>
        </p:txBody>
      </p:sp>
      <p:pic>
        <p:nvPicPr>
          <p:cNvPr id="14339" name="Рисунок 2" descr="p15_super08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500688"/>
            <a:ext cx="2449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41324134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51659" y="2071678"/>
            <a:ext cx="5522666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Автоматизация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звука    и звука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словах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2928934"/>
            <a:ext cx="6014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2857496"/>
            <a:ext cx="6687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Л</a:t>
            </a:r>
          </a:p>
        </p:txBody>
      </p:sp>
      <p:pic>
        <p:nvPicPr>
          <p:cNvPr id="15365" name="Рисунок 9" descr="ani-goldfis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42938"/>
            <a:ext cx="13573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0" descr="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857750"/>
            <a:ext cx="94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/>
          <a:stretch/>
        </p:blipFill>
        <p:spPr bwMode="auto">
          <a:xfrm>
            <a:off x="4115677" y="1340768"/>
            <a:ext cx="502487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179388" y="798195"/>
            <a:ext cx="385762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«Волшебная палочка»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Дотрагиваясь волшебной палочкой до каждой картинки, измени их названия по образцу.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Образец: рукав — рукава.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слова не изменились?</a:t>
            </a: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«Фотограф» («Угадай, чего не стало»)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волшебного фотоаппарата «сфотографируй» (запомни) как можно больше картинок. Я закрою все картинки, а ты вспомни и назови их.</a:t>
            </a:r>
          </a:p>
          <a:p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«Половинки»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загадаю слово и назову его половинку (начало или оконча­ние). А ты добавь недостающую часть слова и проговори его целиком.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Образец: 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— -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горы; -то — коры-, корыто.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 помогут тебе справиться с заданием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142852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3544" y="121087"/>
            <a:ext cx="6478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Игры </a:t>
            </a:r>
            <a:r>
              <a:rPr lang="ru-RU" sz="32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с «лабиринтами»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2042</TotalTime>
  <Words>1261</Words>
  <Application>Microsoft Office PowerPoint</Application>
  <PresentationFormat>Экран (4:3)</PresentationFormat>
  <Paragraphs>184</Paragraphs>
  <Slides>28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Bell MT</vt:lpstr>
      <vt:lpstr>Bookman Old Style</vt:lpstr>
      <vt:lpstr>Calibri</vt:lpstr>
      <vt:lpstr>Cambria</vt:lpstr>
      <vt:lpstr>Gill Sans MT</vt:lpstr>
      <vt:lpstr>Palatino Linotype</vt:lpstr>
      <vt:lpstr>Times New Roman</vt:lpstr>
      <vt:lpstr>Trebuchet MS</vt:lpstr>
      <vt:lpstr>Wingdings</vt:lpstr>
      <vt:lpstr>Wingdings 3</vt:lpstr>
      <vt:lpstr>Начальная</vt:lpstr>
      <vt:lpstr>Презентация PowerPoint</vt:lpstr>
      <vt:lpstr>Сонорные звуки  </vt:lpstr>
      <vt:lpstr>Нарушения Р : ротацизм </vt:lpstr>
      <vt:lpstr>Презентация PowerPoint</vt:lpstr>
      <vt:lpstr>Презентация PowerPoint</vt:lpstr>
      <vt:lpstr>Основные правила автоматизации звуков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133</cp:revision>
  <dcterms:created xsi:type="dcterms:W3CDTF">2010-02-22T16:45:56Z</dcterms:created>
  <dcterms:modified xsi:type="dcterms:W3CDTF">2015-10-08T19:38:49Z</dcterms:modified>
</cp:coreProperties>
</file>