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6" r:id="rId9"/>
    <p:sldId id="264" r:id="rId10"/>
    <p:sldId id="263" r:id="rId11"/>
    <p:sldId id="265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5166-A56A-418A-A9EE-1BD6E98233AC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273D7-D661-45AA-82CC-FE78662801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5166-A56A-418A-A9EE-1BD6E98233AC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273D7-D661-45AA-82CC-FE78662801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5166-A56A-418A-A9EE-1BD6E98233AC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273D7-D661-45AA-82CC-FE78662801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5166-A56A-418A-A9EE-1BD6E98233AC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273D7-D661-45AA-82CC-FE78662801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5166-A56A-418A-A9EE-1BD6E98233AC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273D7-D661-45AA-82CC-FE78662801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5166-A56A-418A-A9EE-1BD6E98233AC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273D7-D661-45AA-82CC-FE78662801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5166-A56A-418A-A9EE-1BD6E98233AC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273D7-D661-45AA-82CC-FE78662801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5166-A56A-418A-A9EE-1BD6E98233AC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273D7-D661-45AA-82CC-FE78662801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5166-A56A-418A-A9EE-1BD6E98233AC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273D7-D661-45AA-82CC-FE78662801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5166-A56A-418A-A9EE-1BD6E98233AC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273D7-D661-45AA-82CC-FE78662801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5166-A56A-418A-A9EE-1BD6E98233AC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273D7-D661-45AA-82CC-FE78662801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C5166-A56A-418A-A9EE-1BD6E98233AC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7273D7-D661-45AA-82CC-FE786628010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3000" b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6857999"/>
          </a:xfrm>
          <a:noFill/>
        </p:spPr>
        <p:txBody>
          <a:bodyPr>
            <a:norm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</a:rPr>
              <a:t>            муниципальное                    </a:t>
            </a:r>
            <a:br>
              <a:rPr lang="ru-RU" sz="2800" b="1" i="1" dirty="0" smtClean="0">
                <a:solidFill>
                  <a:srgbClr val="FF0000"/>
                </a:solidFill>
              </a:rPr>
            </a:br>
            <a:r>
              <a:rPr lang="ru-RU" sz="2800" b="1" i="1" dirty="0" smtClean="0">
                <a:solidFill>
                  <a:srgbClr val="FF0000"/>
                </a:solidFill>
              </a:rPr>
              <a:t>             дошкольное образовательное учреждение центр развитие ребёнка №2</a:t>
            </a:r>
            <a:br>
              <a:rPr lang="ru-RU" sz="2800" b="1" i="1" dirty="0" smtClean="0">
                <a:solidFill>
                  <a:srgbClr val="FF0000"/>
                </a:solidFill>
              </a:rPr>
            </a:br>
            <a:r>
              <a:rPr lang="ru-RU" sz="2800" b="1" i="1" dirty="0">
                <a:solidFill>
                  <a:srgbClr val="FF0000"/>
                </a:solidFill>
              </a:rPr>
              <a:t/>
            </a:r>
            <a:br>
              <a:rPr lang="ru-RU" sz="2800" b="1" i="1" dirty="0">
                <a:solidFill>
                  <a:srgbClr val="FF0000"/>
                </a:solidFill>
              </a:rPr>
            </a:br>
            <a:r>
              <a:rPr lang="ru-RU" sz="4400" i="1" dirty="0" smtClean="0">
                <a:solidFill>
                  <a:srgbClr val="FF0000"/>
                </a:solidFill>
              </a:rPr>
              <a:t>Проект </a:t>
            </a:r>
            <a:r>
              <a:rPr lang="ru-RU" sz="4400" dirty="0">
                <a:solidFill>
                  <a:srgbClr val="FF0000"/>
                </a:solidFill>
              </a:rPr>
              <a:t/>
            </a:r>
            <a:br>
              <a:rPr lang="ru-RU" sz="4400" dirty="0">
                <a:solidFill>
                  <a:srgbClr val="FF0000"/>
                </a:solidFill>
              </a:rPr>
            </a:br>
            <a:r>
              <a:rPr lang="ru-RU" sz="4400" i="1" dirty="0" smtClean="0">
                <a:solidFill>
                  <a:srgbClr val="FF0000"/>
                </a:solidFill>
              </a:rPr>
              <a:t>«МЫ ИССЛЕДОВАТЕЛИ</a:t>
            </a:r>
            <a:r>
              <a:rPr lang="ru-RU" sz="4400" i="1" dirty="0">
                <a:solidFill>
                  <a:srgbClr val="FF0000"/>
                </a:solidFill>
              </a:rPr>
              <a:t>» </a:t>
            </a:r>
            <a:r>
              <a:rPr lang="ru-RU" sz="4400" i="1" dirty="0" smtClean="0">
                <a:solidFill>
                  <a:srgbClr val="FF0000"/>
                </a:solidFill>
              </a:rPr>
              <a:t>(СВОЙСТВА ВОДЫ</a:t>
            </a:r>
            <a:r>
              <a:rPr lang="ru-RU" sz="4400" i="1" dirty="0" smtClean="0">
                <a:solidFill>
                  <a:srgbClr val="FF0000"/>
                </a:solidFill>
              </a:rPr>
              <a:t>)</a:t>
            </a:r>
            <a:br>
              <a:rPr lang="ru-RU" sz="4400" i="1" dirty="0" smtClean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693834" y="5717486"/>
            <a:ext cx="349816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b="0" i="0" u="none" strike="noStrike" baseline="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ru-RU" sz="1200" b="0" i="0" u="none" strike="noStrike" baseline="0" dirty="0" smtClean="0">
              <a:latin typeface="Calibri" panose="020F0502020204030204" pitchFamily="34" charset="0"/>
            </a:endParaRPr>
          </a:p>
          <a:p>
            <a:r>
              <a:rPr lang="ru-RU" sz="1200" b="0" i="0" u="none" strike="noStrike" baseline="0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ru-RU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Автор: Шатилова .С.А</a:t>
            </a:r>
            <a:endParaRPr lang="ru-RU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r>
              <a:rPr lang="ru-RU" b="1" dirty="0">
                <a:solidFill>
                  <a:schemeClr val="bg1"/>
                </a:solidFill>
                <a:latin typeface="Calibri" panose="020F0502020204030204" pitchFamily="34" charset="0"/>
              </a:rPr>
              <a:t>воспитатель младшей группы 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98700948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24937" y="1642280"/>
            <a:ext cx="8915400" cy="3777622"/>
          </a:xfrm>
        </p:spPr>
        <p:txBody>
          <a:bodyPr>
            <a:normAutofit/>
          </a:bodyPr>
          <a:lstStyle/>
          <a:p>
            <a:r>
              <a:rPr lang="ru-RU" sz="3200" b="1" i="1" dirty="0"/>
              <a:t>На заключительном этапе:</a:t>
            </a:r>
            <a:r>
              <a:rPr lang="ru-RU" sz="3200" i="1" dirty="0"/>
              <a:t/>
            </a:r>
            <a:br>
              <a:rPr lang="ru-RU" sz="3200" i="1" dirty="0"/>
            </a:br>
            <a:r>
              <a:rPr lang="ru-RU" sz="2800" i="1" dirty="0"/>
              <a:t>1. Подведение итогов проекта. </a:t>
            </a:r>
            <a:br>
              <a:rPr lang="ru-RU" sz="2800" i="1" dirty="0"/>
            </a:br>
            <a:r>
              <a:rPr lang="ru-RU" sz="2800" i="1" dirty="0" smtClean="0"/>
              <a:t>2.Организация </a:t>
            </a:r>
            <a:r>
              <a:rPr lang="ru-RU" sz="2800" i="1" dirty="0"/>
              <a:t>развлечения «Веселые мыльные пузыри</a:t>
            </a:r>
            <a:r>
              <a:rPr lang="ru-RU" sz="2800" i="1" dirty="0" smtClean="0"/>
              <a:t>».</a:t>
            </a:r>
          </a:p>
          <a:p>
            <a:r>
              <a:rPr lang="ru-RU" sz="2800" i="1" dirty="0" smtClean="0"/>
              <a:t>3.Представление </a:t>
            </a:r>
            <a:r>
              <a:rPr lang="ru-RU" sz="2800" i="1" dirty="0"/>
              <a:t>результатов проектной деятельности на родительском собрании. </a:t>
            </a:r>
          </a:p>
          <a:p>
            <a:endParaRPr lang="ru-RU" sz="2800" i="1" dirty="0"/>
          </a:p>
          <a:p>
            <a:pPr marL="0" indent="0">
              <a:buNone/>
            </a:pPr>
            <a:endParaRPr lang="ru-RU" sz="2800" i="1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24240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Блог.ру - lubany2108 - Пирог &quot;Золотой подсолнух&amp;raquo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2382" y="395786"/>
            <a:ext cx="6728345" cy="552734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512345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13899"/>
            <a:ext cx="10515600" cy="5863064"/>
          </a:xfrm>
        </p:spPr>
        <p:txBody>
          <a:bodyPr/>
          <a:lstStyle/>
          <a:p>
            <a:endParaRPr lang="ru-RU" dirty="0"/>
          </a:p>
          <a:p>
            <a:r>
              <a:rPr lang="ru-RU" sz="3200" b="1" i="1" dirty="0" smtClean="0"/>
              <a:t>Вид </a:t>
            </a:r>
            <a:r>
              <a:rPr lang="ru-RU" sz="3200" b="1" i="1" dirty="0"/>
              <a:t>проекта: </a:t>
            </a:r>
          </a:p>
          <a:p>
            <a:r>
              <a:rPr lang="ru-RU" sz="3200" b="1" i="1" dirty="0"/>
              <a:t>• познавательно – исследовательский </a:t>
            </a:r>
          </a:p>
          <a:p>
            <a:endParaRPr lang="ru-RU" sz="3200" b="1" i="1" dirty="0"/>
          </a:p>
          <a:p>
            <a:r>
              <a:rPr lang="ru-RU" sz="3200" b="1" i="1" dirty="0"/>
              <a:t>Продолжительность: </a:t>
            </a:r>
          </a:p>
          <a:p>
            <a:r>
              <a:rPr lang="ru-RU" sz="3200" b="1" i="1" dirty="0"/>
              <a:t>•краткосрочный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38280" y="2593075"/>
            <a:ext cx="3111690" cy="338169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01002" y="4539861"/>
            <a:ext cx="6537277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900" b="0" i="0" u="none" strike="noStrike" baseline="0" dirty="0" smtClean="0">
              <a:solidFill>
                <a:srgbClr val="000000"/>
              </a:solidFill>
              <a:latin typeface="Monotype Corsiva" panose="03010101010201010101" pitchFamily="66" charset="0"/>
            </a:endParaRPr>
          </a:p>
          <a:p>
            <a:r>
              <a:rPr lang="ru-RU" sz="2400" b="1" i="1" u="none" strike="noStrike" baseline="0" dirty="0" smtClean="0"/>
              <a:t>Участники проекта: дети первой младшей группы, воспитатель</a:t>
            </a:r>
            <a:r>
              <a:rPr lang="ru-RU" sz="2400" b="1" i="1" dirty="0"/>
              <a:t>.</a:t>
            </a:r>
            <a:endParaRPr lang="ru-RU" sz="2400" b="1" dirty="0"/>
          </a:p>
        </p:txBody>
      </p:sp>
    </p:spTree>
    <p:extLst>
      <p:ext uri="{BB962C8B-B14F-4D97-AF65-F5344CB8AC3E}">
        <p14:creationId xmlns="" xmlns:p14="http://schemas.microsoft.com/office/powerpoint/2010/main" val="4053344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7104" y="714232"/>
            <a:ext cx="10440087" cy="5904931"/>
          </a:xfrm>
        </p:spPr>
        <p:txBody>
          <a:bodyPr>
            <a:normAutofit/>
          </a:bodyPr>
          <a:lstStyle/>
          <a:p>
            <a:endParaRPr lang="ru-RU" dirty="0"/>
          </a:p>
          <a:p>
            <a:r>
              <a:rPr lang="ru-RU" sz="3600" b="1" i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Актуальность </a:t>
            </a:r>
            <a:endParaRPr lang="ru-RU" sz="36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  <a:p>
            <a:r>
              <a:rPr lang="ru-RU" sz="2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Одним из первых природных материалов, с которыми дети встречаются в повседневной жизни, являются вода. Знакомство младших дошкольников с водой активизирует познавательную и поисковую деятельность ребёнка. Игры с водой побуждают детей к выражению своих мыслей и желаний словами (развивается активная и пассивная речь), развитию первичных навыков общения (участие детей в совместных играх). При знакомстве детей с водой, у детей развиваются творческие, исследовательские, конструктивные способности, эстетический вкус, обогащаются тактильные ощущения </a:t>
            </a:r>
          </a:p>
        </p:txBody>
      </p:sp>
    </p:spTree>
    <p:extLst>
      <p:ext uri="{BB962C8B-B14F-4D97-AF65-F5344CB8AC3E}">
        <p14:creationId xmlns="" xmlns:p14="http://schemas.microsoft.com/office/powerpoint/2010/main" val="1206764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1445" y="477673"/>
            <a:ext cx="10713492" cy="6196082"/>
          </a:xfrm>
        </p:spPr>
        <p:txBody>
          <a:bodyPr>
            <a:normAutofit/>
          </a:bodyPr>
          <a:lstStyle/>
          <a:p>
            <a:endParaRPr lang="ru-RU" dirty="0"/>
          </a:p>
          <a:p>
            <a:r>
              <a:rPr lang="ru-RU" sz="2800" b="1" i="1" dirty="0"/>
              <a:t>Цель и задачи проводимой работы: </a:t>
            </a:r>
          </a:p>
          <a:p>
            <a:r>
              <a:rPr lang="ru-RU" sz="2000" b="1" i="1" dirty="0"/>
              <a:t>Цель : </a:t>
            </a:r>
          </a:p>
          <a:p>
            <a:r>
              <a:rPr lang="ru-RU" sz="2000" b="1" i="1" dirty="0"/>
              <a:t>• Помочь детям направить и развить их любознательность; развивать познавательный интерес ребенка в процессе экспериментирования с водой; познакомить со свойствами воды: (вода течет, разливается, меняет цвет, впитывается.) </a:t>
            </a:r>
          </a:p>
          <a:p>
            <a:pPr marL="0" indent="0">
              <a:buNone/>
            </a:pPr>
            <a:endParaRPr lang="ru-RU" sz="2000" b="1" i="1" dirty="0"/>
          </a:p>
          <a:p>
            <a:r>
              <a:rPr lang="ru-RU" sz="2000" b="1" i="1" dirty="0"/>
              <a:t>Задачи: </a:t>
            </a:r>
          </a:p>
          <a:p>
            <a:r>
              <a:rPr lang="ru-RU" sz="2000" b="1" i="1" dirty="0"/>
              <a:t>•1. Воспитывать бережное отношение детей к воде. </a:t>
            </a:r>
          </a:p>
          <a:p>
            <a:r>
              <a:rPr lang="ru-RU" sz="2000" b="1" i="1" dirty="0"/>
              <a:t>•2. Закрепить знания о воде, ее свойствах, формировать активный словарь, развивать внимание, наблюдательность, память, речь, умение отвечать на вопросы. </a:t>
            </a:r>
          </a:p>
          <a:p>
            <a:r>
              <a:rPr lang="ru-RU" sz="2000" b="1" i="1" dirty="0"/>
              <a:t>•3.Развивать познавательные способности детей в процессе совместной исследовательской деятельности, практических опытов с водой. </a:t>
            </a:r>
          </a:p>
          <a:p>
            <a:r>
              <a:rPr lang="ru-RU" sz="2000" b="1" i="1" dirty="0"/>
              <a:t>•4. Учить детей выполнять простейшие опыты.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41158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3840" y="1798320"/>
            <a:ext cx="10971212" cy="2865120"/>
          </a:xfrm>
        </p:spPr>
        <p:txBody>
          <a:bodyPr/>
          <a:lstStyle/>
          <a:p>
            <a:endParaRPr lang="ru-RU" dirty="0"/>
          </a:p>
          <a:p>
            <a:r>
              <a:rPr lang="ru-RU" sz="2800" b="1" i="1" dirty="0"/>
              <a:t>Ожидаемые результаты: </a:t>
            </a:r>
          </a:p>
          <a:p>
            <a:r>
              <a:rPr lang="ru-RU" sz="2000" b="1" i="1" dirty="0"/>
              <a:t>1. Овладение элементарными способами практического взаимодействия с окружающей средой – водой. </a:t>
            </a:r>
          </a:p>
          <a:p>
            <a:r>
              <a:rPr lang="ru-RU" sz="2000" b="1" i="1" dirty="0"/>
              <a:t>2.Развитие у детей познавательных способностей в процессе экспериментирования. </a:t>
            </a:r>
          </a:p>
          <a:p>
            <a:r>
              <a:rPr lang="ru-RU" sz="2000" b="1" i="1" dirty="0"/>
              <a:t>3. Расширение кругозора детей, развитие речевой активности. </a:t>
            </a:r>
          </a:p>
        </p:txBody>
      </p:sp>
      <p:pic>
        <p:nvPicPr>
          <p:cNvPr id="4" name="Рисунок 3" descr="Обеспечение безопасности воспитанников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0200" y="0"/>
            <a:ext cx="2743200" cy="2758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8160" y="4663440"/>
            <a:ext cx="2377440" cy="19507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74569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Стрелка вправо 20"/>
          <p:cNvSpPr/>
          <p:nvPr/>
        </p:nvSpPr>
        <p:spPr>
          <a:xfrm rot="8216671">
            <a:off x="3762453" y="1864129"/>
            <a:ext cx="1442823" cy="521265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 rot="2249770">
            <a:off x="7626888" y="1815559"/>
            <a:ext cx="1457799" cy="615954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низ 21"/>
          <p:cNvSpPr/>
          <p:nvPr/>
        </p:nvSpPr>
        <p:spPr>
          <a:xfrm>
            <a:off x="6129639" y="1864134"/>
            <a:ext cx="533400" cy="1902899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968033" y="196251"/>
            <a:ext cx="2790007" cy="1412661"/>
          </a:xfrm>
          <a:prstGeom prst="roundRect">
            <a:avLst/>
          </a:prstGeom>
          <a:solidFill>
            <a:schemeClr val="accent1">
              <a:alpha val="57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497796" y="2662291"/>
            <a:ext cx="4249512" cy="2146666"/>
          </a:xfrm>
          <a:prstGeom prst="ellipse">
            <a:avLst/>
          </a:prstGeom>
          <a:solidFill>
            <a:schemeClr val="accent1">
              <a:alpha val="5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4475277" y="4092355"/>
            <a:ext cx="3462964" cy="2146666"/>
          </a:xfrm>
          <a:prstGeom prst="ellipse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</a:rPr>
              <a:t>II </a:t>
            </a:r>
            <a:r>
              <a:rPr lang="ru-RU" sz="3200" dirty="0" smtClean="0">
                <a:solidFill>
                  <a:schemeClr val="tx1"/>
                </a:solidFill>
              </a:rPr>
              <a:t>этап </a:t>
            </a:r>
          </a:p>
          <a:p>
            <a:r>
              <a:rPr lang="ru-RU" sz="3200" dirty="0" smtClean="0">
                <a:solidFill>
                  <a:schemeClr val="tx1"/>
                </a:solidFill>
              </a:rPr>
              <a:t>Основной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7787640" y="2951594"/>
            <a:ext cx="4404360" cy="2103120"/>
          </a:xfrm>
          <a:prstGeom prst="ellipse">
            <a:avLst/>
          </a:prstGeom>
          <a:solidFill>
            <a:schemeClr val="accent1">
              <a:alpha val="4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43667" y="2771335"/>
            <a:ext cx="3948333" cy="1688123"/>
          </a:xfrm>
          <a:noFill/>
        </p:spPr>
        <p:txBody>
          <a:bodyPr>
            <a:normAutofit fontScale="92500" lnSpcReduction="10000"/>
          </a:bodyPr>
          <a:lstStyle/>
          <a:p>
            <a:endParaRPr lang="ru-RU" dirty="0" smtClean="0"/>
          </a:p>
          <a:p>
            <a:pPr marL="0" indent="0">
              <a:buNone/>
            </a:pPr>
            <a:r>
              <a:rPr lang="en-US" sz="3800" dirty="0" smtClean="0"/>
              <a:t>III </a:t>
            </a:r>
            <a:r>
              <a:rPr lang="ru-RU" sz="3800" dirty="0" smtClean="0"/>
              <a:t>этап </a:t>
            </a:r>
          </a:p>
          <a:p>
            <a:pPr marL="0" indent="0">
              <a:buNone/>
            </a:pPr>
            <a:r>
              <a:rPr lang="ru-RU" sz="3800" dirty="0" smtClean="0"/>
              <a:t>Заключительный </a:t>
            </a:r>
            <a:endParaRPr lang="ru-RU" sz="3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583224" y="364592"/>
            <a:ext cx="247229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i="1" dirty="0" smtClean="0"/>
              <a:t>Этапы проекта 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82474" y="3045648"/>
            <a:ext cx="393319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I </a:t>
            </a:r>
            <a:r>
              <a:rPr lang="ru-RU" sz="3200" dirty="0" smtClean="0"/>
              <a:t>этап </a:t>
            </a:r>
          </a:p>
          <a:p>
            <a:r>
              <a:rPr lang="ru-RU" sz="3200" dirty="0" smtClean="0"/>
              <a:t>Подготовительный 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149970" y="3085892"/>
            <a:ext cx="3319975" cy="584775"/>
          </a:xfrm>
          <a:custGeom>
            <a:avLst/>
            <a:gdLst>
              <a:gd name="connsiteX0" fmla="*/ 0 w 6096000"/>
              <a:gd name="connsiteY0" fmla="*/ 0 h 646331"/>
              <a:gd name="connsiteX1" fmla="*/ 6096000 w 6096000"/>
              <a:gd name="connsiteY1" fmla="*/ 0 h 646331"/>
              <a:gd name="connsiteX2" fmla="*/ 6096000 w 6096000"/>
              <a:gd name="connsiteY2" fmla="*/ 646331 h 646331"/>
              <a:gd name="connsiteX3" fmla="*/ 0 w 6096000"/>
              <a:gd name="connsiteY3" fmla="*/ 646331 h 646331"/>
              <a:gd name="connsiteX4" fmla="*/ 0 w 6096000"/>
              <a:gd name="connsiteY4" fmla="*/ 0 h 646331"/>
              <a:gd name="connsiteX0" fmla="*/ 0 w 6096000"/>
              <a:gd name="connsiteY0" fmla="*/ 0 h 1027331"/>
              <a:gd name="connsiteX1" fmla="*/ 6096000 w 6096000"/>
              <a:gd name="connsiteY1" fmla="*/ 0 h 1027331"/>
              <a:gd name="connsiteX2" fmla="*/ 1249680 w 6096000"/>
              <a:gd name="connsiteY2" fmla="*/ 1027331 h 1027331"/>
              <a:gd name="connsiteX3" fmla="*/ 0 w 6096000"/>
              <a:gd name="connsiteY3" fmla="*/ 646331 h 1027331"/>
              <a:gd name="connsiteX4" fmla="*/ 0 w 6096000"/>
              <a:gd name="connsiteY4" fmla="*/ 0 h 1027331"/>
              <a:gd name="connsiteX0" fmla="*/ 0 w 1981200"/>
              <a:gd name="connsiteY0" fmla="*/ 76200 h 1103531"/>
              <a:gd name="connsiteX1" fmla="*/ 1981200 w 1981200"/>
              <a:gd name="connsiteY1" fmla="*/ 0 h 1103531"/>
              <a:gd name="connsiteX2" fmla="*/ 1249680 w 1981200"/>
              <a:gd name="connsiteY2" fmla="*/ 1103531 h 1103531"/>
              <a:gd name="connsiteX3" fmla="*/ 0 w 1981200"/>
              <a:gd name="connsiteY3" fmla="*/ 722531 h 1103531"/>
              <a:gd name="connsiteX4" fmla="*/ 0 w 1981200"/>
              <a:gd name="connsiteY4" fmla="*/ 76200 h 1103531"/>
              <a:gd name="connsiteX0" fmla="*/ 0 w 1981200"/>
              <a:gd name="connsiteY0" fmla="*/ 76200 h 753011"/>
              <a:gd name="connsiteX1" fmla="*/ 1981200 w 1981200"/>
              <a:gd name="connsiteY1" fmla="*/ 0 h 753011"/>
              <a:gd name="connsiteX2" fmla="*/ 1478280 w 1981200"/>
              <a:gd name="connsiteY2" fmla="*/ 753011 h 753011"/>
              <a:gd name="connsiteX3" fmla="*/ 0 w 1981200"/>
              <a:gd name="connsiteY3" fmla="*/ 722531 h 753011"/>
              <a:gd name="connsiteX4" fmla="*/ 0 w 1981200"/>
              <a:gd name="connsiteY4" fmla="*/ 76200 h 753011"/>
              <a:gd name="connsiteX0" fmla="*/ 0 w 1584960"/>
              <a:gd name="connsiteY0" fmla="*/ 30480 h 707291"/>
              <a:gd name="connsiteX1" fmla="*/ 1584960 w 1584960"/>
              <a:gd name="connsiteY1" fmla="*/ 0 h 707291"/>
              <a:gd name="connsiteX2" fmla="*/ 1478280 w 1584960"/>
              <a:gd name="connsiteY2" fmla="*/ 707291 h 707291"/>
              <a:gd name="connsiteX3" fmla="*/ 0 w 1584960"/>
              <a:gd name="connsiteY3" fmla="*/ 676811 h 707291"/>
              <a:gd name="connsiteX4" fmla="*/ 0 w 1584960"/>
              <a:gd name="connsiteY4" fmla="*/ 30480 h 707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4960" h="707291">
                <a:moveTo>
                  <a:pt x="0" y="30480"/>
                </a:moveTo>
                <a:lnTo>
                  <a:pt x="1584960" y="0"/>
                </a:lnTo>
                <a:lnTo>
                  <a:pt x="1478280" y="707291"/>
                </a:lnTo>
                <a:lnTo>
                  <a:pt x="0" y="676811"/>
                </a:lnTo>
                <a:lnTo>
                  <a:pt x="0" y="30480"/>
                </a:lnTo>
                <a:close/>
              </a:path>
            </a:pathLst>
          </a:custGeom>
        </p:spPr>
        <p:txBody>
          <a:bodyPr wrap="square">
            <a:spAutoFit/>
          </a:bodyPr>
          <a:lstStyle/>
          <a:p>
            <a:r>
              <a:rPr lang="ru-RU" sz="3200" dirty="0" smtClean="0"/>
              <a:t> </a:t>
            </a:r>
            <a:endParaRPr lang="ru-RU" sz="3200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990465" y="293612"/>
            <a:ext cx="2751455" cy="145475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53794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4967" y="627797"/>
            <a:ext cx="10999645" cy="5283425"/>
          </a:xfrm>
        </p:spPr>
        <p:txBody>
          <a:bodyPr/>
          <a:lstStyle/>
          <a:p>
            <a:endParaRPr lang="ru-RU" dirty="0"/>
          </a:p>
          <a:p>
            <a:r>
              <a:rPr lang="ru-RU" sz="3200" b="1" i="1" dirty="0"/>
              <a:t>Подготовительный этап:</a:t>
            </a:r>
            <a:br>
              <a:rPr lang="ru-RU" sz="3200" b="1" i="1" dirty="0"/>
            </a:br>
            <a:r>
              <a:rPr lang="ru-RU" sz="2400" i="1" dirty="0"/>
              <a:t>1. Постановка цели и задач проекта. </a:t>
            </a:r>
            <a:br>
              <a:rPr lang="ru-RU" sz="2400" i="1" dirty="0"/>
            </a:br>
            <a:r>
              <a:rPr lang="ru-RU" sz="2400" i="1" dirty="0"/>
              <a:t>2. Беседы с детьми, для выявления знаний о воде. </a:t>
            </a:r>
            <a:br>
              <a:rPr lang="ru-RU" sz="2400" i="1" dirty="0"/>
            </a:br>
            <a:r>
              <a:rPr lang="ru-RU" sz="2400" i="1" dirty="0"/>
              <a:t>3. Подготовка стихотворений, </a:t>
            </a:r>
            <a:r>
              <a:rPr lang="ru-RU" sz="2400" i="1" dirty="0" err="1"/>
              <a:t>потешек</a:t>
            </a:r>
            <a:r>
              <a:rPr lang="ru-RU" sz="2400" i="1" dirty="0"/>
              <a:t>, </a:t>
            </a:r>
            <a:r>
              <a:rPr lang="ru-RU" sz="2400" i="1" dirty="0" err="1"/>
              <a:t>закличек</a:t>
            </a:r>
            <a:r>
              <a:rPr lang="ru-RU" sz="2400" i="1" dirty="0"/>
              <a:t>, загадок, игр, иллюстративного материала, с использованием воды. </a:t>
            </a:r>
            <a:br>
              <a:rPr lang="ru-RU" sz="2400" i="1" dirty="0"/>
            </a:br>
            <a:r>
              <a:rPr lang="ru-RU" sz="2400" i="1" dirty="0"/>
              <a:t>4. Подготовка необходимого оборудования. </a:t>
            </a:r>
            <a:br>
              <a:rPr lang="ru-RU" sz="2400" i="1" dirty="0"/>
            </a:br>
            <a:r>
              <a:rPr lang="ru-RU" sz="2400" i="1" dirty="0"/>
              <a:t>5. Определение содержания, методов, форм работы с детьми, родителями по проекту. </a:t>
            </a:r>
            <a:br>
              <a:rPr lang="ru-RU" sz="2400" i="1" dirty="0"/>
            </a:br>
            <a:endParaRPr lang="ru-RU" sz="2400" i="1" dirty="0"/>
          </a:p>
        </p:txBody>
      </p:sp>
    </p:spTree>
    <p:extLst>
      <p:ext uri="{BB962C8B-B14F-4D97-AF65-F5344CB8AC3E}">
        <p14:creationId xmlns="" xmlns:p14="http://schemas.microsoft.com/office/powerpoint/2010/main" val="1630719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792481" y="1188719"/>
            <a:ext cx="11032168" cy="4540155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  <a:p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Реализация данного проекта осуществлялась через интеграцию образовательных областей. </a:t>
            </a:r>
            <a:endParaRPr lang="ru-RU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7817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1856" y="252484"/>
            <a:ext cx="8915400" cy="66055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b="1" i="1" dirty="0" smtClean="0"/>
              <a:t>  Основной этап</a:t>
            </a:r>
            <a:r>
              <a:rPr lang="ru-RU" sz="1600" b="1" i="1" dirty="0"/>
              <a:t> </a:t>
            </a:r>
            <a:r>
              <a:rPr lang="ru-RU" sz="1600" b="1" i="1" dirty="0" smtClean="0"/>
              <a:t> :</a:t>
            </a:r>
          </a:p>
          <a:p>
            <a:pPr marL="0" indent="0">
              <a:buNone/>
            </a:pPr>
            <a:r>
              <a:rPr lang="ru-RU" sz="1600" b="1" i="1" dirty="0" smtClean="0"/>
              <a:t>Физическое развитие:</a:t>
            </a:r>
          </a:p>
          <a:p>
            <a:pPr marL="0" indent="0">
              <a:buNone/>
            </a:pPr>
            <a:r>
              <a:rPr lang="ru-RU" sz="1600" i="1" dirty="0" smtClean="0"/>
              <a:t>1</a:t>
            </a:r>
            <a:r>
              <a:rPr lang="ru-RU" sz="1600" i="1" dirty="0"/>
              <a:t>. Подвижная игра «Солнышко и дождик», «Пузырь», «Хоровод».</a:t>
            </a:r>
            <a:br>
              <a:rPr lang="ru-RU" sz="1600" i="1" dirty="0"/>
            </a:br>
            <a:r>
              <a:rPr lang="ru-RU" sz="1600" i="1" dirty="0"/>
              <a:t>2. Комплекс утренней гимнастики «Выходи, водица, мы пришли умыться».</a:t>
            </a:r>
            <a:br>
              <a:rPr lang="ru-RU" sz="1600" i="1" dirty="0"/>
            </a:br>
            <a:r>
              <a:rPr lang="ru-RU" sz="1600" b="1" i="1" dirty="0" smtClean="0"/>
              <a:t>Познавательно-коммуникативная</a:t>
            </a:r>
            <a:r>
              <a:rPr lang="ru-RU" sz="1600" b="1" i="1" dirty="0"/>
              <a:t> </a:t>
            </a:r>
            <a:r>
              <a:rPr lang="ru-RU" sz="1600" i="1" dirty="0"/>
              <a:t/>
            </a:r>
            <a:br>
              <a:rPr lang="ru-RU" sz="1600" i="1" dirty="0"/>
            </a:br>
            <a:r>
              <a:rPr lang="ru-RU" sz="1600" i="1" dirty="0" smtClean="0"/>
              <a:t>1. </a:t>
            </a:r>
            <a:r>
              <a:rPr lang="ru-RU" sz="1600" i="1" dirty="0"/>
              <a:t>Проведение НОД по познавательно-исследовательской, коммуникативной деятельности «Свойства воды».</a:t>
            </a:r>
            <a:br>
              <a:rPr lang="ru-RU" sz="1600" i="1" dirty="0"/>
            </a:br>
            <a:r>
              <a:rPr lang="ru-RU" sz="1600" i="1" dirty="0" smtClean="0"/>
              <a:t>2. </a:t>
            </a:r>
            <a:r>
              <a:rPr lang="ru-RU" sz="1600" i="1" dirty="0"/>
              <a:t>Проведение НОД по формированию целостной картины мира «Жить нельзя нам без воды».</a:t>
            </a:r>
            <a:br>
              <a:rPr lang="ru-RU" sz="1600" i="1" dirty="0"/>
            </a:br>
            <a:r>
              <a:rPr lang="ru-RU" sz="1600" i="1" dirty="0"/>
              <a:t>3</a:t>
            </a:r>
            <a:r>
              <a:rPr lang="ru-RU" sz="1600" i="1" dirty="0" smtClean="0"/>
              <a:t>. </a:t>
            </a:r>
            <a:r>
              <a:rPr lang="ru-RU" sz="1600" i="1" dirty="0"/>
              <a:t>Рассматривание иллюстраций с изображением дождя, различных водоемов, купания в них. </a:t>
            </a:r>
            <a:br>
              <a:rPr lang="ru-RU" sz="1600" i="1" dirty="0"/>
            </a:br>
            <a:r>
              <a:rPr lang="ru-RU" sz="1600" b="1" i="1" dirty="0" smtClean="0"/>
              <a:t>Исследовательская </a:t>
            </a:r>
            <a:r>
              <a:rPr lang="ru-RU" sz="1600" b="1" i="1" dirty="0"/>
              <a:t>деятельность:</a:t>
            </a:r>
            <a:r>
              <a:rPr lang="ru-RU" sz="1600" i="1" dirty="0"/>
              <a:t/>
            </a:r>
            <a:br>
              <a:rPr lang="ru-RU" sz="1600" i="1" dirty="0"/>
            </a:br>
            <a:r>
              <a:rPr lang="ru-RU" sz="1600" i="1" dirty="0"/>
              <a:t>1</a:t>
            </a:r>
            <a:r>
              <a:rPr lang="ru-RU" sz="1600" i="1" dirty="0" smtClean="0"/>
              <a:t>. </a:t>
            </a:r>
            <a:r>
              <a:rPr lang="ru-RU" sz="1600" i="1" dirty="0"/>
              <a:t>Игры детей в центре «Песок – вода» - поисковая деятельность «Холодная, теплая, горячая», «Тонет – плавает».</a:t>
            </a:r>
            <a:br>
              <a:rPr lang="ru-RU" sz="1600" i="1" dirty="0"/>
            </a:br>
            <a:r>
              <a:rPr lang="ru-RU" sz="1600" i="1" dirty="0" smtClean="0"/>
              <a:t>2. </a:t>
            </a:r>
            <a:r>
              <a:rPr lang="ru-RU" sz="1600" i="1" dirty="0"/>
              <a:t>Наблюдение за аквариумными рыбками. </a:t>
            </a:r>
            <a:endParaRPr lang="ru-RU" sz="1600" i="1" dirty="0" smtClean="0"/>
          </a:p>
          <a:p>
            <a:pPr marL="0" indent="0">
              <a:buNone/>
            </a:pPr>
            <a:r>
              <a:rPr lang="ru-RU" sz="1600" b="1" i="1" dirty="0"/>
              <a:t>Речевое развитие </a:t>
            </a:r>
            <a:endParaRPr lang="ru-RU" sz="1600" i="1" dirty="0" smtClean="0"/>
          </a:p>
          <a:p>
            <a:pPr marL="0" indent="0">
              <a:buNone/>
            </a:pPr>
            <a:r>
              <a:rPr lang="ru-RU" sz="1600" i="1" dirty="0" smtClean="0"/>
              <a:t>1.Беседа </a:t>
            </a:r>
            <a:r>
              <a:rPr lang="ru-RU" sz="1600" i="1" dirty="0"/>
              <a:t>«Какая бывает вода»; </a:t>
            </a:r>
            <a:endParaRPr lang="ru-RU" sz="1600" i="1" dirty="0" smtClean="0"/>
          </a:p>
          <a:p>
            <a:pPr marL="0" indent="0">
              <a:buNone/>
            </a:pPr>
            <a:r>
              <a:rPr lang="ru-RU" sz="1600" i="1" dirty="0" smtClean="0"/>
              <a:t>2.Чтение </a:t>
            </a:r>
            <a:r>
              <a:rPr lang="ru-RU" sz="1600" i="1" dirty="0"/>
              <a:t>художественной литературы. Чтение </a:t>
            </a:r>
            <a:r>
              <a:rPr lang="ru-RU" sz="1600" i="1" dirty="0" err="1"/>
              <a:t>потешек</a:t>
            </a:r>
            <a:r>
              <a:rPr lang="ru-RU" sz="1600" i="1" dirty="0"/>
              <a:t>: «Водичка, водичка», «Дождик, дождик пуще». Чтение произведений А. </a:t>
            </a:r>
            <a:r>
              <a:rPr lang="ru-RU" sz="1600" i="1" dirty="0" err="1"/>
              <a:t>Барто</a:t>
            </a:r>
            <a:r>
              <a:rPr lang="ru-RU" sz="1600" i="1" dirty="0"/>
              <a:t> «Девочка чумазая»</a:t>
            </a:r>
            <a:br>
              <a:rPr lang="ru-RU" sz="1600" i="1" dirty="0"/>
            </a:br>
            <a:r>
              <a:rPr lang="ru-RU" sz="1600" b="1" i="1" dirty="0" smtClean="0"/>
              <a:t>Работа </a:t>
            </a:r>
            <a:r>
              <a:rPr lang="ru-RU" sz="1600" b="1" i="1" dirty="0"/>
              <a:t>с родителями</a:t>
            </a:r>
            <a:r>
              <a:rPr lang="ru-RU" sz="1600" i="1" dirty="0"/>
              <a:t>:</a:t>
            </a:r>
            <a:br>
              <a:rPr lang="ru-RU" sz="1600" i="1" dirty="0"/>
            </a:br>
            <a:r>
              <a:rPr lang="ru-RU" sz="1600" i="1" dirty="0"/>
              <a:t>1. Консультация для родителей. Сказка «Как люди речку обидели».</a:t>
            </a:r>
            <a:br>
              <a:rPr lang="ru-RU" sz="1600" i="1" dirty="0"/>
            </a:br>
            <a:r>
              <a:rPr lang="ru-RU" sz="1600" i="1" dirty="0"/>
              <a:t>2. Показать детям в домашних условиях, что для приготовления пищи, стирки белья, уборки квартиры, поливки комнатных растений, купания людей нужна вода. </a:t>
            </a:r>
            <a:endParaRPr lang="ru-RU" sz="1600" i="1" dirty="0" smtClean="0"/>
          </a:p>
          <a:p>
            <a:pPr marL="0" indent="0">
              <a:buNone/>
            </a:pP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i="1" dirty="0" smtClean="0"/>
              <a:t/>
            </a:r>
            <a:br>
              <a:rPr lang="ru-RU" sz="1600" i="1" dirty="0" smtClean="0"/>
            </a:br>
            <a:r>
              <a:rPr lang="ru-RU" sz="1600" i="1" dirty="0" smtClean="0"/>
              <a:t/>
            </a:r>
            <a:br>
              <a:rPr lang="ru-RU" sz="1600" i="1" dirty="0" smtClean="0"/>
            </a:br>
            <a:endParaRPr lang="ru-RU" sz="1600" i="1" dirty="0"/>
          </a:p>
        </p:txBody>
      </p:sp>
    </p:spTree>
    <p:extLst>
      <p:ext uri="{BB962C8B-B14F-4D97-AF65-F5344CB8AC3E}">
        <p14:creationId xmlns="" xmlns:p14="http://schemas.microsoft.com/office/powerpoint/2010/main" val="1814535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209</TotalTime>
  <Words>308</Words>
  <Application>Microsoft Office PowerPoint</Application>
  <PresentationFormat>Произвольный</PresentationFormat>
  <Paragraphs>54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            муниципальное                                  дошкольное образовательное учреждение центр развитие ребёнка №2  Проект  «МЫ ИССЛЕДОВАТЕЛИ» (СВОЙСТВА ВОДЫ)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diakov.net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                                                  МДОУ ЦРР №2  Проект  «МЫ ИССЛЕДОВАТЕЛИ» СВОЙСТВА ВОДЫ. </dc:title>
  <dc:creator>RePack by Diakov</dc:creator>
  <cp:lastModifiedBy>HP</cp:lastModifiedBy>
  <cp:revision>22</cp:revision>
  <dcterms:created xsi:type="dcterms:W3CDTF">2015-05-12T13:46:27Z</dcterms:created>
  <dcterms:modified xsi:type="dcterms:W3CDTF">2015-09-28T05:11:42Z</dcterms:modified>
</cp:coreProperties>
</file>