
<file path=[Content_Types].xml><?xml version="1.0" encoding="utf-8"?>
<Types xmlns="http://schemas.openxmlformats.org/package/2006/content-types">
  <Default Extension="tmp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77" r:id="rId11"/>
    <p:sldId id="268" r:id="rId12"/>
    <p:sldId id="270" r:id="rId13"/>
    <p:sldId id="278" r:id="rId14"/>
    <p:sldId id="267" r:id="rId15"/>
    <p:sldId id="279" r:id="rId16"/>
    <p:sldId id="280" r:id="rId17"/>
    <p:sldId id="269" r:id="rId18"/>
    <p:sldId id="271" r:id="rId19"/>
    <p:sldId id="272" r:id="rId20"/>
    <p:sldId id="273" r:id="rId21"/>
    <p:sldId id="274" r:id="rId22"/>
    <p:sldId id="275" r:id="rId23"/>
    <p:sldId id="281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3" autoAdjust="0"/>
  </p:normalViewPr>
  <p:slideViewPr>
    <p:cSldViewPr>
      <p:cViewPr varScale="1">
        <p:scale>
          <a:sx n="78" d="100"/>
          <a:sy n="78" d="100"/>
        </p:scale>
        <p:origin x="-9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C37-B213-45B5-B6F3-3B2A8C5577A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C27-6110-4A6F-97A7-7980637DA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C37-B213-45B5-B6F3-3B2A8C5577A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C27-6110-4A6F-97A7-7980637DA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C37-B213-45B5-B6F3-3B2A8C5577A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C27-6110-4A6F-97A7-7980637DA5C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C37-B213-45B5-B6F3-3B2A8C5577A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C27-6110-4A6F-97A7-7980637DA5C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C37-B213-45B5-B6F3-3B2A8C5577A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C27-6110-4A6F-97A7-7980637DA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C37-B213-45B5-B6F3-3B2A8C5577A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C27-6110-4A6F-97A7-7980637DA5C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C37-B213-45B5-B6F3-3B2A8C5577A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C27-6110-4A6F-97A7-7980637DA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C37-B213-45B5-B6F3-3B2A8C5577A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C27-6110-4A6F-97A7-7980637DA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C37-B213-45B5-B6F3-3B2A8C5577A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C27-6110-4A6F-97A7-7980637DA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C37-B213-45B5-B6F3-3B2A8C5577A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C27-6110-4A6F-97A7-7980637DA5C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C37-B213-45B5-B6F3-3B2A8C5577A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C27-6110-4A6F-97A7-7980637DA5C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9A03C37-B213-45B5-B6F3-3B2A8C5577A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7A71C27-6110-4A6F-97A7-7980637DA5C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777\AppData\Local\Temp\FineReader10\media\image4.jpeg" TargetMode="External"/><Relationship Id="rId7" Type="http://schemas.openxmlformats.org/officeDocument/2006/relationships/image" Target="file:///C:\Users\777\AppData\Local\Temp\FineReader10\media\image5.jpe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file:///C:\Users\777\AppData\Local\Temp\FineReader10\media\image2.png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777\AppData\Local\Temp\FineReader10\media\image10.jpe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Users\777\AppData\Local\Temp\FineReader10\media\image29.jpeg" TargetMode="Externa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/>
              <a:t>Применение наглядного моделирования при формировании связной речи у старших дошкольников с ОНР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149080"/>
            <a:ext cx="6400800" cy="1198984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/>
              <a:t>Учитель-логопед</a:t>
            </a:r>
          </a:p>
          <a:p>
            <a:pPr algn="r"/>
            <a:r>
              <a:rPr lang="ru-RU" sz="3600" b="1" dirty="0" smtClean="0"/>
              <a:t>Гордиенко Н.П.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585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AppData\Local\Temp\FineReader10\media\image4.jpeg"/>
          <p:cNvPicPr>
            <a:picLocks noChangeAspect="1" noChangeArrowheads="1"/>
          </p:cNvPicPr>
          <p:nvPr/>
        </p:nvPicPr>
        <p:blipFill>
          <a:blip r:embed="rId2" r:link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92913" y="3060216"/>
            <a:ext cx="2603321" cy="362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777\AppData\Local\Temp\FineReader10\media\image2.pn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988840"/>
            <a:ext cx="3676984" cy="118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777\AppData\Local\Temp\FineReader10\media\image5.jpeg"/>
          <p:cNvPicPr>
            <a:picLocks noChangeAspect="1" noChangeArrowheads="1"/>
          </p:cNvPicPr>
          <p:nvPr/>
        </p:nvPicPr>
        <p:blipFill>
          <a:blip r:embed="rId6" r:link="rId7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43167" y="2904768"/>
            <a:ext cx="2603321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827584" y="1700808"/>
            <a:ext cx="3477995" cy="11702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Моделирование предложений 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2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Применение наглядного моделирования на основном этапе развития связной речи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467544" y="5373216"/>
            <a:ext cx="8280920" cy="64807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Цель – обучение детей </a:t>
            </a:r>
            <a:r>
              <a:rPr lang="ru-RU" sz="2400" dirty="0" smtClean="0">
                <a:solidFill>
                  <a:srgbClr val="0070C0"/>
                </a:solidFill>
              </a:rPr>
              <a:t>рассказыванию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(развитие умения составлять различные виды рассказов)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755576" y="2276872"/>
            <a:ext cx="3600400" cy="34563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Обучение пересказу </a:t>
            </a:r>
            <a:r>
              <a:rPr lang="ru-RU" dirty="0" smtClean="0"/>
              <a:t>методом наглядного моделирования </a:t>
            </a:r>
            <a:r>
              <a:rPr lang="ru-RU" dirty="0" smtClean="0"/>
              <a:t>осуществляется с применением: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опорных картинок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о</a:t>
            </a:r>
            <a:r>
              <a:rPr lang="ru-RU" dirty="0" smtClean="0"/>
              <a:t>порных планов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хем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и</a:t>
            </a:r>
            <a:r>
              <a:rPr lang="ru-RU" dirty="0" smtClean="0"/>
              <a:t>грушек</a:t>
            </a:r>
          </a:p>
          <a:p>
            <a:pPr algn="just"/>
            <a:r>
              <a:rPr lang="ru-RU" dirty="0" smtClean="0"/>
              <a:t>На начальном этапе детям предлагают  готовые планы и схемы, а затем дошкольники сами составляют модель своих пересказов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412776"/>
            <a:ext cx="3352800" cy="676664"/>
          </a:xfrm>
        </p:spPr>
        <p:txBody>
          <a:bodyPr/>
          <a:lstStyle/>
          <a:p>
            <a:pPr algn="ctr"/>
            <a:r>
              <a:rPr lang="ru-RU" dirty="0" smtClean="0"/>
              <a:t>Пересказ </a:t>
            </a:r>
            <a:endParaRPr lang="ru-RU" dirty="0"/>
          </a:p>
        </p:txBody>
      </p:sp>
      <p:pic>
        <p:nvPicPr>
          <p:cNvPr id="5" name="Объект 4" descr="image8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2"/>
          <a:stretch/>
        </p:blipFill>
        <p:spPr bwMode="auto">
          <a:xfrm>
            <a:off x="4644008" y="2420888"/>
            <a:ext cx="4248471" cy="36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37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3163026" cy="177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/>
          <a:stretch/>
        </p:blipFill>
        <p:spPr bwMode="auto">
          <a:xfrm>
            <a:off x="755576" y="3861048"/>
            <a:ext cx="3632072" cy="230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image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0" y="1511472"/>
            <a:ext cx="4574191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t="18402" r="21587" b="5850"/>
          <a:stretch/>
        </p:blipFill>
        <p:spPr bwMode="auto">
          <a:xfrm>
            <a:off x="4907591" y="3861048"/>
            <a:ext cx="3897620" cy="230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09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755576" y="2240868"/>
            <a:ext cx="3744416" cy="399644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Описание – особый вид связной монологической речи. Задача описания состоит в создании словесного образа объекта, признаки  и свойства которого раскрываются в определенной последовательности.  Для обучения составлению описаний в качестве моделей применяются: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редметы и игрушки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опорные картинки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отовые схемы описаний</a:t>
            </a:r>
          </a:p>
          <a:p>
            <a:pPr algn="just"/>
            <a:r>
              <a:rPr lang="ru-RU" dirty="0" smtClean="0"/>
              <a:t>На начальном этапе дети описывают один предмет, после – учатся составлять сравнительные описания нескольких предметов</a:t>
            </a: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908720"/>
            <a:ext cx="3352800" cy="1252728"/>
          </a:xfrm>
        </p:spPr>
        <p:txBody>
          <a:bodyPr/>
          <a:lstStyle/>
          <a:p>
            <a:pPr algn="ctr"/>
            <a:r>
              <a:rPr lang="ru-RU" sz="2800" dirty="0" smtClean="0"/>
              <a:t>Описательный </a:t>
            </a:r>
            <a:r>
              <a:rPr lang="ru-RU" sz="2800" dirty="0" smtClean="0"/>
              <a:t>рассказ предметов и объектов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984625" cy="223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5"/>
            <a:ext cx="397302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0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Temp\FineReader10\media\image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9258"/>
          <a:stretch/>
        </p:blipFill>
        <p:spPr bwMode="auto">
          <a:xfrm>
            <a:off x="1457384" y="1916832"/>
            <a:ext cx="5832648" cy="4213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539552" y="1124744"/>
            <a:ext cx="3352800" cy="6263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Описание времен года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41081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30"/>
          <a:stretch/>
        </p:blipFill>
        <p:spPr bwMode="auto">
          <a:xfrm>
            <a:off x="1763688" y="1916832"/>
            <a:ext cx="2016224" cy="4360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73" r="12813" b="2606"/>
          <a:stretch/>
        </p:blipFill>
        <p:spPr bwMode="auto">
          <a:xfrm>
            <a:off x="4473065" y="1628800"/>
            <a:ext cx="4328586" cy="1080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56" r="10753" b="2005"/>
          <a:stretch/>
        </p:blipFill>
        <p:spPr bwMode="auto">
          <a:xfrm>
            <a:off x="4725093" y="2849129"/>
            <a:ext cx="3824530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35" r="11735" b="2681"/>
          <a:stretch/>
        </p:blipFill>
        <p:spPr bwMode="auto">
          <a:xfrm>
            <a:off x="4725093" y="3933055"/>
            <a:ext cx="3848913" cy="10081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" t="75616" r="10824" b="1968"/>
          <a:stretch/>
        </p:blipFill>
        <p:spPr bwMode="auto">
          <a:xfrm>
            <a:off x="4753269" y="5143946"/>
            <a:ext cx="3869611" cy="9210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683568" y="1002436"/>
            <a:ext cx="3352800" cy="6263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Описание овощей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86828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611560" y="2708920"/>
            <a:ext cx="3744416" cy="2880320"/>
          </a:xfrm>
        </p:spPr>
        <p:txBody>
          <a:bodyPr/>
          <a:lstStyle/>
          <a:p>
            <a:r>
              <a:rPr lang="ru-RU" dirty="0" smtClean="0"/>
              <a:t>Обучение составлению различных видов </a:t>
            </a:r>
            <a:r>
              <a:rPr lang="ru-RU" dirty="0" smtClean="0"/>
              <a:t>описаний картин: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Пейзаж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Портрет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Натюрморт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Сюжетные многофигурные картины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96752"/>
            <a:ext cx="3744416" cy="1252728"/>
          </a:xfrm>
        </p:spPr>
        <p:txBody>
          <a:bodyPr/>
          <a:lstStyle/>
          <a:p>
            <a:pPr algn="ctr"/>
            <a:r>
              <a:rPr lang="ru-RU" sz="2800" dirty="0" smtClean="0"/>
              <a:t>Описательный </a:t>
            </a:r>
            <a:r>
              <a:rPr lang="ru-RU" sz="2800" dirty="0" smtClean="0"/>
              <a:t>рассказ по картинам</a:t>
            </a:r>
            <a:endParaRPr lang="ru-RU" sz="2800" dirty="0"/>
          </a:p>
        </p:txBody>
      </p:sp>
      <p:pic>
        <p:nvPicPr>
          <p:cNvPr id="5" name="Объект 4" descr="image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/>
          <a:stretch/>
        </p:blipFill>
        <p:spPr bwMode="auto">
          <a:xfrm>
            <a:off x="4611998" y="1988840"/>
            <a:ext cx="3899924" cy="14188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image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4011930" cy="1455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9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777\AppData\Local\Temp\FineReader10\media\image10.jpeg"/>
          <p:cNvPicPr>
            <a:picLocks noChangeAspect="1" noChangeArrowheads="1"/>
          </p:cNvPicPr>
          <p:nvPr/>
        </p:nvPicPr>
        <p:blipFill>
          <a:blip r:embed="rId2" r:link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4075" y="836245"/>
            <a:ext cx="287938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777\AppData\Local\Temp\FineReader10\media\image29.jpeg"/>
          <p:cNvPicPr>
            <a:picLocks noChangeAspect="1" noChangeArrowheads="1"/>
          </p:cNvPicPr>
          <p:nvPr/>
        </p:nvPicPr>
        <p:blipFill>
          <a:blip r:embed="rId4" r:link="rId5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05324" y="2627460"/>
            <a:ext cx="2913753" cy="408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1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755576" y="2708920"/>
            <a:ext cx="3352800" cy="2880320"/>
          </a:xfrm>
        </p:spPr>
        <p:txBody>
          <a:bodyPr/>
          <a:lstStyle/>
          <a:p>
            <a:r>
              <a:rPr lang="ru-RU" dirty="0" smtClean="0"/>
              <a:t>С помощью серии сюжетных картин возможно составление: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Пересказа художественного текста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Составление  повествовательных рассказов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196752"/>
            <a:ext cx="3352800" cy="1584176"/>
          </a:xfrm>
        </p:spPr>
        <p:txBody>
          <a:bodyPr/>
          <a:lstStyle/>
          <a:p>
            <a:pPr algn="ctr"/>
            <a:r>
              <a:rPr lang="ru-RU" sz="2800" dirty="0" smtClean="0"/>
              <a:t>Рассказывание по серии сюжетных картин</a:t>
            </a:r>
            <a:endParaRPr lang="ru-RU" sz="2800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536504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3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На формирование способности говорить природа отвела не так уж много времени – это период </a:t>
            </a:r>
            <a:r>
              <a:rPr lang="ru-RU" b="1" dirty="0" smtClean="0"/>
              <a:t>дошкольного детства</a:t>
            </a:r>
            <a:r>
              <a:rPr lang="ru-RU" dirty="0" smtClean="0"/>
              <a:t>. Именно в этом возрасте необходимо </a:t>
            </a:r>
            <a:r>
              <a:rPr lang="ru-RU" b="1" dirty="0" smtClean="0"/>
              <a:t>научить ребенка связно излагать свои мысли</a:t>
            </a:r>
            <a:r>
              <a:rPr lang="ru-RU" dirty="0" smtClean="0"/>
              <a:t>, сообщать, убеждать, доказывать. Развитию речи в системе дошкольного образования всегда придавалось огромное значение. Сегодня, в соответствии с ФГОС, </a:t>
            </a:r>
            <a:r>
              <a:rPr lang="ru-RU" b="1" dirty="0" smtClean="0"/>
              <a:t>речевое развитие</a:t>
            </a:r>
            <a:r>
              <a:rPr lang="ru-RU" dirty="0" smtClean="0"/>
              <a:t> является одной из приоритетных задач дошкольного образования.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Способность говорить – удивительный дар природы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3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0953" y="883425"/>
            <a:ext cx="4359386" cy="599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6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Применение наглядного моделирования на заключительном этапе развития связной речи детей</a:t>
            </a:r>
            <a:endParaRPr lang="ru-RU" b="1" dirty="0"/>
          </a:p>
        </p:txBody>
      </p:sp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1547664" y="5301208"/>
            <a:ext cx="6418262" cy="9398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Цель – обучение детей творческому рассказыванию (развитие умения составлять различные виды творческих рассказов)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755576" y="2708920"/>
            <a:ext cx="3352800" cy="288032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Рассказы из личного опыта детей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Придумывание предшествующих событий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Придумывание последующих событий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Составление фантастических историй, сказок и рассказов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484784"/>
            <a:ext cx="3352800" cy="936104"/>
          </a:xfrm>
        </p:spPr>
        <p:txBody>
          <a:bodyPr/>
          <a:lstStyle/>
          <a:p>
            <a:pPr algn="ctr"/>
            <a:r>
              <a:rPr lang="ru-RU" sz="2400" dirty="0" smtClean="0"/>
              <a:t>Составление творческих рассказов</a:t>
            </a:r>
            <a:endParaRPr lang="ru-RU" sz="2400" dirty="0"/>
          </a:p>
        </p:txBody>
      </p:sp>
      <p:pic>
        <p:nvPicPr>
          <p:cNvPr id="7" name="Объект 6" descr="C:\Users\admin\AppData\Local\Temp\FineReader10\media\image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905250" cy="2650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755576" y="2132856"/>
            <a:ext cx="3352800" cy="3816424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Стихотворений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Песен</a:t>
            </a:r>
          </a:p>
          <a:p>
            <a:pPr algn="just"/>
            <a:r>
              <a:rPr lang="ru-RU" dirty="0" smtClean="0"/>
              <a:t>Тоже можно осуществлять с применением  технологии наглядного моделирования. В процессе заучивания дети совместно с педагогом обсуждают элементы модели заучиваемого текста и зарисовывают его. Это облегчает запоминание и воспроизведение длинных текстов для заучивания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196752"/>
            <a:ext cx="3352800" cy="432048"/>
          </a:xfrm>
        </p:spPr>
        <p:txBody>
          <a:bodyPr/>
          <a:lstStyle/>
          <a:p>
            <a:pPr algn="ctr"/>
            <a:r>
              <a:rPr lang="ru-RU" sz="2400" dirty="0" smtClean="0"/>
              <a:t>Заучивание</a:t>
            </a:r>
            <a:endParaRPr lang="ru-RU" sz="24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7" b="10756"/>
          <a:stretch/>
        </p:blipFill>
        <p:spPr bwMode="auto">
          <a:xfrm>
            <a:off x="5220072" y="1628800"/>
            <a:ext cx="3024335" cy="446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0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804389" cy="345069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Ускоряет процесс овладения детьми связной речью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Облегчает детям процесс рассказывания, так как модель фактически является его планом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Способствует лучшему усвоению содержания развернутого высказывания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Делает речь детей более содержательной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Помогает обобщить и систематизировать все полученные детьми ранее знания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Использование технологии наглядного моделирования в работе по развитию связной речи детей с ОНР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091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564904"/>
            <a:ext cx="7668840" cy="3849291"/>
          </a:xfrm>
        </p:spPr>
        <p:txBody>
          <a:bodyPr>
            <a:normAutofit fontScale="92500"/>
          </a:bodyPr>
          <a:lstStyle/>
          <a:p>
            <a:pPr marL="0" indent="355600" algn="just">
              <a:buNone/>
            </a:pPr>
            <a:r>
              <a:rPr lang="ru-RU" dirty="0" smtClean="0"/>
              <a:t>Речевое развитие в условиях реализации образовательного стандарта направлено на воспитание личности ребенка, который </a:t>
            </a:r>
            <a:r>
              <a:rPr lang="ru-RU" b="1" dirty="0" smtClean="0"/>
              <a:t>свободно и творчески применяет речь в различных ситуациях</a:t>
            </a:r>
            <a:r>
              <a:rPr lang="ru-RU" dirty="0" smtClean="0"/>
              <a:t> жизнедеятельности. </a:t>
            </a:r>
          </a:p>
          <a:p>
            <a:pPr marL="0" indent="355600" algn="just">
              <a:buNone/>
            </a:pPr>
            <a:r>
              <a:rPr lang="ru-RU" dirty="0" smtClean="0"/>
              <a:t>Согласно </a:t>
            </a:r>
            <a:r>
              <a:rPr lang="ru-RU" b="1" dirty="0" smtClean="0"/>
              <a:t>целевым ориентирам</a:t>
            </a:r>
            <a:r>
              <a:rPr lang="ru-RU" dirty="0" smtClean="0"/>
              <a:t> образовательного стандарта, у выпускника детского сада должны быть сформированы следующие </a:t>
            </a:r>
            <a:r>
              <a:rPr lang="ru-RU" b="1" dirty="0" smtClean="0"/>
              <a:t>речевые умения</a:t>
            </a:r>
            <a:r>
              <a:rPr lang="ru-RU" dirty="0" smtClean="0"/>
              <a:t>:</a:t>
            </a:r>
          </a:p>
          <a:p>
            <a:pPr marL="0" indent="355600" algn="just">
              <a:buFont typeface="Arial" pitchFamily="34" charset="0"/>
              <a:buChar char="•"/>
            </a:pPr>
            <a:r>
              <a:rPr lang="ru-RU" dirty="0" smtClean="0"/>
              <a:t>умение связно высказывать свои мысли</a:t>
            </a:r>
          </a:p>
          <a:p>
            <a:pPr marL="0" indent="355600" algn="just">
              <a:buFont typeface="Arial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мение строить диалог</a:t>
            </a:r>
          </a:p>
          <a:p>
            <a:pPr marL="0" indent="355600" algn="just">
              <a:buFont typeface="Arial" pitchFamily="34" charset="0"/>
              <a:buChar char="•"/>
            </a:pPr>
            <a:r>
              <a:rPr lang="ru-RU" dirty="0" smtClean="0"/>
              <a:t>умение составлять небольшой рассказ на заданную тему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/>
              <a:t>ФГОС ДО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9922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СВЯЗНАЯ РЕЧЬ –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сложная форма речевой деятельности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ДИАЛОГ -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служит потребностям живого общения.  Состоит из реплик, из цепи последовательных речевых реакций. Осуществляется в виде сменяющих друг друга обращений, вопросов</a:t>
            </a:r>
            <a:r>
              <a:rPr lang="ru-RU" dirty="0"/>
              <a:t> </a:t>
            </a:r>
            <a:r>
              <a:rPr lang="ru-RU" dirty="0" smtClean="0"/>
              <a:t>и ответов, в виде разговора (беседы) двух или более участников общения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МОНОЛОГ -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с</a:t>
            </a:r>
            <a:r>
              <a:rPr lang="ru-RU" dirty="0" smtClean="0"/>
              <a:t>вязная речь одного лица, коммуникативная цель которой сообщение о каких-либо фактах, явлениях.  Особенность этой формы речи состоит в том, что ее содержание заранее задано и предварительно планируется.  Основные виды монолога – описание, повествование, рассуждение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8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МЕТОДЫ РАЗВИТИЯ СВЯЗНОЙ РЕЧИ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2311168" cy="639762"/>
          </a:xfrm>
        </p:spPr>
        <p:txBody>
          <a:bodyPr/>
          <a:lstStyle/>
          <a:p>
            <a:r>
              <a:rPr lang="ru-RU" dirty="0" smtClean="0"/>
              <a:t>СЛОВЕСНЫЕ</a:t>
            </a:r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3563888" y="2708920"/>
            <a:ext cx="2311168" cy="639762"/>
          </a:xfrm>
        </p:spPr>
        <p:txBody>
          <a:bodyPr/>
          <a:lstStyle/>
          <a:p>
            <a:r>
              <a:rPr lang="ru-RU" dirty="0" smtClean="0"/>
              <a:t>НАГЛЯДНЫЕ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6444208" y="2708920"/>
            <a:ext cx="2311168" cy="639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ПРАКТИЧЕСКИЕ</a:t>
            </a:r>
            <a:endParaRPr lang="ru-RU" dirty="0"/>
          </a:p>
        </p:txBody>
      </p:sp>
      <p:sp>
        <p:nvSpPr>
          <p:cNvPr id="11" name="Объект 3"/>
          <p:cNvSpPr>
            <a:spLocks noGrp="1"/>
          </p:cNvSpPr>
          <p:nvPr>
            <p:ph sz="half" idx="2"/>
          </p:nvPr>
        </p:nvSpPr>
        <p:spPr>
          <a:xfrm>
            <a:off x="683568" y="3501008"/>
            <a:ext cx="2664296" cy="2697162"/>
          </a:xfrm>
        </p:spPr>
        <p:txBody>
          <a:bodyPr/>
          <a:lstStyle/>
          <a:p>
            <a:r>
              <a:rPr lang="ru-RU" dirty="0" smtClean="0"/>
              <a:t>Рассказ </a:t>
            </a:r>
          </a:p>
          <a:p>
            <a:r>
              <a:rPr lang="ru-RU" dirty="0" smtClean="0"/>
              <a:t>Беседа  (предварительная, итоговая, обобщающая)</a:t>
            </a:r>
          </a:p>
          <a:p>
            <a:r>
              <a:rPr lang="ru-RU" dirty="0" smtClean="0"/>
              <a:t>Чтение 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half" idx="2"/>
          </p:nvPr>
        </p:nvSpPr>
        <p:spPr>
          <a:xfrm>
            <a:off x="3563888" y="3501008"/>
            <a:ext cx="2309812" cy="2697162"/>
          </a:xfrm>
        </p:spPr>
        <p:txBody>
          <a:bodyPr/>
          <a:lstStyle/>
          <a:p>
            <a:r>
              <a:rPr lang="ru-RU" dirty="0" smtClean="0"/>
              <a:t>Наблюдение</a:t>
            </a:r>
          </a:p>
          <a:p>
            <a:r>
              <a:rPr lang="ru-RU" dirty="0" smtClean="0"/>
              <a:t>Рассматривание картин</a:t>
            </a:r>
          </a:p>
          <a:p>
            <a:r>
              <a:rPr lang="ru-RU" dirty="0" smtClean="0"/>
              <a:t>Показ образца задания</a:t>
            </a:r>
            <a:endParaRPr lang="ru-RU" dirty="0"/>
          </a:p>
          <a:p>
            <a:r>
              <a:rPr lang="ru-RU" dirty="0" smtClean="0"/>
              <a:t>Наглядное моделирование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half" idx="2"/>
          </p:nvPr>
        </p:nvSpPr>
        <p:spPr>
          <a:xfrm>
            <a:off x="6444208" y="3501008"/>
            <a:ext cx="2309812" cy="2697162"/>
          </a:xfrm>
        </p:spPr>
        <p:txBody>
          <a:bodyPr/>
          <a:lstStyle/>
          <a:p>
            <a:r>
              <a:rPr lang="ru-RU" dirty="0" smtClean="0"/>
              <a:t>Упражнения</a:t>
            </a:r>
          </a:p>
          <a:p>
            <a:r>
              <a:rPr lang="ru-RU" dirty="0" smtClean="0"/>
              <a:t>Игры</a:t>
            </a:r>
          </a:p>
          <a:p>
            <a:r>
              <a:rPr lang="ru-RU" dirty="0" smtClean="0"/>
              <a:t>Моделирование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564904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i="1" dirty="0"/>
              <a:t>Учите ребёнка каким-нибудь неизвестным ему пяти словам – он будет долго и напрасно мучиться, но свяжите двадцать таких слов с картинками, и он их усвоит на лету</a:t>
            </a:r>
            <a:endParaRPr lang="ru-RU" sz="2000" dirty="0"/>
          </a:p>
          <a:p>
            <a:pPr marL="0" indent="0" algn="r">
              <a:buNone/>
            </a:pPr>
            <a:r>
              <a:rPr lang="ru-RU" sz="2000" i="1" dirty="0"/>
              <a:t>К.Д. Ушинский</a:t>
            </a:r>
            <a:endParaRPr lang="ru-RU" sz="2000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Моделирование представляет собой уникальное сочетание и гармоничное слияние всех методов обучения – наглядного, практического и </a:t>
            </a:r>
            <a:r>
              <a:rPr lang="ru-RU" dirty="0" smtClean="0"/>
              <a:t>словесного.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/>
          </a:bodyPr>
          <a:lstStyle/>
          <a:p>
            <a:r>
              <a:rPr lang="ru-RU" dirty="0" smtClean="0"/>
              <a:t>МОДЕЛИРОВАНИЕ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5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/>
              <a:t>ЭТАПЫ РАБОТЫ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РАЗВИТИЯ СВЯЗНОЙ РЕЧИ у детей с ОНР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2527192" cy="639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Подготовительный </a:t>
            </a:r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3563888" y="2708920"/>
            <a:ext cx="2376264" cy="639762"/>
          </a:xfrm>
        </p:spPr>
        <p:txBody>
          <a:bodyPr/>
          <a:lstStyle/>
          <a:p>
            <a:r>
              <a:rPr lang="ru-RU" dirty="0" smtClean="0"/>
              <a:t>Основной 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6444208" y="2708920"/>
            <a:ext cx="2311168" cy="639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Заключительный </a:t>
            </a:r>
            <a:endParaRPr lang="ru-RU" dirty="0"/>
          </a:p>
        </p:txBody>
      </p:sp>
      <p:sp>
        <p:nvSpPr>
          <p:cNvPr id="11" name="Объект 3"/>
          <p:cNvSpPr>
            <a:spLocks noGrp="1"/>
          </p:cNvSpPr>
          <p:nvPr>
            <p:ph sz="half" idx="2"/>
          </p:nvPr>
        </p:nvSpPr>
        <p:spPr>
          <a:xfrm>
            <a:off x="611560" y="3501008"/>
            <a:ext cx="2520280" cy="269716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 smtClean="0"/>
              <a:t>Цель – достижение уровня речевого и языкового развития, необходимого для составления  разных видов развернутых высказываний. Работа на этом этапе включает развитие лексико-грамматического базиса связной речи.</a:t>
            </a:r>
            <a:endParaRPr lang="ru-RU" sz="1600" dirty="0"/>
          </a:p>
        </p:txBody>
      </p:sp>
      <p:sp>
        <p:nvSpPr>
          <p:cNvPr id="12" name="Объект 3"/>
          <p:cNvSpPr>
            <a:spLocks noGrp="1"/>
          </p:cNvSpPr>
          <p:nvPr>
            <p:ph sz="half" idx="2"/>
          </p:nvPr>
        </p:nvSpPr>
        <p:spPr>
          <a:xfrm>
            <a:off x="3275856" y="3501008"/>
            <a:ext cx="2808312" cy="269716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Цель – обучение детей рассказыванию (составлению различных видов и типов рассказов: описаний, рассказов по сюжетным картинам, по серии сюжетных картин, пересказов художественных текстов, сказок и т.д.)</a:t>
            </a:r>
            <a:endParaRPr lang="ru-RU" dirty="0"/>
          </a:p>
        </p:txBody>
      </p:sp>
      <p:sp>
        <p:nvSpPr>
          <p:cNvPr id="13" name="Объект 3"/>
          <p:cNvSpPr>
            <a:spLocks noGrp="1"/>
          </p:cNvSpPr>
          <p:nvPr>
            <p:ph sz="half" idx="2"/>
          </p:nvPr>
        </p:nvSpPr>
        <p:spPr>
          <a:xfrm>
            <a:off x="6228184" y="3501008"/>
            <a:ext cx="2525836" cy="269716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700" dirty="0" smtClean="0"/>
              <a:t>Цель – закрепление навыков составления </a:t>
            </a:r>
            <a:r>
              <a:rPr lang="ru-RU" sz="1700" dirty="0" smtClean="0"/>
              <a:t>разных видов рассказов </a:t>
            </a:r>
            <a:r>
              <a:rPr lang="ru-RU" sz="1700" dirty="0" smtClean="0"/>
              <a:t>и формирование умений творческого рассказывания (составление рассказов из личного опыта , придумывание окончания и начала </a:t>
            </a:r>
            <a:r>
              <a:rPr lang="ru-RU" sz="1700" dirty="0" smtClean="0"/>
              <a:t>рассказов и т.д.)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4740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Применение наглядного моделирования на подготовительном </a:t>
            </a:r>
            <a:r>
              <a:rPr lang="ru-RU" dirty="0" smtClean="0"/>
              <a:t>этапе</a:t>
            </a:r>
            <a:br>
              <a:rPr lang="ru-RU" dirty="0" smtClean="0"/>
            </a:br>
            <a:r>
              <a:rPr lang="ru-RU" dirty="0" smtClean="0"/>
              <a:t>развития связной речи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725144"/>
            <a:ext cx="8064896" cy="173188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Работа на подготовительном этапе включает формирование лексического и грамматического базиса связной речи, развитие и закрепление навыков построения предложений разной структуры, а также коммуникативных умений и навыков для полноценного общения детей с педагогом и между собой в процессе занятий.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755576" y="2204864"/>
            <a:ext cx="3352800" cy="3816424"/>
          </a:xfrm>
        </p:spPr>
        <p:txBody>
          <a:bodyPr>
            <a:normAutofit/>
          </a:bodyPr>
          <a:lstStyle/>
          <a:p>
            <a:r>
              <a:rPr lang="ru-RU" dirty="0" smtClean="0"/>
              <a:t>Детей обучают составлению предложений: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 предметным картинкам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 сюжетным картинкам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 демонстрируемым действиям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 опорным словам</a:t>
            </a:r>
          </a:p>
          <a:p>
            <a:r>
              <a:rPr lang="ru-RU" dirty="0" smtClean="0"/>
              <a:t>Моделирование предложений осуществляется с помощью различного вида наглядности – схемы, картинки, предметные игрушки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908720"/>
            <a:ext cx="3352800" cy="1252728"/>
          </a:xfrm>
        </p:spPr>
        <p:txBody>
          <a:bodyPr/>
          <a:lstStyle/>
          <a:p>
            <a:pPr algn="ctr"/>
            <a:r>
              <a:rPr lang="ru-RU" dirty="0" smtClean="0"/>
              <a:t>Работа над предложением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04864"/>
            <a:ext cx="454888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165</TotalTime>
  <Words>782</Words>
  <Application>Microsoft Office PowerPoint</Application>
  <PresentationFormat>Экран (4:3)</PresentationFormat>
  <Paragraphs>97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Применение наглядного моделирования при формировании связной речи у старших дошкольников с ОНР</vt:lpstr>
      <vt:lpstr>Способность говорить – удивительный дар природы</vt:lpstr>
      <vt:lpstr>ФГОС ДО</vt:lpstr>
      <vt:lpstr>СВЯЗНАЯ РЕЧЬ –  сложная форма речевой деятельности</vt:lpstr>
      <vt:lpstr>МЕТОДЫ РАЗВИТИЯ СВЯЗНОЙ РЕЧИ</vt:lpstr>
      <vt:lpstr>МОДЕЛИРОВАНИЕ</vt:lpstr>
      <vt:lpstr>ЭТАПЫ РАБОТЫ  РАЗВИТИЯ СВЯЗНОЙ РЕЧИ у детей с ОНР</vt:lpstr>
      <vt:lpstr>Применение наглядного моделирования на подготовительном этапе развития связной речи</vt:lpstr>
      <vt:lpstr>Работа над предложением</vt:lpstr>
      <vt:lpstr>Презентация PowerPoint</vt:lpstr>
      <vt:lpstr>Применение наглядного моделирования на основном этапе развития связной речи</vt:lpstr>
      <vt:lpstr>Пересказ </vt:lpstr>
      <vt:lpstr>Презентация PowerPoint</vt:lpstr>
      <vt:lpstr>Описательный рассказ предметов и объектов</vt:lpstr>
      <vt:lpstr>Презентация PowerPoint</vt:lpstr>
      <vt:lpstr>Презентация PowerPoint</vt:lpstr>
      <vt:lpstr>Описательный рассказ по картинам</vt:lpstr>
      <vt:lpstr>Презентация PowerPoint</vt:lpstr>
      <vt:lpstr>Рассказывание по серии сюжетных картин</vt:lpstr>
      <vt:lpstr>Презентация PowerPoint</vt:lpstr>
      <vt:lpstr>Применение наглядного моделирования на заключительном этапе развития связной речи детей</vt:lpstr>
      <vt:lpstr>Составление творческих рассказов</vt:lpstr>
      <vt:lpstr>Заучивание</vt:lpstr>
      <vt:lpstr>Использование технологии наглядного моделирования в работе по развитию связной речи детей с ОНР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наглядного моделирования при формировании связной речи у старших дошкольников с ОНР</dc:title>
  <dc:creator>Admin</dc:creator>
  <cp:lastModifiedBy>Admin</cp:lastModifiedBy>
  <cp:revision>17</cp:revision>
  <dcterms:created xsi:type="dcterms:W3CDTF">2015-04-23T04:23:58Z</dcterms:created>
  <dcterms:modified xsi:type="dcterms:W3CDTF">2015-04-23T07:36:04Z</dcterms:modified>
</cp:coreProperties>
</file>