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49625"/>
            <a:ext cx="7772400" cy="1470025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A5B4C-BDC3-43B9-BA7A-2C307800E0E2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D08CA-6AB3-4843-B76F-DE3031D08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551D6-A022-453A-8D89-A0E9C67FD949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10CCA-8026-4E03-A308-7D4B83D6F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E8689-87DB-4E5C-B384-DD1508EFE40A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24117-E3C9-4B7E-A2D7-80EA4FC6B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70C12-EDE6-4C72-8425-5E68A1376AD2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15874-B9AC-4139-A6B9-DBA23F056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FE252-30EE-4B21-B4A9-091BF949619E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F8FB-36B9-4C8D-8C47-C94E2CFEF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C38B-E80D-4644-BAB4-9DE528D653B9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8D32-4342-4494-9710-CCC101ADA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04C22-5E95-446C-957D-3FA36E2F1948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249DB-0C66-469D-AC38-2E6EAE576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3C829-79A9-406E-A5A1-13A3BA297ACD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14C3B-E9B9-421F-829A-E23440567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C5797-E061-4C78-92BA-D75BA13AA422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6B5FD-2D45-407A-B5C6-1913A5552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7CAE-050C-441B-AEC7-1A3282416751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AD14-C071-4D0E-ADE1-9FD0C35B1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EBF6C-3A3D-4D53-B355-CDDD24C94A9C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54470-E355-40FA-BCBF-37E941367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9CC4EA-CFD5-4B87-BEC6-9B2B832AB5DD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613AB8-C3D0-4C6B-8FAC-4CB08B86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ln w="19050"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Microsoft New Tai Lue" pitchFamily="34" charset="0"/>
          <a:cs typeface="Microsoft New Tai Lue" panose="020B05020402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Microsoft New Tai Lue" panose="020B0502040204020203" pitchFamily="34" charset="0"/>
          <a:ea typeface="Microsoft New Tai Lue" pitchFamily="34" charset="0"/>
          <a:cs typeface="Microsoft New Tai Lue" panose="020B0502040204020203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Microsoft New Tai Lue" panose="020B0502040204020203" pitchFamily="34" charset="0"/>
          <a:ea typeface="Microsoft New Tai Lue" pitchFamily="34" charset="0"/>
          <a:cs typeface="Microsoft New Tai Lue" panose="020B05020402040202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Microsoft New Tai Lue" panose="020B0502040204020203" pitchFamily="34" charset="0"/>
          <a:ea typeface="Microsoft New Tai Lue" pitchFamily="34" charset="0"/>
          <a:cs typeface="Microsoft New Tai Lue" panose="020B05020402040202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Microsoft New Tai Lue" panose="020B0502040204020203" pitchFamily="34" charset="0"/>
          <a:ea typeface="Microsoft New Tai Lue" pitchFamily="34" charset="0"/>
          <a:cs typeface="Microsoft New Tai Lue" panose="020B05020402040202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Microsoft New Tai Lue" panose="020B0502040204020203" pitchFamily="34" charset="0"/>
          <a:ea typeface="Microsoft New Tai Lue" pitchFamily="34" charset="0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4902200"/>
            <a:ext cx="3754437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2656"/>
            <a:ext cx="7380312" cy="3384376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>
              <a:ea typeface="+mj-ea"/>
            </a:endParaRPr>
          </a:p>
        </p:txBody>
      </p:sp>
      <p:sp>
        <p:nvSpPr>
          <p:cNvPr id="3076" name="Subtitle 2"/>
          <p:cNvSpPr>
            <a:spLocks noGrp="1"/>
          </p:cNvSpPr>
          <p:nvPr>
            <p:ph type="subTitle" idx="1"/>
          </p:nvPr>
        </p:nvSpPr>
        <p:spPr>
          <a:xfrm>
            <a:off x="0" y="4149725"/>
            <a:ext cx="4211638" cy="24479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FF00"/>
                </a:solidFill>
              </a:rPr>
              <a:t>Разработала: </a:t>
            </a:r>
          </a:p>
          <a:p>
            <a:pPr eaLnBrk="1" hangingPunct="1"/>
            <a:r>
              <a:rPr lang="ru-RU" sz="3600" b="1" smtClean="0">
                <a:solidFill>
                  <a:srgbClr val="FFFF00"/>
                </a:solidFill>
              </a:rPr>
              <a:t>Звездина Н.А.</a:t>
            </a:r>
          </a:p>
          <a:p>
            <a:pPr eaLnBrk="1" hangingPunct="1"/>
            <a:r>
              <a:rPr lang="ru-RU" sz="3600" b="1" smtClean="0">
                <a:solidFill>
                  <a:schemeClr val="tx1"/>
                </a:solidFill>
              </a:rPr>
              <a:t>МДОО № 93</a:t>
            </a:r>
          </a:p>
          <a:p>
            <a:pPr eaLnBrk="1" hangingPunct="1"/>
            <a:r>
              <a:rPr lang="ru-RU" sz="3600" b="1" smtClean="0">
                <a:solidFill>
                  <a:schemeClr val="tx1"/>
                </a:solidFill>
              </a:rPr>
              <a:t>Карталы 2015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8680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Методическая разработка «</a:t>
            </a:r>
            <a:r>
              <a:rPr lang="ru-RU" sz="5400" b="1" dirty="0" err="1" smtClean="0"/>
              <a:t>Лего-конструирование</a:t>
            </a:r>
            <a:r>
              <a:rPr lang="ru-RU" sz="5400" b="1" dirty="0" smtClean="0"/>
              <a:t> для дошкольников».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Задания для детей</a:t>
            </a:r>
            <a:endParaRPr lang="ru-RU" dirty="0"/>
          </a:p>
        </p:txBody>
      </p:sp>
      <p:pic>
        <p:nvPicPr>
          <p:cNvPr id="12291" name="Содержимое 7" descr="382501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55875" y="1989138"/>
            <a:ext cx="3341688" cy="3341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Выбери третьего лишнего?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7143750" y="5572125"/>
            <a:ext cx="1371600" cy="5254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16" name="Picture 2" descr="C:\Users\Admin\Desktop\картинки лего\Рисунок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2341563"/>
            <a:ext cx="21844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Users\Admin\Desktop\картинки лего\Рисунок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75" y="3794125"/>
            <a:ext cx="20764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C:\Users\Admin\Desktop\картинки лего\Рисунок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888" y="1844675"/>
            <a:ext cx="2690812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857250" y="4786313"/>
            <a:ext cx="1643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собака</a:t>
            </a:r>
          </a:p>
        </p:txBody>
      </p:sp>
      <p:sp>
        <p:nvSpPr>
          <p:cNvPr id="13320" name="TextBox 13"/>
          <p:cNvSpPr txBox="1">
            <a:spLocks noChangeArrowheads="1"/>
          </p:cNvSpPr>
          <p:nvPr/>
        </p:nvSpPr>
        <p:spPr bwMode="auto">
          <a:xfrm>
            <a:off x="3929063" y="6072188"/>
            <a:ext cx="142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слон</a:t>
            </a:r>
          </a:p>
        </p:txBody>
      </p: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6357938" y="3714750"/>
            <a:ext cx="2357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крокодил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571625" y="2857500"/>
            <a:ext cx="5929313" cy="2571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39" name="Text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928813" y="3571875"/>
            <a:ext cx="4143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Monotype Corsiva" pitchFamily="66" charset="0"/>
              </a:rPr>
              <a:t>Подумай</a:t>
            </a:r>
          </a:p>
        </p:txBody>
      </p:sp>
      <p:pic>
        <p:nvPicPr>
          <p:cNvPr id="22530" name="Picture 2" descr="C:\Users\Admin\Desktop\картинки лего\_ 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404664"/>
            <a:ext cx="2148840" cy="208915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Admin\Desktop\картинки лего\1351273438_o4idy15gklxhim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707904" y="476672"/>
            <a:ext cx="1789370" cy="1695193"/>
          </a:xfrm>
          <a:prstGeom prst="ellipse">
            <a:avLst/>
          </a:prstGeom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1571625" y="2857500"/>
            <a:ext cx="5929313" cy="2571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4" name="Text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000250" y="3500438"/>
            <a:ext cx="4143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Monotype Corsiva" pitchFamily="66" charset="0"/>
              </a:rPr>
              <a:t>Молодец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Выбери третьего лишнего?</a:t>
            </a:r>
            <a:endParaRPr lang="ru-RU" dirty="0"/>
          </a:p>
        </p:txBody>
      </p:sp>
      <p:pic>
        <p:nvPicPr>
          <p:cNvPr id="16387" name="Picture 2" descr="C:\Users\Admin\Desktop\картинки лего\6c7c4a90756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1714500"/>
            <a:ext cx="28241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Users\Admin\Desktop\картинки лего\bf606a084a2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75" y="1785938"/>
            <a:ext cx="250031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Users\Admin\Desktop\картинки лего\14f141db9a79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25" y="2857500"/>
            <a:ext cx="271462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642938" y="4143375"/>
            <a:ext cx="2357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omic Sans MS" pitchFamily="66" charset="0"/>
              </a:rPr>
              <a:t>черепаха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3643313" y="5857875"/>
            <a:ext cx="2357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omic Sans MS" pitchFamily="66" charset="0"/>
              </a:rPr>
              <a:t>страус</a:t>
            </a:r>
          </a:p>
        </p:txBody>
      </p:sp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6858000" y="4071938"/>
            <a:ext cx="157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omic Sans MS" pitchFamily="66" charset="0"/>
              </a:rPr>
              <a:t>петух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571625" y="2857500"/>
            <a:ext cx="5929313" cy="2571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1" name="Text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928813" y="3571875"/>
            <a:ext cx="4143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Monotype Corsiva" pitchFamily="66" charset="0"/>
              </a:rPr>
              <a:t>Подумай</a:t>
            </a:r>
          </a:p>
        </p:txBody>
      </p:sp>
      <p:pic>
        <p:nvPicPr>
          <p:cNvPr id="22530" name="Picture 2" descr="C:\Users\Admin\Desktop\картинки лего\_ 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214290"/>
            <a:ext cx="2571768" cy="250033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Admin\Desktop\картинки лего\1351273438_o4idy15gklxhim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14678" y="285728"/>
            <a:ext cx="2714644" cy="2571768"/>
          </a:xfrm>
          <a:prstGeom prst="ellipse">
            <a:avLst/>
          </a:prstGeom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1571625" y="2857500"/>
            <a:ext cx="5929313" cy="2571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2000250" y="3500438"/>
            <a:ext cx="4143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Monotype Corsiva" pitchFamily="66" charset="0"/>
              </a:rPr>
              <a:t>Молодец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Выбери третьего лишнего?</a:t>
            </a:r>
            <a:endParaRPr lang="ru-RU" dirty="0"/>
          </a:p>
        </p:txBody>
      </p:sp>
      <p:pic>
        <p:nvPicPr>
          <p:cNvPr id="19459" name="Picture 2" descr="C:\Users\Admin\Desktop\картинки лего\0_78cb1_462b16af_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2843213"/>
            <a:ext cx="14795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Admin\Desktop\картинки лего\0_78cb2_85b56b4_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125" y="1779588"/>
            <a:ext cx="1368425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Admin\Desktop\картинки лего\Рисунок5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3938" y="2420938"/>
            <a:ext cx="2068512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468313" y="5805488"/>
            <a:ext cx="18716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жираф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3708400" y="5300663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зебра</a:t>
            </a:r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6372225" y="4941888"/>
            <a:ext cx="2339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кенгуру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571625" y="2857500"/>
            <a:ext cx="5929313" cy="2571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3" name="Text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928813" y="3571875"/>
            <a:ext cx="4143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Monotype Corsiva" pitchFamily="66" charset="0"/>
              </a:rPr>
              <a:t>Подумай</a:t>
            </a:r>
          </a:p>
        </p:txBody>
      </p:sp>
      <p:pic>
        <p:nvPicPr>
          <p:cNvPr id="22530" name="Picture 2" descr="C:\Users\Admin\Desktop\картинки лего\_ 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836712"/>
            <a:ext cx="1791080" cy="174132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Admin\Desktop\картинки лего\1351273438_o4idy15gklxhim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347864" y="404664"/>
            <a:ext cx="2221418" cy="2104501"/>
          </a:xfrm>
          <a:prstGeom prst="ellipse">
            <a:avLst/>
          </a:prstGeom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1571625" y="2857500"/>
            <a:ext cx="5929313" cy="2571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08" name="Text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000250" y="3500438"/>
            <a:ext cx="4143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Monotype Corsiva" pitchFamily="66" charset="0"/>
              </a:rPr>
              <a:t>Молодец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6600" dirty="0" smtClean="0">
                <a:latin typeface="Monotype Corsiva" pitchFamily="66" charset="0"/>
              </a:rPr>
              <a:t>Цель: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en-US" sz="6600" dirty="0">
              <a:ea typeface="+mj-ea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b="1" smtClean="0">
                <a:solidFill>
                  <a:srgbClr val="FFFF00"/>
                </a:solidFill>
                <a:latin typeface="Monotype Corsiva" pitchFamily="66" charset="0"/>
              </a:rPr>
              <a:t>Содействовать развитию у детей дошкольного возраста способностей к техническому творчеству, предоставить им возможность творческой самореализации посредством овладения ЛЕГО-конструированием.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Выбери третьего лишнего?</a:t>
            </a: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8286750" y="5715000"/>
            <a:ext cx="400050" cy="4111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2" name="Picture 2" descr="C:\Users\Admin\Desktop\картинки лего\Рисунок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3357563"/>
            <a:ext cx="1966912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:\Users\Admin\Desktop\картинки лего\Рисунок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2500" y="1484313"/>
            <a:ext cx="28336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1143000" y="5786438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omic Sans MS" pitchFamily="66" charset="0"/>
              </a:rPr>
              <a:t>собака</a:t>
            </a: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3635375" y="3068638"/>
            <a:ext cx="2500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omic Sans MS" pitchFamily="66" charset="0"/>
              </a:rPr>
              <a:t>крокодил</a:t>
            </a: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5429250" y="5857875"/>
            <a:ext cx="164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omic Sans MS" pitchFamily="66" charset="0"/>
              </a:rPr>
              <a:t>осел</a:t>
            </a:r>
          </a:p>
        </p:txBody>
      </p:sp>
      <p:pic>
        <p:nvPicPr>
          <p:cNvPr id="22537" name="Picture 9" descr="E:\картинки лего\Рисунок4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725" y="4076700"/>
            <a:ext cx="1776413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571625" y="2857500"/>
            <a:ext cx="5929313" cy="2571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5" name="Text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928813" y="3571875"/>
            <a:ext cx="4143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Monotype Corsiva" pitchFamily="66" charset="0"/>
              </a:rPr>
              <a:t>Подумай</a:t>
            </a:r>
          </a:p>
        </p:txBody>
      </p:sp>
      <p:pic>
        <p:nvPicPr>
          <p:cNvPr id="22530" name="Picture 2" descr="C:\Users\Admin\Desktop\картинки лего\_ 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476672"/>
            <a:ext cx="2007104" cy="195135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Admin\Desktop\картинки лего\1351273438_o4idy15gklxhim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419872" y="332656"/>
            <a:ext cx="2221418" cy="2104501"/>
          </a:xfrm>
          <a:prstGeom prst="ellipse">
            <a:avLst/>
          </a:prstGeom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1571625" y="2857500"/>
            <a:ext cx="5929313" cy="2571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0" name="Text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000250" y="3500438"/>
            <a:ext cx="4143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Monotype Corsiva" pitchFamily="66" charset="0"/>
              </a:rPr>
              <a:t>Молодец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Используемая литература</a:t>
            </a: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Е.В.Фешина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«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конструирование в детском саду»</a:t>
            </a:r>
          </a:p>
          <a:p>
            <a:pPr>
              <a:defRPr/>
            </a:pPr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Л.В.Куцакова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«Занятия по конструированию из строительного материала»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43192" cy="126876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sz="6000" dirty="0" smtClean="0">
                <a:solidFill>
                  <a:srgbClr val="0070C0"/>
                </a:solidFill>
                <a:latin typeface="Monotype Corsiva" pitchFamily="66" charset="0"/>
              </a:rPr>
              <a:t>Задачи: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679950"/>
          </a:xfrm>
        </p:spPr>
        <p:txBody>
          <a:bodyPr/>
          <a:lstStyle/>
          <a:p>
            <a:r>
              <a:rPr lang="ru-RU" sz="3600" smtClean="0">
                <a:solidFill>
                  <a:srgbClr val="FFFF00"/>
                </a:solidFill>
                <a:latin typeface="Monotype Corsiva" pitchFamily="66" charset="0"/>
              </a:rPr>
              <a:t>содействовать формированию знаний о счёте, форме, пропорции, симметрии, понятии части и целого;</a:t>
            </a:r>
          </a:p>
          <a:p>
            <a:r>
              <a:rPr lang="ru-RU" sz="3600" smtClean="0">
                <a:solidFill>
                  <a:srgbClr val="FFFF00"/>
                </a:solidFill>
                <a:latin typeface="Monotype Corsiva" pitchFamily="66" charset="0"/>
              </a:rPr>
              <a:t>создать условия для овладения основами конструирования;</a:t>
            </a:r>
          </a:p>
          <a:p>
            <a:r>
              <a:rPr lang="ru-RU" sz="3600" smtClean="0">
                <a:solidFill>
                  <a:srgbClr val="FFFF00"/>
                </a:solidFill>
                <a:latin typeface="Monotype Corsiva" pitchFamily="66" charset="0"/>
              </a:rPr>
              <a:t>способствовать формированию знания и умения ориентироваться в технике чтения элементарных схем.</a:t>
            </a:r>
          </a:p>
          <a:p>
            <a:pPr>
              <a:buFont typeface="Arial" charset="0"/>
              <a:buNone/>
            </a:pPr>
            <a:endParaRPr lang="ru-RU" sz="2800" smtClean="0"/>
          </a:p>
          <a:p>
            <a:endParaRPr lang="ru-RU" sz="2800" smtClean="0"/>
          </a:p>
          <a:p>
            <a:pPr eaLnBrk="1" hangingPunct="1"/>
            <a:endParaRPr lang="ru-RU" sz="1600" smtClean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0" y="836613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ru-RU" sz="2800" b="1">
              <a:latin typeface="Monotype Corsiva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764704"/>
            <a:ext cx="8229600" cy="129614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54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icrosoft New Tai Lue" pitchFamily="34" charset="0"/>
                <a:cs typeface="Microsoft New Tai Lue" panose="020B0502040204020203" pitchFamily="34" charset="0"/>
              </a:rPr>
              <a:t/>
            </a:r>
            <a:br>
              <a:rPr lang="ru-RU" sz="54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icrosoft New Tai Lue" pitchFamily="34" charset="0"/>
                <a:cs typeface="Microsoft New Tai Lue" panose="020B0502040204020203" pitchFamily="34" charset="0"/>
              </a:rPr>
            </a:br>
            <a:endParaRPr lang="ru-RU" sz="54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Microsoft New Tai Lue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23850" y="1052513"/>
            <a:ext cx="29956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i="1">
                <a:solidFill>
                  <a:schemeClr val="bg1"/>
                </a:solidFill>
                <a:latin typeface="Monotype Corsiva" pitchFamily="66" charset="0"/>
              </a:rPr>
              <a:t>Обучающие</a:t>
            </a:r>
            <a:r>
              <a:rPr lang="ru-RU" sz="4800" b="1">
                <a:solidFill>
                  <a:schemeClr val="bg1"/>
                </a:solidFill>
                <a:latin typeface="Monotype Corsiva" pitchFamily="66" charset="0"/>
              </a:rPr>
              <a:t>:</a:t>
            </a:r>
            <a:endParaRPr lang="ru-RU" sz="480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>
                <a:latin typeface="Monotype Corsiva" pitchFamily="66" charset="0"/>
              </a:rPr>
              <a:t/>
            </a:r>
            <a:br>
              <a:rPr lang="ru-RU" i="1" dirty="0" smtClean="0">
                <a:latin typeface="Monotype Corsiva" pitchFamily="66" charset="0"/>
              </a:rPr>
            </a:br>
            <a:r>
              <a:rPr lang="ru-RU" i="1" dirty="0" smtClean="0">
                <a:latin typeface="Monotype Corsiva" pitchFamily="66" charset="0"/>
              </a:rPr>
              <a:t>Развивающие: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FF00"/>
                </a:solidFill>
                <a:latin typeface="Monotype Corsiva" pitchFamily="66" charset="0"/>
              </a:rPr>
              <a:t>создать условия для развития внимания, памяти, образного и пространственного мышления;</a:t>
            </a:r>
          </a:p>
          <a:p>
            <a:r>
              <a:rPr lang="ru-RU" sz="3600" b="1" smtClean="0">
                <a:solidFill>
                  <a:srgbClr val="FFFF00"/>
                </a:solidFill>
                <a:latin typeface="Monotype Corsiva" pitchFamily="66" charset="0"/>
              </a:rPr>
              <a:t>способствовать развитию творческой активности ребёнка;</a:t>
            </a:r>
          </a:p>
          <a:p>
            <a:r>
              <a:rPr lang="ru-RU" sz="3600" b="1" smtClean="0">
                <a:solidFill>
                  <a:srgbClr val="FFFF00"/>
                </a:solidFill>
                <a:latin typeface="Monotype Corsiva" pitchFamily="66" charset="0"/>
              </a:rPr>
              <a:t>способствовать расширению кругозора и развитию представлений об окружающем мире.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600" i="1" dirty="0" smtClean="0">
                <a:latin typeface="Monotype Corsiva" pitchFamily="66" charset="0"/>
              </a:rPr>
              <a:t>Воспитательные: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  <a:latin typeface="Monotype Corsiva" pitchFamily="66" charset="0"/>
              </a:rPr>
              <a:t>содействовать формированию умения составлять план действий и применять его для решения практических задач, осуществлять анализ и оценку проделанной работы;</a:t>
            </a:r>
          </a:p>
          <a:p>
            <a:r>
              <a:rPr lang="ru-RU" b="1" smtClean="0">
                <a:solidFill>
                  <a:srgbClr val="FFFF00"/>
                </a:solidFill>
                <a:latin typeface="Monotype Corsiva" pitchFamily="66" charset="0"/>
              </a:rPr>
              <a:t>содействовать воспитанию организационно-волевых качеств личности (терпение, воля, самоконтроль);</a:t>
            </a:r>
          </a:p>
          <a:p>
            <a:r>
              <a:rPr lang="ru-RU" b="1" smtClean="0">
                <a:solidFill>
                  <a:srgbClr val="FFFF00"/>
                </a:solidFill>
                <a:latin typeface="Monotype Corsiva" pitchFamily="66" charset="0"/>
              </a:rPr>
              <a:t>создать условия для развития навыков межличностного общения и коллективного творчества.</a:t>
            </a:r>
          </a:p>
          <a:p>
            <a:endParaRPr lang="ru-RU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>Виды конструктора ЛЕГО</a:t>
            </a:r>
            <a:endParaRPr lang="ru-RU" sz="40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лего дупло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20978918">
            <a:off x="595068" y="1896024"/>
            <a:ext cx="2424306" cy="1545495"/>
          </a:xfrm>
          <a:prstGeom prst="roundRect">
            <a:avLst>
              <a:gd name="adj" fmla="val 3725"/>
            </a:avLst>
          </a:prstGeom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 rot="-588991">
            <a:off x="742950" y="3654425"/>
            <a:ext cx="3538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mic Sans MS" pitchFamily="66" charset="0"/>
              </a:rPr>
              <a:t>Конструктор</a:t>
            </a:r>
            <a:br>
              <a:rPr lang="ru-RU" b="1">
                <a:latin typeface="Comic Sans MS" pitchFamily="66" charset="0"/>
              </a:rPr>
            </a:br>
            <a:r>
              <a:rPr lang="en-US" b="1">
                <a:latin typeface="Comic Sans MS" pitchFamily="66" charset="0"/>
              </a:rPr>
              <a:t>LEGO- Duplo</a:t>
            </a:r>
            <a:endParaRPr lang="ru-RU" b="1"/>
          </a:p>
        </p:txBody>
      </p:sp>
      <p:pic>
        <p:nvPicPr>
          <p:cNvPr id="8197" name="Содержимое 5" descr="лего дакт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8036">
            <a:off x="4967288" y="1739900"/>
            <a:ext cx="22320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7"/>
          <p:cNvSpPr txBox="1">
            <a:spLocks noChangeArrowheads="1"/>
          </p:cNvSpPr>
          <p:nvPr/>
        </p:nvSpPr>
        <p:spPr bwMode="auto">
          <a:xfrm rot="289211">
            <a:off x="4818063" y="3190875"/>
            <a:ext cx="3140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mic Sans MS" pitchFamily="66" charset="0"/>
              </a:rPr>
              <a:t>Конструктор </a:t>
            </a:r>
          </a:p>
          <a:p>
            <a:pPr algn="ctr"/>
            <a:r>
              <a:rPr lang="en-US" b="1">
                <a:latin typeface="Comic Sans MS" pitchFamily="66" charset="0"/>
              </a:rPr>
              <a:t>LEGO</a:t>
            </a:r>
            <a:r>
              <a:rPr lang="ru-RU" b="1">
                <a:latin typeface="Comic Sans MS" pitchFamily="66" charset="0"/>
              </a:rPr>
              <a:t> -</a:t>
            </a:r>
            <a:r>
              <a:rPr lang="en-US" b="1">
                <a:latin typeface="Comic Sans MS" pitchFamily="66" charset="0"/>
              </a:rPr>
              <a:t>Dacta</a:t>
            </a:r>
            <a:endParaRPr lang="ru-RU" b="1"/>
          </a:p>
        </p:txBody>
      </p:sp>
      <p:pic>
        <p:nvPicPr>
          <p:cNvPr id="8199" name="Рисунок 3" descr="images.jpe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08088" y="4797425"/>
            <a:ext cx="20828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642938" y="6211888"/>
            <a:ext cx="242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mic Sans MS" pitchFamily="66" charset="0"/>
              </a:rPr>
              <a:t>Конструкторов </a:t>
            </a:r>
            <a:endParaRPr lang="en-US" b="1">
              <a:latin typeface="Comic Sans MS" pitchFamily="66" charset="0"/>
            </a:endParaRPr>
          </a:p>
          <a:p>
            <a:pPr algn="ctr"/>
            <a:r>
              <a:rPr lang="en-US" b="1">
                <a:latin typeface="Comic Sans MS" pitchFamily="66" charset="0"/>
              </a:rPr>
              <a:t>LEGO-</a:t>
            </a:r>
            <a:r>
              <a:rPr lang="ru-RU" b="1">
                <a:latin typeface="Comic Sans MS" pitchFamily="66" charset="0"/>
              </a:rPr>
              <a:t> City</a:t>
            </a:r>
            <a:endParaRPr lang="ru-RU">
              <a:latin typeface="Comic Sans MS" pitchFamily="66" charset="0"/>
            </a:endParaRPr>
          </a:p>
        </p:txBody>
      </p:sp>
      <p:pic>
        <p:nvPicPr>
          <p:cNvPr id="8201" name="Рисунок 5" descr="0b2129f25e5d81cc9b645741e5450d2f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69450">
            <a:off x="4616450" y="4745038"/>
            <a:ext cx="1808163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Прямоугольник 11"/>
          <p:cNvSpPr>
            <a:spLocks noChangeArrowheads="1"/>
          </p:cNvSpPr>
          <p:nvPr/>
        </p:nvSpPr>
        <p:spPr bwMode="auto">
          <a:xfrm>
            <a:off x="4071938" y="6211888"/>
            <a:ext cx="2714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mic Sans MS" pitchFamily="66" charset="0"/>
              </a:rPr>
              <a:t>Конструктор </a:t>
            </a:r>
            <a:endParaRPr lang="en-US" b="1">
              <a:latin typeface="Comic Sans MS" pitchFamily="66" charset="0"/>
            </a:endParaRPr>
          </a:p>
          <a:p>
            <a:pPr algn="ctr"/>
            <a:r>
              <a:rPr lang="ru-RU" b="1">
                <a:latin typeface="Comic Sans MS" pitchFamily="66" charset="0"/>
              </a:rPr>
              <a:t>Зоопарк, Ферма</a:t>
            </a:r>
            <a:endParaRPr lang="ru-RU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71942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tx1"/>
                </a:solidFill>
                <a:latin typeface="Euphemia"/>
              </a:rPr>
              <a:t>В наборы конструктора входят не только кубики различных цветов и размеров, но и дополнительные детали – формочки, а также фигурки зверей и людей.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6858000" y="5572125"/>
            <a:ext cx="1828800" cy="5540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9220" name="Содержимое 9" descr="лего постройки 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3714750"/>
            <a:ext cx="5202237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latin typeface="Comic Sans MS" pitchFamily="66" charset="0"/>
              </a:rPr>
              <a:t>В процессе игры с конструктором ребенок развивает:</a:t>
            </a:r>
            <a:endParaRPr lang="ru-RU" sz="3600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b="1" smtClean="0">
                <a:solidFill>
                  <a:schemeClr val="tx1"/>
                </a:solidFill>
                <a:latin typeface="Comic Sans MS" pitchFamily="66" charset="0"/>
              </a:rPr>
              <a:t>Мышление: умение сравнивать, обобщать, анализировать, классифицировать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mtClean="0">
                <a:solidFill>
                  <a:schemeClr val="tx1"/>
                </a:solidFill>
                <a:latin typeface="Comic Sans MS" pitchFamily="66" charset="0"/>
              </a:rPr>
              <a:t>Концентрацию внимания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mtClean="0">
                <a:solidFill>
                  <a:schemeClr val="tx1"/>
                </a:solidFill>
                <a:latin typeface="Comic Sans MS" pitchFamily="66" charset="0"/>
              </a:rPr>
              <a:t>Мелкую моторику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mtClean="0">
                <a:solidFill>
                  <a:schemeClr val="tx1"/>
                </a:solidFill>
                <a:latin typeface="Comic Sans MS" pitchFamily="66" charset="0"/>
              </a:rPr>
              <a:t>Умение следовать образцу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mtClean="0">
                <a:solidFill>
                  <a:schemeClr val="tx1"/>
                </a:solidFill>
                <a:latin typeface="Comic Sans MS" pitchFamily="66" charset="0"/>
              </a:rPr>
              <a:t>Пространственное воображение, способность видеть разные способы создания образов и построек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mtClean="0">
                <a:solidFill>
                  <a:schemeClr val="tx1"/>
                </a:solidFill>
                <a:latin typeface="Comic Sans MS" pitchFamily="66" charset="0"/>
              </a:rPr>
              <a:t>Добиваясь определенного результата, ребенок развивает целенаправленность собственных действий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>
                <a:latin typeface="Comic Sans MS" pitchFamily="66" charset="0"/>
              </a:rPr>
              <a:t>Формы проведения занятий по </a:t>
            </a:r>
            <a:r>
              <a:rPr lang="ru-RU" sz="4000" dirty="0" err="1" smtClean="0">
                <a:latin typeface="Comic Sans MS" pitchFamily="66" charset="0"/>
              </a:rPr>
              <a:t>лего-конструированию</a:t>
            </a:r>
            <a:r>
              <a:rPr lang="ru-RU" sz="4000" dirty="0" smtClean="0">
                <a:latin typeface="Comic Sans MS" pitchFamily="66" charset="0"/>
              </a:rPr>
              <a:t>. </a:t>
            </a:r>
            <a:r>
              <a:rPr lang="ru-RU" dirty="0" smtClean="0">
                <a:latin typeface="Comic Sans MS" pitchFamily="66" charset="0"/>
              </a:rPr>
              <a:t> 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911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smtClean="0">
                <a:solidFill>
                  <a:schemeClr val="tx1"/>
                </a:solidFill>
                <a:latin typeface="Comic Sans MS" pitchFamily="66" charset="0"/>
              </a:rPr>
              <a:t>Конструирование по теме.</a:t>
            </a:r>
            <a:endParaRPr lang="en-US" b="1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smtClean="0">
                <a:solidFill>
                  <a:schemeClr val="tx1"/>
                </a:solidFill>
                <a:latin typeface="Comic Sans MS" pitchFamily="66" charset="0"/>
              </a:rPr>
              <a:t>Конструирование по замыслу.</a:t>
            </a:r>
            <a:endParaRPr lang="en-US" b="1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smtClean="0">
                <a:solidFill>
                  <a:schemeClr val="tx1"/>
                </a:solidFill>
                <a:latin typeface="Comic Sans MS" pitchFamily="66" charset="0"/>
              </a:rPr>
              <a:t>Конструирование по образцу.</a:t>
            </a:r>
            <a:endParaRPr lang="en-US" b="1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smtClean="0">
                <a:solidFill>
                  <a:schemeClr val="tx1"/>
                </a:solidFill>
                <a:latin typeface="Comic Sans MS" pitchFamily="66" charset="0"/>
              </a:rPr>
              <a:t>Конструирование по чертежам и схемам.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go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Lego-PowerPoint-Template</Template>
  <TotalTime>246</TotalTime>
  <Words>289</Words>
  <Application>Microsoft Office PowerPoint</Application>
  <PresentationFormat>Экран (4:3)</PresentationFormat>
  <Paragraphs>74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Lego-PowerPoint-Template</vt:lpstr>
      <vt:lpstr>                              </vt:lpstr>
      <vt:lpstr> Цель: </vt:lpstr>
      <vt:lpstr> Задачи: </vt:lpstr>
      <vt:lpstr> Развивающие: </vt:lpstr>
      <vt:lpstr> Воспитательные: </vt:lpstr>
      <vt:lpstr>Виды конструктора ЛЕГО</vt:lpstr>
      <vt:lpstr>В наборы конструктора входят не только кубики различных цветов и размеров, но и дополнительные детали – формочки, а также фигурки зверей и людей.</vt:lpstr>
      <vt:lpstr>В процессе игры с конструктором ребенок развивает:</vt:lpstr>
      <vt:lpstr>Формы проведения занятий по лего-конструированию.  </vt:lpstr>
      <vt:lpstr>Задания для детей</vt:lpstr>
      <vt:lpstr>Выбери третьего лишнего?</vt:lpstr>
      <vt:lpstr>Слайд 12</vt:lpstr>
      <vt:lpstr>Слайд 13</vt:lpstr>
      <vt:lpstr>Выбери третьего лишнего?</vt:lpstr>
      <vt:lpstr>Слайд 15</vt:lpstr>
      <vt:lpstr>Слайд 16</vt:lpstr>
      <vt:lpstr>Выбери третьего лишнего?</vt:lpstr>
      <vt:lpstr>Слайд 18</vt:lpstr>
      <vt:lpstr>Слайд 19</vt:lpstr>
      <vt:lpstr>Выбери третьего лишнего?</vt:lpstr>
      <vt:lpstr>Слайд 21</vt:lpstr>
      <vt:lpstr>Слайд 22</vt:lpstr>
      <vt:lpstr> Используемая литература </vt:lpstr>
      <vt:lpstr>      Спасибо за внимание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эльдорадо</cp:lastModifiedBy>
  <cp:revision>36</cp:revision>
  <dcterms:created xsi:type="dcterms:W3CDTF">2014-01-01T06:02:24Z</dcterms:created>
  <dcterms:modified xsi:type="dcterms:W3CDTF">2015-10-05T07:13:18Z</dcterms:modified>
</cp:coreProperties>
</file>