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4" r:id="rId7"/>
    <p:sldId id="268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61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3DB"/>
    <a:srgbClr val="0CF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25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99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74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5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92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466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72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88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847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08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69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1D8-230E-4F67-99EF-0AD6C17123CD}" type="datetimeFigureOut">
              <a:rPr lang="ru-RU" smtClean="0"/>
              <a:t>06.10.2015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B5204-E57F-4847-8C3A-775C4332355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91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5000"/>
              </a:lnSpc>
              <a:spcBef>
                <a:spcPts val="1800"/>
              </a:spcBef>
            </a:pPr>
            <a:r>
              <a:rPr lang="ru-RU" sz="240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Государственное бюджетное образовательное учреждение средняя образовательная школа №2012 (дошкольное подразделение).</a:t>
            </a:r>
            <a:br>
              <a:rPr lang="ru-RU" sz="240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95" y="1473958"/>
            <a:ext cx="3776088" cy="3870491"/>
          </a:xfrm>
        </p:spPr>
      </p:pic>
      <p:sp>
        <p:nvSpPr>
          <p:cNvPr id="5" name="TextBox 4"/>
          <p:cNvSpPr txBox="1"/>
          <p:nvPr/>
        </p:nvSpPr>
        <p:spPr>
          <a:xfrm>
            <a:off x="4846301" y="1378424"/>
            <a:ext cx="6970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«БУМАГОТВОРЧЕСТВО».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14289" y="3029803"/>
            <a:ext cx="638580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 Истоки творческих способностей и  дарования детей на кончиках их пальцев.   От пальцев, образно говоря, идут тончайшие ручейки, которые питают источник творческой мысли…</a:t>
            </a:r>
            <a:r>
              <a:rPr lang="ru-RU" sz="2400" dirty="0"/>
              <a:t> </a:t>
            </a:r>
            <a:r>
              <a:rPr lang="ru-RU" sz="2400" dirty="0" smtClean="0"/>
              <a:t>чем больше мастерства в детской руке, тем умнее ребенок»</a:t>
            </a:r>
          </a:p>
          <a:p>
            <a:r>
              <a:rPr lang="ru-RU" sz="2400" b="0" i="0" dirty="0" smtClean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                                                         Сухомлинский В. А.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8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13529" cy="29888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471" y="3869140"/>
            <a:ext cx="5313529" cy="29888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2245" y="955821"/>
            <a:ext cx="4790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Рисование при помощи мятой бумаги. «Гиацинт»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14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82" y="299396"/>
            <a:ext cx="11004645" cy="619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4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197445" cy="2361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927" y="-1"/>
            <a:ext cx="4197447" cy="2361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34187" y="1500187"/>
            <a:ext cx="6858000" cy="3857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78" y="2770496"/>
            <a:ext cx="77655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Открытка к «8Марта». Аппликация при помощи обрывания с использованием гофрированной бумаги. Вырезание одинаковых силуэтов из бумаги, сложенной гармошкой.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5604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4463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7364" y="0"/>
            <a:ext cx="384463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62567" y="504968"/>
            <a:ext cx="34665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Коллективная работа.</a:t>
            </a:r>
          </a:p>
          <a:p>
            <a:r>
              <a:rPr lang="ru-RU" sz="3200" dirty="0" smtClean="0"/>
              <a:t>Рисование с элементами аппликации «Красивые цветы в вазе».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249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5243" y="0"/>
            <a:ext cx="6136758" cy="3440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4967786" cy="38295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603" y="4394579"/>
            <a:ext cx="11013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Ручной труд. Для передачи нежности подснежников  в работе  использовались бумажные салфетки.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0738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545"/>
            <a:ext cx="12192000" cy="68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6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493827"/>
            <a:ext cx="6000960" cy="33641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226" y="3493827"/>
            <a:ext cx="6000958" cy="33641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0011" y="968991"/>
            <a:ext cx="11723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Оригами «Тюльпан» с элементами аппликации.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4818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546"/>
            <a:ext cx="5797780" cy="32502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4218" y="3607729"/>
            <a:ext cx="5797782" cy="32502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535" y="3607729"/>
            <a:ext cx="5797781" cy="32502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8965" y="928048"/>
            <a:ext cx="5568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Рисование с элементами аппликации «Букет мимозы».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58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6256579" cy="35074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390" y="3507476"/>
            <a:ext cx="5976610" cy="33505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11236" y="1168963"/>
            <a:ext cx="5063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Оригами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060812" y="4890350"/>
            <a:ext cx="4804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«Бабочка»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7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598" y="0"/>
            <a:ext cx="12233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2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194" y="204717"/>
            <a:ext cx="115187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203DB"/>
                </a:solidFill>
              </a:rPr>
              <a:t>Проект выполнили</a:t>
            </a:r>
            <a:r>
              <a:rPr lang="ru-RU" sz="2400" dirty="0" smtClean="0">
                <a:solidFill>
                  <a:srgbClr val="2203DB"/>
                </a:solidFill>
              </a:rPr>
              <a:t>: </a:t>
            </a:r>
            <a:r>
              <a:rPr lang="ru-RU" sz="2400" dirty="0" smtClean="0"/>
              <a:t>воспитатели </a:t>
            </a:r>
            <a:r>
              <a:rPr lang="ru-RU" sz="2400" dirty="0"/>
              <a:t>группы №5: Быкова И.А., </a:t>
            </a:r>
            <a:r>
              <a:rPr lang="ru-RU" sz="2400" dirty="0" err="1"/>
              <a:t>Порутчикова</a:t>
            </a:r>
            <a:r>
              <a:rPr lang="ru-RU" sz="2400" dirty="0"/>
              <a:t> Д.П.</a:t>
            </a:r>
          </a:p>
          <a:p>
            <a:r>
              <a:rPr lang="ru-RU" sz="2400" dirty="0">
                <a:solidFill>
                  <a:srgbClr val="2203DB"/>
                </a:solidFill>
              </a:rPr>
              <a:t>Вид проекта:</a:t>
            </a:r>
            <a:r>
              <a:rPr lang="ru-RU" sz="2400" dirty="0"/>
              <a:t> краткосрочный.</a:t>
            </a:r>
          </a:p>
          <a:p>
            <a:r>
              <a:rPr lang="ru-RU" sz="2400" dirty="0">
                <a:solidFill>
                  <a:srgbClr val="2203DB"/>
                </a:solidFill>
              </a:rPr>
              <a:t>Продолжительность проекта: </a:t>
            </a:r>
            <a:r>
              <a:rPr lang="ru-RU" sz="2400" dirty="0"/>
              <a:t>2 недели.</a:t>
            </a:r>
          </a:p>
          <a:p>
            <a:r>
              <a:rPr lang="ru-RU" sz="2400" dirty="0">
                <a:solidFill>
                  <a:srgbClr val="2203DB"/>
                </a:solidFill>
              </a:rPr>
              <a:t>Участники  проекта: </a:t>
            </a:r>
            <a:r>
              <a:rPr lang="ru-RU" sz="2400" dirty="0"/>
              <a:t>дети группы старшего </a:t>
            </a:r>
            <a:r>
              <a:rPr lang="ru-RU" sz="2400" dirty="0" smtClean="0"/>
              <a:t>возраста(5-6 лет), </a:t>
            </a:r>
            <a:r>
              <a:rPr lang="ru-RU" sz="2400" dirty="0"/>
              <a:t>воспитатели.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4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3899" y="368490"/>
            <a:ext cx="114777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203DB"/>
                </a:solidFill>
              </a:rPr>
              <a:t>Список используемой литературы:</a:t>
            </a:r>
            <a:endParaRPr lang="ru-RU" sz="2000" b="1" dirty="0" smtClean="0"/>
          </a:p>
          <a:p>
            <a:r>
              <a:rPr lang="ru-RU" sz="2000" b="1" dirty="0"/>
              <a:t>1</a:t>
            </a:r>
            <a:r>
              <a:rPr lang="ru-RU" sz="2000" b="1" dirty="0" smtClean="0"/>
              <a:t>. Голицына </a:t>
            </a:r>
            <a:r>
              <a:rPr lang="ru-RU" sz="2000" b="1" dirty="0"/>
              <a:t>Н.С. Конспекты комплексно-тематических занятий в старшей группе. -М.: Скрипторий, </a:t>
            </a:r>
            <a:r>
              <a:rPr lang="ru-RU" sz="2000" b="1" dirty="0" smtClean="0"/>
              <a:t>2014</a:t>
            </a:r>
          </a:p>
          <a:p>
            <a:endParaRPr lang="ru-RU" sz="2000" b="1" dirty="0"/>
          </a:p>
          <a:p>
            <a:r>
              <a:rPr lang="ru-RU" sz="2000" b="1" dirty="0"/>
              <a:t>2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Дыбина</a:t>
            </a:r>
            <a:r>
              <a:rPr lang="ru-RU" sz="2000" b="1" dirty="0" smtClean="0"/>
              <a:t> </a:t>
            </a:r>
            <a:r>
              <a:rPr lang="ru-RU" sz="2000" b="1" dirty="0" err="1"/>
              <a:t>О.В.Занятия</a:t>
            </a:r>
            <a:r>
              <a:rPr lang="ru-RU" sz="2000" b="1" dirty="0"/>
              <a:t> по ознакомлению с ознакомлением с окружающим миром в старшей группе детского сада. –М. : Мозаика – Синтез, </a:t>
            </a:r>
            <a:r>
              <a:rPr lang="ru-RU" sz="2000" b="1" dirty="0" smtClean="0"/>
              <a:t>2011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3. </a:t>
            </a:r>
            <a:r>
              <a:rPr lang="ru-RU" sz="2000" b="1" dirty="0"/>
              <a:t>Жихарева О.М. Оригами для дошкольников. Конспекты тематических занятий для работы с детьми 5-6 лет в ДОУ. –М:, 2009</a:t>
            </a:r>
          </a:p>
          <a:p>
            <a:endParaRPr lang="ru-RU" sz="2000" b="1" dirty="0"/>
          </a:p>
          <a:p>
            <a:r>
              <a:rPr lang="ru-RU" sz="2000" b="1" dirty="0" smtClean="0"/>
              <a:t>4. </a:t>
            </a:r>
            <a:r>
              <a:rPr lang="ru-RU" sz="2000" b="1" dirty="0" err="1" smtClean="0"/>
              <a:t>Колдина</a:t>
            </a:r>
            <a:r>
              <a:rPr lang="ru-RU" sz="2000" b="1" dirty="0" smtClean="0"/>
              <a:t> </a:t>
            </a:r>
            <a:r>
              <a:rPr lang="ru-RU" sz="2000" b="1" dirty="0"/>
              <a:t>Д. Н. Аппликация с детьми 5-6 лет. Конспекты занятий. –М. : Мозаика – Синтез, </a:t>
            </a:r>
            <a:r>
              <a:rPr lang="ru-RU" sz="2000" b="1" dirty="0" smtClean="0"/>
              <a:t>2010</a:t>
            </a:r>
            <a:endParaRPr lang="ru-RU" sz="2000" b="1" dirty="0"/>
          </a:p>
          <a:p>
            <a:endParaRPr lang="ru-RU" sz="2000" b="1" dirty="0"/>
          </a:p>
          <a:p>
            <a:r>
              <a:rPr lang="ru-RU" sz="2000" b="1" dirty="0" smtClean="0"/>
              <a:t>5. </a:t>
            </a:r>
            <a:r>
              <a:rPr lang="ru-RU" sz="2000" b="1" dirty="0" err="1" smtClean="0"/>
              <a:t>Колдина</a:t>
            </a:r>
            <a:r>
              <a:rPr lang="ru-RU" sz="2000" b="1" dirty="0" smtClean="0"/>
              <a:t> </a:t>
            </a:r>
            <a:r>
              <a:rPr lang="ru-RU" sz="2000" b="1" dirty="0"/>
              <a:t>Д. Н. Рисование с детьми 5-6 лет. Конспекты занятий. –М. : Мозаика – Синтез, 201Комарова Т. С. Занятия по изобразительной деятельности в старшей группе детского сада. – М. :Мозаика – Синтез, </a:t>
            </a:r>
            <a:r>
              <a:rPr lang="ru-RU" sz="2000" b="1" dirty="0" smtClean="0"/>
              <a:t>2009</a:t>
            </a:r>
          </a:p>
          <a:p>
            <a:endParaRPr lang="ru-RU" sz="2000" b="1" dirty="0"/>
          </a:p>
          <a:p>
            <a:r>
              <a:rPr lang="ru-RU" sz="2000" b="1" dirty="0" smtClean="0"/>
              <a:t>6. Интернет-ресурсы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238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012" y="2715905"/>
            <a:ext cx="11586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2203DB"/>
                </a:solidFill>
              </a:rPr>
              <a:t>      Спасибо за внимание!!!</a:t>
            </a:r>
            <a:endParaRPr lang="ru-RU" sz="7200" dirty="0">
              <a:solidFill>
                <a:srgbClr val="2203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8364" y="682388"/>
            <a:ext cx="1175072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203DB"/>
                </a:solidFill>
              </a:rPr>
              <a:t>Актуальность темы:</a:t>
            </a:r>
          </a:p>
          <a:p>
            <a:r>
              <a:rPr lang="ru-RU" sz="2400" dirty="0"/>
              <a:t>В период дошкольного детства у ребёнка возникают первые представления об окружающем мире, формируется умение устанавливать простейшие взаимосвязи и закономерности о явлениях окружающей жизни, а также самостоятельность в применение полученные знаний в доступной практической действительности</a:t>
            </a:r>
            <a:r>
              <a:rPr lang="ru-RU" sz="2400" dirty="0" smtClean="0"/>
              <a:t>.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Из наблюдений в повседневной жизни ДОУ мы видим, что интерес к аппликации, ручному труду, </a:t>
            </a:r>
            <a:r>
              <a:rPr lang="ru-RU" sz="2400" dirty="0" smtClean="0"/>
              <a:t>конструированию из бумаги проявляется </a:t>
            </a:r>
            <a:r>
              <a:rPr lang="ru-RU" sz="2400" dirty="0"/>
              <a:t>у детей уже начиная с младшего дошкольного возраста, а в старшем - приобретает более устойчивый характер.</a:t>
            </a:r>
          </a:p>
          <a:p>
            <a:endParaRPr lang="ru-RU" sz="2400" dirty="0"/>
          </a:p>
          <a:p>
            <a:r>
              <a:rPr lang="ru-RU" sz="2400" dirty="0"/>
              <a:t>Проанализировав, мы пришли к выводу , что существует актуальная потребность в ознакомлении детей с миром бумаги, поскольку бумага с каждым годом все меньше места занимает в быту, и ребенок мало ее использует. А также необходимо развивать и поддерживать интерес </a:t>
            </a:r>
            <a:r>
              <a:rPr lang="ru-RU" sz="2400" dirty="0" smtClean="0"/>
              <a:t>к работе с бумагой, </a:t>
            </a:r>
            <a:r>
              <a:rPr lang="ru-RU" sz="2400" dirty="0"/>
              <a:t>используя возможности ДОУ и ближайшего социума.</a:t>
            </a:r>
          </a:p>
        </p:txBody>
      </p:sp>
    </p:spTree>
    <p:extLst>
      <p:ext uri="{BB962C8B-B14F-4D97-AF65-F5344CB8AC3E}">
        <p14:creationId xmlns:p14="http://schemas.microsoft.com/office/powerpoint/2010/main" val="204911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012" y="354842"/>
            <a:ext cx="115460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2203DB"/>
                </a:solidFill>
              </a:rPr>
              <a:t>Цели проекта:</a:t>
            </a:r>
          </a:p>
          <a:p>
            <a:r>
              <a:rPr lang="ru-RU" sz="2800" dirty="0"/>
              <a:t>-</a:t>
            </a:r>
            <a:r>
              <a:rPr lang="ru-RU" sz="2800" dirty="0" smtClean="0"/>
              <a:t>формирование </a:t>
            </a:r>
            <a:r>
              <a:rPr lang="ru-RU" sz="2800" dirty="0"/>
              <a:t>знаний о происхождении бумаги, понимания значимости в жизни людей, бережного отношения к ней.</a:t>
            </a:r>
          </a:p>
          <a:p>
            <a:r>
              <a:rPr lang="ru-RU" sz="2800" dirty="0" smtClean="0"/>
              <a:t>-выявление </a:t>
            </a:r>
            <a:r>
              <a:rPr lang="ru-RU" sz="2800" dirty="0"/>
              <a:t>технических навыков и умений в процессе аппликации, </a:t>
            </a:r>
            <a:r>
              <a:rPr lang="ru-RU" sz="2800" dirty="0" smtClean="0"/>
              <a:t>ручного </a:t>
            </a:r>
            <a:r>
              <a:rPr lang="ru-RU" sz="2800" dirty="0"/>
              <a:t>труда, конструирования, рисования.</a:t>
            </a:r>
          </a:p>
        </p:txBody>
      </p:sp>
    </p:spTree>
    <p:extLst>
      <p:ext uri="{BB962C8B-B14F-4D97-AF65-F5344CB8AC3E}">
        <p14:creationId xmlns:p14="http://schemas.microsoft.com/office/powerpoint/2010/main" val="29404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955" y="259307"/>
            <a:ext cx="116005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203DB"/>
                </a:solidFill>
              </a:rPr>
              <a:t>Предполагаемый результат:</a:t>
            </a:r>
          </a:p>
          <a:p>
            <a:r>
              <a:rPr lang="ru-RU" sz="2400" dirty="0" smtClean="0"/>
              <a:t>-дети должны </a:t>
            </a:r>
            <a:r>
              <a:rPr lang="ru-RU" sz="2400" dirty="0"/>
              <a:t>получить представления о бумаге, ее свойствах, назначении;</a:t>
            </a:r>
          </a:p>
          <a:p>
            <a:r>
              <a:rPr lang="ru-RU" sz="2400" dirty="0" smtClean="0"/>
              <a:t>-различать </a:t>
            </a:r>
            <a:r>
              <a:rPr lang="ru-RU" sz="2400" dirty="0"/>
              <a:t>виды бумаги; </a:t>
            </a:r>
            <a:endParaRPr lang="ru-RU" sz="2400" dirty="0" smtClean="0"/>
          </a:p>
          <a:p>
            <a:r>
              <a:rPr lang="ru-RU" sz="2400" dirty="0"/>
              <a:t>-</a:t>
            </a:r>
            <a:r>
              <a:rPr lang="ru-RU" sz="2400" dirty="0" smtClean="0"/>
              <a:t>овладеть </a:t>
            </a:r>
            <a:r>
              <a:rPr lang="ru-RU" sz="2400" dirty="0"/>
              <a:t>техническими навыками работы с бумагой;</a:t>
            </a:r>
          </a:p>
          <a:p>
            <a:r>
              <a:rPr lang="ru-RU" sz="2400" dirty="0" smtClean="0"/>
              <a:t>-развитие </a:t>
            </a:r>
            <a:r>
              <a:rPr lang="ru-RU" sz="2400" dirty="0"/>
              <a:t>мелкой моторики рук; коммуникативных навыков.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898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37122" cy="2552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5278"/>
            <a:ext cx="4537122" cy="25521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5869"/>
            <a:ext cx="4537122" cy="25521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0364" y="586854"/>
            <a:ext cx="6974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Экспериментальная часть.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790364" y="1276065"/>
            <a:ext cx="6523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Опыты с </a:t>
            </a:r>
            <a:r>
              <a:rPr lang="ru-RU" sz="3200" dirty="0" smtClean="0"/>
              <a:t>бумагой.</a:t>
            </a:r>
            <a:endParaRPr lang="ru-RU" sz="3200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90364" y="1965278"/>
            <a:ext cx="70968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Свойства </a:t>
            </a:r>
            <a:r>
              <a:rPr lang="ru-RU" sz="3200" dirty="0"/>
              <a:t>бумаги.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7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34843" cy="30570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34186" y="1500188"/>
            <a:ext cx="6858001" cy="38576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4966" y="3429001"/>
            <a:ext cx="6864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Знакомство с различными видами бумаги.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834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61385" cy="25657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615" y="-1"/>
            <a:ext cx="4561385" cy="2565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668" y="4292221"/>
            <a:ext cx="4561385" cy="25657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237" y="3059667"/>
            <a:ext cx="11614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</a:t>
            </a:r>
            <a:r>
              <a:rPr lang="ru-RU" sz="4400" dirty="0" err="1" smtClean="0"/>
              <a:t>Декупаж</a:t>
            </a:r>
            <a:r>
              <a:rPr lang="ru-RU" sz="4400" dirty="0" smtClean="0"/>
              <a:t> «Тарелочка»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3833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559</Words>
  <Application>Microsoft Office PowerPoint</Application>
  <PresentationFormat>Широкоэкранный</PresentationFormat>
  <Paragraphs>49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Times New Roman</vt:lpstr>
      <vt:lpstr>Тема Office</vt:lpstr>
      <vt:lpstr>Государственное бюджетное образовательное учреждение средняя образовательная школа №2012 (дошкольное подразделение).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образовательное учреждение средняя образовательная школа №2012 (дошкольное подразделение).</dc:title>
  <dc:creator>Марина</dc:creator>
  <cp:lastModifiedBy>Марина</cp:lastModifiedBy>
  <cp:revision>16</cp:revision>
  <dcterms:created xsi:type="dcterms:W3CDTF">2015-03-16T11:03:13Z</dcterms:created>
  <dcterms:modified xsi:type="dcterms:W3CDTF">2015-10-06T11:38:18Z</dcterms:modified>
</cp:coreProperties>
</file>