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6" r:id="rId9"/>
    <p:sldId id="267" r:id="rId10"/>
    <p:sldId id="263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268760"/>
            <a:ext cx="6172200" cy="1894362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Значение дидактических игр в процессе автоматизации сонорных звуков в речи, у детей дошкольного возраста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356992"/>
            <a:ext cx="6172200" cy="1731640"/>
          </a:xfrm>
        </p:spPr>
        <p:txBody>
          <a:bodyPr>
            <a:normAutofit fontScale="77500" lnSpcReduction="20000"/>
          </a:bodyPr>
          <a:lstStyle/>
          <a:p>
            <a:pPr algn="ctr">
              <a:spcBef>
                <a:spcPts val="650"/>
              </a:spcBef>
              <a:buClrTx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Отчёт по самообразованию </a:t>
            </a:r>
          </a:p>
          <a:p>
            <a:pPr algn="ctr">
              <a:spcBef>
                <a:spcPts val="650"/>
              </a:spcBef>
              <a:buClrTx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tyle Script" pitchFamily="64" charset="0"/>
              </a:rPr>
              <a:t>НРМ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tyle Script" pitchFamily="64" charset="0"/>
              </a:rPr>
              <a:t>ДОБУ Детский сад 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tyle Script" pitchFamily="64" charset="0"/>
              </a:rPr>
              <a:t>Лесовичок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tyle Script" pitchFamily="64" charset="0"/>
              </a:rPr>
              <a:t>»</a:t>
            </a:r>
          </a:p>
          <a:p>
            <a:pPr algn="ctr">
              <a:spcBef>
                <a:spcPts val="650"/>
              </a:spcBef>
              <a:buClrTx/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tyle Script" pitchFamily="64" charset="0"/>
              </a:rPr>
              <a:t>Никитина Людмила Владимировна</a:t>
            </a:r>
          </a:p>
          <a:p>
            <a:pPr algn="ctr">
              <a:spcBef>
                <a:spcPts val="650"/>
              </a:spcBef>
              <a:buClrTx/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eestyle Script" pitchFamily="64" charset="0"/>
            </a:endParaRPr>
          </a:p>
          <a:p>
            <a:pPr algn="ctr">
              <a:spcBef>
                <a:spcPts val="650"/>
              </a:spcBef>
              <a:buClrTx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tyle Script" pitchFamily="64" charset="0"/>
              </a:rPr>
              <a:t>учитель-логопед 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77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764704"/>
            <a:ext cx="7467600" cy="4873752"/>
          </a:xfrm>
        </p:spPr>
        <p:txBody>
          <a:bodyPr>
            <a:normAutofit fontScale="40000" lnSpcReduction="20000"/>
          </a:bodyPr>
          <a:lstStyle/>
          <a:p>
            <a:r>
              <a:rPr lang="ru-RU" sz="5100" dirty="0" smtClean="0"/>
              <a:t>Изучала современную литературу </a:t>
            </a:r>
            <a:r>
              <a:rPr lang="ru-RU" sz="5100" dirty="0"/>
              <a:t>по теме самообразования.</a:t>
            </a:r>
          </a:p>
          <a:p>
            <a:endParaRPr lang="ru-RU" sz="5100" dirty="0" smtClean="0"/>
          </a:p>
          <a:p>
            <a:r>
              <a:rPr lang="ru-RU" sz="5100" dirty="0" smtClean="0"/>
              <a:t>Изучала </a:t>
            </a:r>
            <a:r>
              <a:rPr lang="ru-RU" sz="5100" dirty="0"/>
              <a:t>в течение учебного года периодические </a:t>
            </a:r>
            <a:r>
              <a:rPr lang="ru-RU" sz="5100" dirty="0" smtClean="0"/>
              <a:t>издания: </a:t>
            </a:r>
            <a:r>
              <a:rPr lang="ru-RU" sz="5100" dirty="0" err="1" smtClean="0"/>
              <a:t>журналы«Логопед</a:t>
            </a:r>
            <a:r>
              <a:rPr lang="ru-RU" sz="5100" dirty="0"/>
              <a:t>», «Детство», «Игра и дети»; газеты «Первое сентября», «Семейный совет».</a:t>
            </a:r>
          </a:p>
          <a:p>
            <a:r>
              <a:rPr lang="ru-RU" sz="5100" dirty="0" smtClean="0"/>
              <a:t>Активно </a:t>
            </a:r>
            <a:r>
              <a:rPr lang="ru-RU" sz="5100" dirty="0"/>
              <a:t>использовала в работе компьютерные </a:t>
            </a:r>
            <a:r>
              <a:rPr lang="ru-RU" sz="5100" dirty="0" smtClean="0"/>
              <a:t>презентации.</a:t>
            </a:r>
            <a:endParaRPr lang="ru-RU" sz="5100" dirty="0"/>
          </a:p>
          <a:p>
            <a:r>
              <a:rPr lang="ru-RU" sz="5100" dirty="0" smtClean="0"/>
              <a:t>Разработала </a:t>
            </a:r>
            <a:r>
              <a:rPr lang="ru-RU" sz="5100" dirty="0"/>
              <a:t>буклеты по развитию речи.</a:t>
            </a:r>
          </a:p>
          <a:p>
            <a:r>
              <a:rPr lang="ru-RU" sz="5100" dirty="0" smtClean="0"/>
              <a:t>Широко </a:t>
            </a:r>
            <a:r>
              <a:rPr lang="ru-RU" sz="5100" dirty="0"/>
              <a:t>применяла ресурсы Интернет для логопедической работы с целью внедрения инновационных технологий. </a:t>
            </a:r>
          </a:p>
          <a:p>
            <a:r>
              <a:rPr lang="ru-RU" sz="5100" dirty="0"/>
              <a:t> </a:t>
            </a:r>
            <a:r>
              <a:rPr lang="ru-RU" sz="5100" dirty="0" smtClean="0"/>
              <a:t>Выступала </a:t>
            </a:r>
            <a:r>
              <a:rPr lang="ru-RU" sz="5100" dirty="0"/>
              <a:t>на </a:t>
            </a:r>
            <a:r>
              <a:rPr lang="ru-RU" sz="5100" dirty="0" smtClean="0"/>
              <a:t>фестивале педагогических идей  получила сертификат участника.</a:t>
            </a:r>
            <a:endParaRPr lang="ru-RU" sz="5100" dirty="0"/>
          </a:p>
          <a:p>
            <a:r>
              <a:rPr lang="ru-RU" sz="5100" dirty="0" smtClean="0"/>
              <a:t>Оформляла папки-передвижки на различные темы.</a:t>
            </a:r>
            <a:endParaRPr lang="ru-RU" sz="51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52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1052736"/>
            <a:ext cx="7467600" cy="4873752"/>
          </a:xfrm>
        </p:spPr>
        <p:txBody>
          <a:bodyPr/>
          <a:lstStyle/>
          <a:p>
            <a:r>
              <a:rPr lang="ru-RU" dirty="0"/>
              <a:t>Таким образом, при использовании дидактической игры создаются благоприятные условия для закрепления правильного произношения всех звуков, для чистого и внятного произнесения слов, устранения речевых нарушений</a:t>
            </a:r>
          </a:p>
        </p:txBody>
      </p:sp>
    </p:spTree>
    <p:extLst>
      <p:ext uri="{BB962C8B-B14F-4D97-AF65-F5344CB8AC3E}">
        <p14:creationId xmlns:p14="http://schemas.microsoft.com/office/powerpoint/2010/main" val="35757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     Дидактическая </a:t>
            </a:r>
            <a:r>
              <a:rPr lang="ru-RU" dirty="0"/>
              <a:t>игра является ценным средством воспитания умственной активности детей. В ней дети охотно преодолевают значительные трудности, развивают способности и умения. Она помогает сделать любой учебный материал увлекательным, вызывает у детей глубокое удовлетворение, создает радостное рабочее настроение, облегчает процесс усвоения знаний.</a:t>
            </a:r>
          </a:p>
        </p:txBody>
      </p:sp>
    </p:spTree>
    <p:extLst>
      <p:ext uri="{BB962C8B-B14F-4D97-AF65-F5344CB8AC3E}">
        <p14:creationId xmlns:p14="http://schemas.microsoft.com/office/powerpoint/2010/main" val="40901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     Работая учителем-логопедом на </a:t>
            </a:r>
            <a:r>
              <a:rPr lang="ru-RU" dirty="0" err="1" smtClean="0"/>
              <a:t>логопункте</a:t>
            </a:r>
            <a:r>
              <a:rPr lang="ru-RU" dirty="0" smtClean="0"/>
              <a:t> при дошкольном учреждении, я занимаюсь, в первую очередь, постановкой и автоматизацией нарушенных звуков. У детей дошкольного возраста процесс автоматизации проходит очень медленно, поэтому необходимо создавать условия для успешного решения этой проблемы. Дети с речевыми нарушениями часто отстают от своих сверстников в физическом развитии (нарушение моторики), отличаются слабостью движений, психической истощаемостью, возбудимостью или замкнутостью, повышенной раздражительностью. Нарушение общей и речевой моторики вызывает у них быстрое утомление при нагрузках на занятиях. В связи с этим детям с речевыми нарушениями необходимо больше времени и количества повторений, чем их сверстникам с нормой речи. Поскольку ведущим видом деятельности является игра, я стала использовать в занятиях разные дидактические игры. Я считаю, что замена однообразных упражнений и тренировок различными дидактическими играми способствует ускоренному и более качественному усвоению материала.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21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467600" cy="125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5" t="25699" r="19068" b="25679"/>
          <a:stretch/>
        </p:blipFill>
        <p:spPr bwMode="auto">
          <a:xfrm>
            <a:off x="467544" y="1700808"/>
            <a:ext cx="3561195" cy="21041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" t="31026" r="17900" b="4758"/>
          <a:stretch>
            <a:fillRect/>
          </a:stretch>
        </p:blipFill>
        <p:spPr bwMode="auto">
          <a:xfrm>
            <a:off x="4439705" y="4077072"/>
            <a:ext cx="3711575" cy="21907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589" t="31026" r="17900" b="4758"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39705" y="2060848"/>
            <a:ext cx="3164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i="1" dirty="0"/>
              <a:t>Дидактическое пособие</a:t>
            </a:r>
          </a:p>
        </p:txBody>
      </p:sp>
    </p:spTree>
    <p:extLst>
      <p:ext uri="{BB962C8B-B14F-4D97-AF65-F5344CB8AC3E}">
        <p14:creationId xmlns:p14="http://schemas.microsoft.com/office/powerpoint/2010/main" val="381538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476672"/>
            <a:ext cx="7467600" cy="4873752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ClrTx/>
              <a:buNone/>
              <a:defRPr/>
            </a:pPr>
            <a:r>
              <a:rPr lang="ru-RU" u="sng" dirty="0">
                <a:solidFill>
                  <a:srgbClr val="C00000"/>
                </a:solidFill>
                <a:latin typeface="Calibri" pitchFamily="32" charset="0"/>
                <a:cs typeface="Times New Roman" pitchFamily="16" charset="0"/>
              </a:rPr>
              <a:t>Дидактическое  пособие направлено </a:t>
            </a:r>
            <a:r>
              <a:rPr lang="ru-RU" u="sng" dirty="0">
                <a:solidFill>
                  <a:srgbClr val="F2F2F2"/>
                </a:solidFill>
                <a:latin typeface="Calibri" pitchFamily="32" charset="0"/>
                <a:cs typeface="Times New Roman" pitchFamily="16" charset="0"/>
              </a:rPr>
              <a:t>на: 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ClrTx/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rgbClr val="86251E"/>
                </a:solidFill>
                <a:latin typeface="Calibri" pitchFamily="32" charset="0"/>
                <a:cs typeface="Times New Roman" pitchFamily="16" charset="0"/>
              </a:rPr>
              <a:t>Развитие речевых процессов звукового анализа, закрепление звуков в слогах;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ClrTx/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rgbClr val="86251E"/>
                </a:solidFill>
                <a:latin typeface="Calibri" pitchFamily="32" charset="0"/>
                <a:cs typeface="Times New Roman" pitchFamily="16" charset="0"/>
              </a:rPr>
              <a:t>Составление коротких слов, развитие  словаря, усвоение грамматических категорий;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ClrTx/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rgbClr val="86251E"/>
                </a:solidFill>
                <a:latin typeface="Calibri" pitchFamily="32" charset="0"/>
                <a:cs typeface="Times New Roman" pitchFamily="16" charset="0"/>
              </a:rPr>
              <a:t> Развитие мелкой моторики, тактильных ощущений, зрительного анализа.</a:t>
            </a:r>
          </a:p>
          <a:p>
            <a:pPr>
              <a:spcAft>
                <a:spcPts val="600"/>
              </a:spcAft>
              <a:buClrTx/>
              <a:defRPr/>
            </a:pPr>
            <a:r>
              <a:rPr lang="ru-RU" sz="2000" dirty="0">
                <a:solidFill>
                  <a:srgbClr val="C00000"/>
                </a:solidFill>
                <a:latin typeface="Calibri" pitchFamily="32" charset="0"/>
                <a:cs typeface="Times New Roman" pitchFamily="16" charset="0"/>
              </a:rPr>
              <a:t>       Пособие предназначено для детей</a:t>
            </a:r>
          </a:p>
          <a:p>
            <a:pPr>
              <a:spcAft>
                <a:spcPts val="600"/>
              </a:spcAft>
              <a:buClrTx/>
              <a:defRPr/>
            </a:pPr>
            <a:r>
              <a:rPr lang="ru-RU" sz="2000" dirty="0">
                <a:solidFill>
                  <a:srgbClr val="C00000"/>
                </a:solidFill>
                <a:latin typeface="Calibri" pitchFamily="32" charset="0"/>
                <a:cs typeface="Times New Roman" pitchFamily="16" charset="0"/>
              </a:rPr>
              <a:t>       среднего и старшего  дошкольного </a:t>
            </a:r>
          </a:p>
          <a:p>
            <a:pPr>
              <a:spcAft>
                <a:spcPts val="600"/>
              </a:spcAft>
              <a:buClrTx/>
              <a:defRPr/>
            </a:pPr>
            <a:r>
              <a:rPr lang="ru-RU" sz="2000" dirty="0">
                <a:solidFill>
                  <a:srgbClr val="C00000"/>
                </a:solidFill>
                <a:latin typeface="Calibri" pitchFamily="32" charset="0"/>
                <a:cs typeface="Times New Roman" pitchFamily="16" charset="0"/>
              </a:rPr>
              <a:t>       возраста.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" t="23105" b="12085"/>
          <a:stretch>
            <a:fillRect/>
          </a:stretch>
        </p:blipFill>
        <p:spPr bwMode="auto">
          <a:xfrm>
            <a:off x="5292080" y="4314810"/>
            <a:ext cx="3600400" cy="216210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296" t="23105" b="12085"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17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фото лого\e8-ALjv0I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2656"/>
            <a:ext cx="2664296" cy="355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еченька\Desktop\фото\xGUj4WOkB0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9040"/>
            <a:ext cx="3363260" cy="2522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4581128"/>
            <a:ext cx="3816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Рыбки для развития речевого дыхания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40024" y="845096"/>
            <a:ext cx="3816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Дерево «Времена года»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4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фото лого\66bq7fNxce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5967"/>
            <a:ext cx="3455029" cy="2591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фото лого\N5CqsHUo-I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31" y="3356992"/>
            <a:ext cx="3647051" cy="2735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4539970"/>
            <a:ext cx="4025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«Буковка-</a:t>
            </a:r>
            <a:r>
              <a:rPr lang="ru-RU" sz="2400" b="1" dirty="0" err="1" smtClean="0">
                <a:solidFill>
                  <a:srgbClr val="C00000"/>
                </a:solidFill>
              </a:rPr>
              <a:t>прищепочка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1694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фото лого\66BaqKjiCy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2030" y="692696"/>
            <a:ext cx="3816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«Весёлые </a:t>
            </a:r>
            <a:r>
              <a:rPr lang="ru-RU" sz="3200" b="1" dirty="0" err="1" smtClean="0">
                <a:solidFill>
                  <a:srgbClr val="C00000"/>
                </a:solidFill>
              </a:rPr>
              <a:t>осминожки</a:t>
            </a:r>
            <a:r>
              <a:rPr lang="ru-RU" sz="3200" b="1" dirty="0" smtClean="0">
                <a:solidFill>
                  <a:srgbClr val="C00000"/>
                </a:solidFill>
              </a:rPr>
              <a:t>»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30" y="3356992"/>
            <a:ext cx="4061169" cy="261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072" y="3717032"/>
            <a:ext cx="32403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«Умные </a:t>
            </a:r>
            <a:r>
              <a:rPr lang="ru-RU" sz="3200" b="1" dirty="0" err="1" smtClean="0">
                <a:solidFill>
                  <a:srgbClr val="C00000"/>
                </a:solidFill>
              </a:rPr>
              <a:t>прищепочки</a:t>
            </a:r>
            <a:r>
              <a:rPr lang="ru-RU" sz="3200" b="1" dirty="0" smtClean="0">
                <a:solidFill>
                  <a:srgbClr val="C00000"/>
                </a:solidFill>
              </a:rPr>
              <a:t>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2079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5844" y="548680"/>
            <a:ext cx="2794628" cy="10263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«Цветик </a:t>
            </a:r>
            <a:r>
              <a:rPr lang="ru-RU" b="1" dirty="0" err="1" smtClean="0">
                <a:solidFill>
                  <a:srgbClr val="C00000"/>
                </a:solidFill>
              </a:rPr>
              <a:t>Семицветик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G:\фото лого\DvxCD9SNH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046729" cy="2288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фото лого\SAM_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73600" y="-13030200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фото лого\SAM_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9600" y="-20189624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фото лого\SAM_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73600" y="-13030200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фото лого\SAM_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73600" y="-13030200"/>
            <a:ext cx="576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036" y="548680"/>
            <a:ext cx="2843808" cy="2481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1238" y="3244334"/>
            <a:ext cx="3389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«Бабочка-пуговка»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5232" y="1916832"/>
            <a:ext cx="2914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«Мышата и сыр»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67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153</TotalTime>
  <Words>411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Значение дидактических игр в процессе автоматизации сонорных звуков в речи, у детей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«Цветик Семицветик»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дидактических игр в процессе автоматизации сонорных звуков в речи, у детей дошкольного возраста</dc:title>
  <dc:creator>Печенька</dc:creator>
  <cp:lastModifiedBy>~MILA~</cp:lastModifiedBy>
  <cp:revision>17</cp:revision>
  <dcterms:created xsi:type="dcterms:W3CDTF">2015-04-22T10:34:15Z</dcterms:created>
  <dcterms:modified xsi:type="dcterms:W3CDTF">2015-10-14T15:34:14Z</dcterms:modified>
</cp:coreProperties>
</file>