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0"/>
  </p:notesMasterIdLst>
  <p:sldIdLst>
    <p:sldId id="268" r:id="rId2"/>
    <p:sldId id="266" r:id="rId3"/>
    <p:sldId id="267" r:id="rId4"/>
    <p:sldId id="260" r:id="rId5"/>
    <p:sldId id="261" r:id="rId6"/>
    <p:sldId id="258" r:id="rId7"/>
    <p:sldId id="263" r:id="rId8"/>
    <p:sldId id="271" r:id="rId9"/>
    <p:sldId id="272" r:id="rId10"/>
    <p:sldId id="264" r:id="rId11"/>
    <p:sldId id="273" r:id="rId12"/>
    <p:sldId id="274" r:id="rId13"/>
    <p:sldId id="256" r:id="rId14"/>
    <p:sldId id="275" r:id="rId15"/>
    <p:sldId id="276" r:id="rId16"/>
    <p:sldId id="269" r:id="rId17"/>
    <p:sldId id="277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4FBF31-81A3-4483-A798-68F885B2391B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61BFBB-B8C1-413A-9503-F98610529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22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DBC3-FA56-4E98-838C-4AB523DDC274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69A1-7420-448F-847D-AB9BCBE5B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D5DE-EEB0-49C5-B6DF-D6B2336BC59C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B589A-C91F-469F-807B-EE20CC40F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35C98-4B28-4CCE-9800-4A7FFEBB11AF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6C95-CABB-4D9B-842B-C45B30252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86F3-B572-454C-AE8B-A915B3137A36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D527-0878-4784-9BA3-243941B1A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3B32-6852-4D0A-9589-037191EE0686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822F-3613-4052-97C7-B52D75914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94B3-1AC8-40F1-84D7-C01123D5C417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0A7B-B5BC-4752-B780-92CC0252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DD5F1-837E-41A1-975A-88E85DD106E1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34B7-493A-4808-8EB1-12A0FDF6E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DD7A-1D52-4114-BBD4-BC160424FE02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02998-3414-48BD-B51E-811754701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6F9E-16EE-44C0-95F6-4B8E609B3466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41995-CAFE-4375-A13F-D1849DCA7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A6FF-5B1B-4253-9D82-6B99FB5E496E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AE14-8D25-45FD-BFB9-CE3140B9A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EBFD5-D1A7-4F0A-8F4A-6E7E27CCAAB5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6B8C-BC50-419B-907B-E44E24A44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9DF42-A2AD-46F4-9155-A8A661AFD936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68FB-E01B-4665-8CCF-19E25E6A3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B943-E002-4571-8543-9CE93190C1D6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2850-D944-433D-B3BE-097F80963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3E30-7AE9-4B73-8732-A77014603D63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1AC5-2CCC-42AE-8F66-89367F303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E844-9BD2-4748-9792-6294B13AA8DE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0230-9BAC-4AE7-ACC7-9A991346B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9A7B-5291-45A9-A9D9-F0FE6B2EB7B7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6F75-932B-4943-A36A-A84508E97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7C1D-BB59-45F4-8B3F-5A7440B6F0E8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A192-DCDE-4453-9D35-B6B5E79E6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2D490D-26FC-4D2C-8F90-FA32EA34B6CE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F48962-F1C6-453D-A170-33D1E4195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51170"/>
            <a:ext cx="7858180" cy="2714644"/>
          </a:xfrm>
        </p:spPr>
        <p:txBody>
          <a:bodyPr>
            <a:normAutofit fontScale="85000" lnSpcReduction="20000"/>
          </a:bodyPr>
          <a:lstStyle/>
          <a:p>
            <a:pPr eaLnBrk="0" fontAlgn="auto" hangingPunc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Times New Roman" pitchFamily="18" charset="0"/>
              </a:rPr>
              <a:t>ВЫПУСКНАЯ РАБОТА</a:t>
            </a:r>
            <a:endParaRPr lang="ru-RU" sz="2600" b="1" cap="none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eaLnBrk="0" fontAlgn="auto" hangingPunc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i="1" cap="none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по учебной программе</a:t>
            </a:r>
            <a:endParaRPr lang="ru-RU" sz="2600" cap="none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eaLnBrk="0" fontAlgn="auto" hangingPunc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Times New Roman" pitchFamily="18" charset="0"/>
              </a:rPr>
              <a:t>«Основы эффективной работы на персональном компьютере»</a:t>
            </a:r>
            <a:br>
              <a:rPr lang="ru-RU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2800" i="1" cap="none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тем</a:t>
            </a:r>
            <a:r>
              <a:rPr lang="ru-RU" sz="2800" i="1" cap="none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а:</a:t>
            </a:r>
            <a:r>
              <a:rPr lang="en-US" sz="2800" i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i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Times New Roman" pitchFamily="18" charset="0"/>
              </a:rPr>
              <a:t>Р</a:t>
            </a:r>
            <a:r>
              <a:rPr lang="ru-RU" sz="36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Times New Roman" pitchFamily="18" charset="0"/>
              </a:rPr>
              <a:t>азвивающие игры для младшего возраста»</a:t>
            </a:r>
            <a:endParaRPr lang="ru-RU" sz="3600" b="1" i="1" cap="none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547813" y="2559050"/>
            <a:ext cx="6500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latin typeface="Tw Cen M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88" y="357188"/>
            <a:ext cx="6929437" cy="1138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Государственное </a:t>
            </a:r>
            <a:r>
              <a:rPr lang="ru-RU" sz="16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бюджетное образовательное учреждение </a:t>
            </a:r>
            <a:r>
              <a:rPr lang="ru-RU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дополнительного </a:t>
            </a:r>
            <a:r>
              <a:rPr lang="ru-RU" sz="16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профессионального образования</a:t>
            </a:r>
            <a:endParaRPr lang="ru-RU" sz="16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Информационно-методический центр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Адмиралтейского района Санкт-Петербурга</a:t>
            </a:r>
            <a:endParaRPr lang="ru-RU" sz="16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572000" y="4595813"/>
            <a:ext cx="4572000" cy="1712912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cap="none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Выполнила слушатель</a:t>
            </a:r>
            <a:br>
              <a:rPr lang="ru-RU" sz="2000" cap="none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000" cap="none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Чистякова </a:t>
            </a:r>
            <a:r>
              <a:rPr lang="ru-RU" sz="2000" cap="none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Ольга Алексеевна</a:t>
            </a:r>
            <a:br>
              <a:rPr lang="ru-RU" sz="2000" cap="none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000" cap="none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Должность воспитатель ГБДОУ№ </a:t>
            </a:r>
            <a:r>
              <a:rPr lang="ru-RU" sz="2000" cap="none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26 </a:t>
            </a:r>
            <a:r>
              <a:rPr lang="ru-RU" sz="2000" cap="none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Петродворцового</a:t>
            </a:r>
            <a:r>
              <a:rPr lang="ru-RU" sz="2000" cap="none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р-на</a:t>
            </a:r>
            <a:br>
              <a:rPr lang="ru-RU" sz="2000" cap="none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2000" cap="none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813" y="5986463"/>
            <a:ext cx="52863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Санкт-Петербург</a:t>
            </a:r>
            <a:endParaRPr lang="ru-RU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201</a:t>
            </a:r>
            <a:r>
              <a:rPr lang="en-US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291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7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771" y="332656"/>
            <a:ext cx="4145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2225">
                  <a:solidFill>
                    <a:srgbClr val="AC339A"/>
                  </a:solidFill>
                  <a:prstDash val="solid"/>
                </a:ln>
                <a:solidFill>
                  <a:srgbClr val="AC339A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 </a:t>
            </a:r>
            <a:r>
              <a:rPr lang="ru-RU" sz="4400" b="1" dirty="0">
                <a:ln w="22225">
                  <a:solidFill>
                    <a:srgbClr val="AC339A"/>
                  </a:solidFill>
                  <a:prstDash val="solid"/>
                </a:ln>
                <a:solidFill>
                  <a:srgbClr val="AC339A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Игры - задачи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0" y="1755775"/>
            <a:ext cx="5095875" cy="354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E:\картинки\thI2PTIE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78034">
            <a:off x="247650" y="892175"/>
            <a:ext cx="25527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5" name="Picture 3" descr="E:\картинки\0_bf694_f660d1cb_L[1].pn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686618" y="385014"/>
            <a:ext cx="2335807" cy="178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6" name="Picture 4" descr="E:\картинки\0_7ceb6_1f2ae3fb_L[1].jp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78145" y="4397996"/>
            <a:ext cx="2189599" cy="2279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078" name="Picture 6" descr="E:\картинки\thS05RKQ3I.jpg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6887751" y="4466216"/>
            <a:ext cx="2256249" cy="2391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custDataLst>
      <p:tags r:id="rId1"/>
    </p:custDataLst>
  </p:cSld>
  <p:clrMapOvr>
    <a:masterClrMapping/>
  </p:clrMapOvr>
  <p:transition spd="slow" advClick="0" advTm="16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8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7567" y="297052"/>
            <a:ext cx="460931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2225">
                  <a:solidFill>
                    <a:srgbClr val="AC339A"/>
                  </a:solidFill>
                  <a:prstDash val="solid"/>
                </a:ln>
                <a:solidFill>
                  <a:srgbClr val="AC339A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Игры с ролью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255588"/>
            <a:ext cx="2246312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картинки\thUT4NPGC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52587">
            <a:off x="522288" y="3786188"/>
            <a:ext cx="344646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E:\картинки\thB0AO068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1963" y="1196975"/>
            <a:ext cx="32639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E:\картинки\th1EEXQIF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16605">
            <a:off x="5426075" y="3838575"/>
            <a:ext cx="30781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E:\картинки\1403443669_youloveit_ru_zabotlivye_mishki_kartinki08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492014">
            <a:off x="298450" y="849313"/>
            <a:ext cx="251936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151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3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66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8863">
            <a:off x="4437063" y="4311650"/>
            <a:ext cx="418623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307975"/>
            <a:ext cx="615001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2225">
                  <a:solidFill>
                    <a:srgbClr val="AC339A"/>
                  </a:solidFill>
                  <a:prstDash val="solid"/>
                </a:ln>
                <a:solidFill>
                  <a:srgbClr val="AC339A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Игры - соревнования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38" y="1098550"/>
            <a:ext cx="3781425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E:\картинки\thP71NV3LK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63003" y="4139891"/>
            <a:ext cx="2458228" cy="2395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 descr="E:\картинки\0_94b9d_c4727bc6_S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63" y="704850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E:\картинки\0_94b99_aba662f1_S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99263" y="1046163"/>
            <a:ext cx="2344737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127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3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469" y="548680"/>
            <a:ext cx="509990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Выводы: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719263"/>
            <a:ext cx="8064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Развивающие игры не только опираются на интересы ребенка, но и развивают его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113" y="2924175"/>
            <a:ext cx="7497762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В игре развиваются познавательные процессы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 внимание, память, мышление, речь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6013" y="4292600"/>
            <a:ext cx="77771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Так же развиваются нравственные отношения между детьми , которые выражаются в поступках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 и действиях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82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73338" cy="1596177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  <a:scene3d>
            <a:camera prst="obliqueTopRigh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РАЗВИВАЮЩИЕ ИГРЫ</a:t>
            </a:r>
            <a:b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ДЛЯ </a:t>
            </a:r>
            <a:b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МЛАДШЕГО ВОЗРАСТА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568" y="3212976"/>
            <a:ext cx="4398680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9992" y="2492896"/>
            <a:ext cx="4488500" cy="336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108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773338" cy="159617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ЦЕЛЬ</a:t>
            </a:r>
            <a:r>
              <a:rPr lang="ru-RU" dirty="0" smtClean="0"/>
              <a:t> </a:t>
            </a:r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ИГРЫ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088" y="1989138"/>
            <a:ext cx="7773987" cy="34242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ВОСПИТАНИЕ ВОЛЕВЫХ КАЧЕСТВ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(ДОСТИЖЕНИЕ ПОСТАВЛЕННОЙ ЦЕЛИ, ВЛАДЕТЬ СОБОЙ,УМЕНИЕ ПРЕОДОЛЕВАТЬ ПРЕПЯТСТВИЯ)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РАЗВИТЬ ФИЗИЧЕСКИЕ КАЧЕСТВА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(ЛОВКСТЬ,БЫСТРОТА,СИЛА,КООРДИНАЦИЯ ДВИЖЕНИЙ)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РАЗВИТЬ ОСНОВНЫЕ ПОЗНАВАТЕЛЬНЫЕ ПРОЦЕССЫ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(ВНИМАНИЕ,ПАМЯТЬ,МЫШЛЕНИЕ,РЕЧЬ)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РАЗВИТИЕ НРАВСТВЕННЫХ ОТНОШЕНИЙ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(ПОМОЩЬ ДРУГОМУ,ЧУВСТВО ЛОКТЯ,СОПЕРЕЖИВАНИЕ)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 smtClean="0"/>
          </a:p>
        </p:txBody>
      </p:sp>
    </p:spTree>
    <p:custDataLst>
      <p:tags r:id="rId1"/>
    </p:custDataLst>
  </p:cSld>
  <p:clrMapOvr>
    <a:masterClrMapping/>
  </p:clrMapOvr>
  <p:transition spd="slow" advClick="0" advTm="13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80695"/>
            <a:ext cx="5038796" cy="1596177"/>
          </a:xfrm>
          <a:effectLst>
            <a:glow rad="139700">
              <a:schemeClr val="accent6">
                <a:lumMod val="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ДВА АСПЕКТА ИГРЫ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6096" y="260649"/>
            <a:ext cx="37191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2552700"/>
            <a:ext cx="7272338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Познавательный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( то, чему учится ребенок и какие способы действия  с предметами ему передаются)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Воспитательный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(способы сотрудничества, формы общения и отношения к другим людям)</a:t>
            </a:r>
            <a:endParaRPr lang="ru-RU" sz="2800" dirty="0"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6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\0_87794_27c31c6f_XL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15888"/>
            <a:ext cx="8501062" cy="663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884174">
            <a:off x="-452103" y="3227614"/>
            <a:ext cx="51212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Игровой  замысел</a:t>
            </a:r>
          </a:p>
        </p:txBody>
      </p:sp>
      <p:sp>
        <p:nvSpPr>
          <p:cNvPr id="6" name="TextBox 5"/>
          <p:cNvSpPr txBox="1"/>
          <p:nvPr/>
        </p:nvSpPr>
        <p:spPr>
          <a:xfrm rot="20876947">
            <a:off x="770690" y="3997225"/>
            <a:ext cx="47516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- Игровые действия</a:t>
            </a:r>
          </a:p>
        </p:txBody>
      </p:sp>
      <p:sp>
        <p:nvSpPr>
          <p:cNvPr id="8" name="TextBox 7"/>
          <p:cNvSpPr txBox="1"/>
          <p:nvPr/>
        </p:nvSpPr>
        <p:spPr>
          <a:xfrm rot="20826896">
            <a:off x="1488574" y="4905468"/>
            <a:ext cx="469776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- Игровой материал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20959625">
            <a:off x="2431914" y="5692807"/>
            <a:ext cx="490289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Игровые правила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Click="0" advTm="346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98617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Виды развивающих игр :</a:t>
            </a:r>
            <a:endParaRPr lang="ru-RU" sz="4800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6600" y="1887538"/>
            <a:ext cx="55562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1.Игры - забавы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650" y="2695575"/>
            <a:ext cx="4259263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2.Игры - задачи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6600" y="3492500"/>
            <a:ext cx="43592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3.Игры с ролью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830263"/>
            <a:ext cx="4735512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36600" y="4219575"/>
            <a:ext cx="734536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4.Игры - соревнования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19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332656"/>
            <a:ext cx="576064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2225">
                  <a:solidFill>
                    <a:srgbClr val="AC339A"/>
                  </a:solidFill>
                  <a:prstDash val="solid"/>
                </a:ln>
                <a:solidFill>
                  <a:srgbClr val="AC339A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 Игры - забавы</a:t>
            </a:r>
            <a:endParaRPr lang="ru-RU" sz="44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6863" y="3937000"/>
            <a:ext cx="232092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картинки\0_67952_c26c598_XXL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4900" y="1268413"/>
            <a:ext cx="42957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картинки\th8K5116X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573463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84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260649"/>
            <a:ext cx="7773339" cy="720079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Содержание игры 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9143999" cy="5904656"/>
          </a:xfrm>
        </p:spPr>
        <p:txBody>
          <a:bodyPr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07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31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2.1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1.1|0.8|1|2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5.1|10.8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2.2|2|2.1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4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5|2.6|2.2|1.3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3|1.3|1.6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5|1.4|1.6|2.3"/>
</p:tagLst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673</TotalTime>
  <Words>191</Words>
  <Application>Microsoft Office PowerPoint</Application>
  <PresentationFormat>Экран (4:3)</PresentationFormat>
  <Paragraphs>45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Капля</vt:lpstr>
      <vt:lpstr>Выполнила слушатель Чистякова Ольга Алексеевна Должность воспитатель ГБДОУ№ 26 Петродворцового р-на </vt:lpstr>
      <vt:lpstr>РАЗВИВАЮЩИЕ ИГРЫ ДЛЯ  МЛАДШЕГО ВОЗРАСТА</vt:lpstr>
      <vt:lpstr>ЦЕЛЬ ИГРЫ</vt:lpstr>
      <vt:lpstr>ДВА АСПЕКТА ИГРЫ</vt:lpstr>
      <vt:lpstr>Презентация PowerPoint</vt:lpstr>
      <vt:lpstr>Презентация PowerPoint</vt:lpstr>
      <vt:lpstr>Презентация PowerPoint</vt:lpstr>
      <vt:lpstr>Содержание игры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Grp19</dc:creator>
  <cp:lastModifiedBy>Ольга</cp:lastModifiedBy>
  <cp:revision>70</cp:revision>
  <dcterms:created xsi:type="dcterms:W3CDTF">2014-10-23T06:13:56Z</dcterms:created>
  <dcterms:modified xsi:type="dcterms:W3CDTF">2015-05-24T16:47:02Z</dcterms:modified>
</cp:coreProperties>
</file>