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os13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534400" cy="6858000"/>
          </a:xfrm>
          <a:prstGeom prst="rect">
            <a:avLst/>
          </a:prstGeom>
          <a:noFill/>
        </p:spPr>
      </p:pic>
      <p:sp>
        <p:nvSpPr>
          <p:cNvPr id="125955" name="WordArt 3"/>
          <p:cNvSpPr>
            <a:spLocks noChangeArrowheads="1" noChangeShapeType="1" noTextEdit="1"/>
          </p:cNvSpPr>
          <p:nvPr/>
        </p:nvSpPr>
        <p:spPr bwMode="auto">
          <a:xfrm>
            <a:off x="2667000" y="2438400"/>
            <a:ext cx="4030663" cy="186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ОСЕНЬ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Поздняя осень.</a:t>
            </a:r>
          </a:p>
        </p:txBody>
      </p:sp>
    </p:spTree>
  </p:cSld>
  <p:clrMapOvr>
    <a:masterClrMapping/>
  </p:clrMapOvr>
  <p:transition advTm="1308">
    <p:sndAc>
      <p:stSnd>
        <p:snd r:embed="rId2" name="sound00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24600"/>
            <a:ext cx="9067800" cy="350838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hlink"/>
                </a:solidFill>
              </a:rPr>
              <a:t>Листья можно собирать в кучи, а можно подбрасывать высоко вверх!</a:t>
            </a:r>
          </a:p>
        </p:txBody>
      </p:sp>
      <p:pic>
        <p:nvPicPr>
          <p:cNvPr id="135171" name="Picture 3" descr="IMG_81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5257800" cy="3503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5172" name="Picture 4" descr="DSC021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438400"/>
            <a:ext cx="4686300" cy="3514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822">
    <p:sndAc>
      <p:stSnd>
        <p:snd r:embed="rId2" name="sound010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943600"/>
            <a:ext cx="8229600" cy="762000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Когда осенью бывают теплые солнечные дни это время называется – бабье лето</a:t>
            </a:r>
          </a:p>
        </p:txBody>
      </p:sp>
      <p:pic>
        <p:nvPicPr>
          <p:cNvPr id="136195" name="Picture 3" descr="IMG_8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8115300" cy="5405438"/>
          </a:xfrm>
          <a:prstGeom prst="rect">
            <a:avLst/>
          </a:prstGeom>
          <a:noFill/>
        </p:spPr>
      </p:pic>
    </p:spTree>
  </p:cSld>
  <p:clrMapOvr>
    <a:masterClrMapping/>
  </p:clrMapOvr>
  <p:transition advTm="6652">
    <p:sndAc>
      <p:stSnd>
        <p:snd r:embed="rId2" name="sound011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49963"/>
            <a:ext cx="8229600" cy="8080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Осенью созревают семена</a:t>
            </a:r>
          </a:p>
        </p:txBody>
      </p:sp>
      <p:pic>
        <p:nvPicPr>
          <p:cNvPr id="137219" name="Picture 3" descr="IMG_8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5448300" cy="3629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7220" name="Picture 4" descr="IMG_80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971800"/>
            <a:ext cx="4152900" cy="3133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649">
    <p:sndAc>
      <p:stSnd>
        <p:snd r:embed="rId2" name="sound012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19800"/>
            <a:ext cx="4876800" cy="655638"/>
          </a:xfrm>
        </p:spPr>
        <p:txBody>
          <a:bodyPr>
            <a:normAutofit fontScale="90000"/>
          </a:bodyPr>
          <a:lstStyle/>
          <a:p>
            <a:r>
              <a:rPr lang="ru-RU" sz="2800">
                <a:solidFill>
                  <a:schemeClr val="hlink"/>
                </a:solidFill>
              </a:rPr>
              <a:t> </a:t>
            </a:r>
            <a:r>
              <a:rPr lang="ru-RU" sz="2000">
                <a:solidFill>
                  <a:schemeClr val="hlink"/>
                </a:solidFill>
              </a:rPr>
              <a:t>краснеют ягоды рябины и шиповника</a:t>
            </a:r>
          </a:p>
        </p:txBody>
      </p:sp>
      <p:pic>
        <p:nvPicPr>
          <p:cNvPr id="138243" name="Picture 3" descr="IMG_80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5105400" cy="4303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8245" name="Picture 5" descr="pobeda 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895600"/>
            <a:ext cx="3810000" cy="3705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658">
    <p:sndAc>
      <p:stSnd>
        <p:snd r:embed="rId2" name="sound013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19800"/>
            <a:ext cx="8229600" cy="5794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Созрели плоды каштана</a:t>
            </a:r>
          </a:p>
        </p:txBody>
      </p:sp>
      <p:pic>
        <p:nvPicPr>
          <p:cNvPr id="139267" name="Picture 3" descr="DSC02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76400"/>
            <a:ext cx="5981700" cy="42751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9268" name="Picture 4" descr="DSC020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3009900" cy="2809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939">
    <p:sndAc>
      <p:stSnd>
        <p:snd r:embed="rId2" name="sound014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19800"/>
            <a:ext cx="6934200" cy="655638"/>
          </a:xfrm>
        </p:spPr>
        <p:txBody>
          <a:bodyPr/>
          <a:lstStyle/>
          <a:p>
            <a:r>
              <a:rPr lang="ru-RU" sz="2400">
                <a:solidFill>
                  <a:schemeClr val="hlink"/>
                </a:solidFill>
              </a:rPr>
              <a:t>Люди собирают осенью урожай фруктов</a:t>
            </a:r>
          </a:p>
        </p:txBody>
      </p:sp>
      <p:pic>
        <p:nvPicPr>
          <p:cNvPr id="140291" name="Picture 3" descr="AG-104-0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5638800" cy="46339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0292" name="Picture 4" descr="Food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57200"/>
            <a:ext cx="1492250" cy="2030413"/>
          </a:xfrm>
          <a:prstGeom prst="rect">
            <a:avLst/>
          </a:prstGeom>
          <a:noFill/>
        </p:spPr>
      </p:pic>
      <p:pic>
        <p:nvPicPr>
          <p:cNvPr id="140293" name="Picture 5" descr="Food0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038600"/>
            <a:ext cx="2362200" cy="1519238"/>
          </a:xfrm>
          <a:prstGeom prst="rect">
            <a:avLst/>
          </a:prstGeom>
          <a:noFill/>
        </p:spPr>
      </p:pic>
      <p:pic>
        <p:nvPicPr>
          <p:cNvPr id="140294" name="Picture 6" descr="Food0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5181600"/>
            <a:ext cx="1524000" cy="1363663"/>
          </a:xfrm>
          <a:prstGeom prst="rect">
            <a:avLst/>
          </a:prstGeom>
          <a:noFill/>
        </p:spPr>
      </p:pic>
    </p:spTree>
  </p:cSld>
  <p:clrMapOvr>
    <a:masterClrMapping/>
  </p:clrMapOvr>
  <p:transition advTm="3633">
    <p:sndAc>
      <p:stSnd>
        <p:snd r:embed="rId2" name="sound015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49963"/>
            <a:ext cx="4038600" cy="8080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И овощей</a:t>
            </a:r>
          </a:p>
        </p:txBody>
      </p:sp>
      <p:pic>
        <p:nvPicPr>
          <p:cNvPr id="141315" name="Picture 3" descr="red_pot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14800"/>
            <a:ext cx="2278063" cy="2514600"/>
          </a:xfrm>
          <a:prstGeom prst="rect">
            <a:avLst/>
          </a:prstGeom>
          <a:noFill/>
        </p:spPr>
      </p:pic>
      <p:pic>
        <p:nvPicPr>
          <p:cNvPr id="141316" name="Picture 4" descr="squash_acor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52400"/>
            <a:ext cx="2049463" cy="2224088"/>
          </a:xfrm>
          <a:prstGeom prst="rect">
            <a:avLst/>
          </a:prstGeom>
          <a:noFill/>
        </p:spPr>
      </p:pic>
      <p:pic>
        <p:nvPicPr>
          <p:cNvPr id="141317" name="Picture 5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191000"/>
            <a:ext cx="2133600" cy="1781175"/>
          </a:xfrm>
          <a:prstGeom prst="rect">
            <a:avLst/>
          </a:prstGeom>
          <a:noFill/>
        </p:spPr>
      </p:pic>
      <p:pic>
        <p:nvPicPr>
          <p:cNvPr id="141318" name="Picture 6" descr="washing_peppe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267200"/>
            <a:ext cx="2451100" cy="2451100"/>
          </a:xfrm>
          <a:prstGeom prst="rect">
            <a:avLst/>
          </a:prstGeom>
          <a:noFill/>
        </p:spPr>
      </p:pic>
      <p:pic>
        <p:nvPicPr>
          <p:cNvPr id="141319" name="Picture 7" descr="carrot_bann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2438400"/>
            <a:ext cx="4622800" cy="1511300"/>
          </a:xfrm>
          <a:prstGeom prst="rect">
            <a:avLst/>
          </a:prstGeom>
          <a:noFill/>
        </p:spPr>
      </p:pic>
      <p:pic>
        <p:nvPicPr>
          <p:cNvPr id="141320" name="Picture 8" descr="onion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152400"/>
            <a:ext cx="2324100" cy="2184400"/>
          </a:xfrm>
          <a:prstGeom prst="rect">
            <a:avLst/>
          </a:prstGeom>
          <a:noFill/>
        </p:spPr>
      </p:pic>
      <p:pic>
        <p:nvPicPr>
          <p:cNvPr id="141321" name="Picture 9" descr="corn_on_the_cob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52400"/>
            <a:ext cx="2286000" cy="2025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672">
    <p:sndAc>
      <p:stSnd>
        <p:snd r:embed="rId2" name="sound016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19800"/>
            <a:ext cx="8229600" cy="5794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Поспел виноград</a:t>
            </a:r>
          </a:p>
        </p:txBody>
      </p:sp>
      <p:pic>
        <p:nvPicPr>
          <p:cNvPr id="142339" name="Picture 3" descr="AW002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8077200" cy="5446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490">
    <p:sndAc>
      <p:stSnd>
        <p:snd r:embed="rId2" name="sound017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943600"/>
            <a:ext cx="8229600" cy="731838"/>
          </a:xfrm>
        </p:spPr>
        <p:txBody>
          <a:bodyPr/>
          <a:lstStyle/>
          <a:p>
            <a:r>
              <a:rPr lang="ru-RU" sz="2400">
                <a:solidFill>
                  <a:schemeClr val="hlink"/>
                </a:solidFill>
              </a:rPr>
              <a:t>В лесу можно собрать шишки</a:t>
            </a:r>
          </a:p>
        </p:txBody>
      </p:sp>
      <p:pic>
        <p:nvPicPr>
          <p:cNvPr id="143363" name="Picture 3" descr="CB033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"/>
            <a:ext cx="7086600" cy="56705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745">
    <p:sndAc>
      <p:stSnd>
        <p:snd r:embed="rId2" name="sound018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4648200" cy="7318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Или  грибы</a:t>
            </a:r>
          </a:p>
        </p:txBody>
      </p:sp>
      <p:pic>
        <p:nvPicPr>
          <p:cNvPr id="144387" name="Picture 3" descr="grib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676400"/>
            <a:ext cx="4876800" cy="3376613"/>
          </a:xfrm>
          <a:noFill/>
          <a:ln w="19050">
            <a:solidFill>
              <a:srgbClr val="000000"/>
            </a:solidFill>
          </a:ln>
        </p:spPr>
      </p:pic>
      <p:pic>
        <p:nvPicPr>
          <p:cNvPr id="144388" name="Picture 4" descr="IH0269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990600"/>
            <a:ext cx="3324225" cy="4900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479">
    <p:sndAc>
      <p:stSnd>
        <p:snd r:embed="rId2" name="sound019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943600"/>
            <a:ext cx="8229600" cy="7318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Как мы можем узнать, что уже пришла осень?</a:t>
            </a:r>
          </a:p>
        </p:txBody>
      </p:sp>
      <p:pic>
        <p:nvPicPr>
          <p:cNvPr id="126979" name="Picture 3" descr="IMG_81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8191500" cy="5457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995">
    <p:sndAc>
      <p:stSnd>
        <p:snd r:embed="rId2" name="sound002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hlink"/>
                </a:solidFill>
              </a:rPr>
              <a:t>Осенние цветы – астры, хризантемы, подсолнухи, дубки, бархатцы</a:t>
            </a:r>
            <a:r>
              <a:rPr lang="ru-RU"/>
              <a:t> </a:t>
            </a:r>
          </a:p>
        </p:txBody>
      </p:sp>
      <p:pic>
        <p:nvPicPr>
          <p:cNvPr id="145411" name="Picture 3" descr="DSC02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09800"/>
            <a:ext cx="4114800" cy="388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5412" name="Picture 4" descr="DSC021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4572000" cy="3375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5414" name="Picture 6" descr="Chrysanthemum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886200"/>
            <a:ext cx="1577975" cy="2057400"/>
          </a:xfrm>
          <a:prstGeom prst="rect">
            <a:avLst/>
          </a:prstGeom>
          <a:noFill/>
        </p:spPr>
      </p:pic>
      <p:pic>
        <p:nvPicPr>
          <p:cNvPr id="145415" name="Picture 7" descr="Asters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04800"/>
            <a:ext cx="1524000" cy="1549400"/>
          </a:xfrm>
          <a:prstGeom prst="rect">
            <a:avLst/>
          </a:prstGeom>
          <a:noFill/>
        </p:spPr>
      </p:pic>
    </p:spTree>
  </p:cSld>
  <p:clrMapOvr>
    <a:masterClrMapping/>
  </p:clrMapOvr>
  <p:transition advTm="7059">
    <p:sndAc>
      <p:stSnd>
        <p:snd r:embed="rId2" name="sound020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248400"/>
            <a:ext cx="8229600" cy="427038"/>
          </a:xfrm>
        </p:spPr>
        <p:txBody>
          <a:bodyPr/>
          <a:lstStyle/>
          <a:p>
            <a:r>
              <a:rPr lang="ru-RU" sz="2000" dirty="0">
                <a:solidFill>
                  <a:schemeClr val="hlink"/>
                </a:solidFill>
              </a:rPr>
              <a:t>Осенью купаться в </a:t>
            </a:r>
            <a:r>
              <a:rPr lang="ru-RU" sz="2000" dirty="0" smtClean="0">
                <a:solidFill>
                  <a:schemeClr val="hlink"/>
                </a:solidFill>
              </a:rPr>
              <a:t>водоёмах </a:t>
            </a:r>
            <a:r>
              <a:rPr lang="ru-RU" sz="2000" dirty="0">
                <a:solidFill>
                  <a:schemeClr val="hlink"/>
                </a:solidFill>
              </a:rPr>
              <a:t>нельзя, вода холодная</a:t>
            </a:r>
          </a:p>
        </p:txBody>
      </p:sp>
      <p:pic>
        <p:nvPicPr>
          <p:cNvPr id="146435" name="Picture 3" descr="DSC020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"/>
            <a:ext cx="7696200" cy="577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486">
    <p:sndAc>
      <p:stSnd>
        <p:snd r:embed="rId2" name="sound021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19800"/>
            <a:ext cx="8229600" cy="6556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Птицы улетают на юг, туда, где тепло.</a:t>
            </a:r>
          </a:p>
        </p:txBody>
      </p:sp>
      <p:pic>
        <p:nvPicPr>
          <p:cNvPr id="147459" name="Picture 3" descr="duck_art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838200" y="381000"/>
            <a:ext cx="7543800" cy="52689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278">
    <p:sndAc>
      <p:stSnd>
        <p:snd r:embed="rId2" name="sound022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8229600" cy="7318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Обычно осенью стоит пасмурная погода,</a:t>
            </a:r>
            <a:r>
              <a:rPr lang="ru-RU" sz="24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148483" name="Picture 3" descr="DSC020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"/>
            <a:ext cx="7696200" cy="577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680">
    <p:sndAc>
      <p:stSnd>
        <p:snd r:embed="rId2" name="sound023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973763"/>
            <a:ext cx="8534400" cy="8842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Льют холодные дожди, поэтому люди надевают плащи и берут с собой зонты.</a:t>
            </a:r>
          </a:p>
        </p:txBody>
      </p:sp>
      <p:pic>
        <p:nvPicPr>
          <p:cNvPr id="149507" name="Picture 3" descr="MCj039649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371600"/>
            <a:ext cx="1808163" cy="4098925"/>
          </a:xfrm>
          <a:prstGeom prst="rect">
            <a:avLst/>
          </a:prstGeom>
          <a:noFill/>
        </p:spPr>
      </p:pic>
      <p:pic>
        <p:nvPicPr>
          <p:cNvPr id="149508" name="Picture 4" descr="MCj041145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76400"/>
            <a:ext cx="2533650" cy="3733800"/>
          </a:xfrm>
          <a:prstGeom prst="rect">
            <a:avLst/>
          </a:prstGeom>
          <a:noFill/>
        </p:spPr>
      </p:pic>
      <p:pic>
        <p:nvPicPr>
          <p:cNvPr id="149509" name="Picture 5" descr="MCj020038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0"/>
            <a:ext cx="4038600" cy="1663700"/>
          </a:xfrm>
          <a:prstGeom prst="rect">
            <a:avLst/>
          </a:prstGeom>
          <a:noFill/>
        </p:spPr>
      </p:pic>
      <p:pic>
        <p:nvPicPr>
          <p:cNvPr id="149510" name="Picture 6" descr="MCPE02884_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981200"/>
            <a:ext cx="3236913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Tm="6278">
    <p:sndAc>
      <p:stSnd>
        <p:snd r:embed="rId2" name="sound024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19800"/>
            <a:ext cx="8229600" cy="685800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Осенью воздух  становится холоднее. Дует сильный ветер.</a:t>
            </a:r>
          </a:p>
        </p:txBody>
      </p:sp>
      <p:pic>
        <p:nvPicPr>
          <p:cNvPr id="150531" name="Picture 3" descr="MCj025010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38463" cy="3989388"/>
          </a:xfrm>
          <a:prstGeom prst="rect">
            <a:avLst/>
          </a:prstGeom>
          <a:noFill/>
        </p:spPr>
      </p:pic>
      <p:pic>
        <p:nvPicPr>
          <p:cNvPr id="150532" name="Picture 4" descr="IMG_1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905000"/>
            <a:ext cx="5886450" cy="3921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182">
    <p:sndAc>
      <p:stSnd>
        <p:snd r:embed="rId2" name="sound025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8229600" cy="8080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Осенью надо одеваться тепло.</a:t>
            </a:r>
            <a:br>
              <a:rPr lang="ru-RU" sz="2000">
                <a:solidFill>
                  <a:schemeClr val="hlink"/>
                </a:solidFill>
              </a:rPr>
            </a:br>
            <a:r>
              <a:rPr lang="ru-RU" sz="2000">
                <a:solidFill>
                  <a:schemeClr val="hlink"/>
                </a:solidFill>
              </a:rPr>
              <a:t> Детки надевают – куртку, шапку, теплые штаны и ботинки.</a:t>
            </a:r>
          </a:p>
        </p:txBody>
      </p:sp>
      <p:pic>
        <p:nvPicPr>
          <p:cNvPr id="151555" name="Picture 3" descr="DSC021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"/>
            <a:ext cx="7277100" cy="5457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7859">
    <p:sndAc>
      <p:stSnd>
        <p:snd r:embed="rId2" name="sound026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943600"/>
            <a:ext cx="8229600" cy="7318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В конце осени становится так холодно, что лужи покрываются коркой льда</a:t>
            </a:r>
          </a:p>
        </p:txBody>
      </p:sp>
      <p:pic>
        <p:nvPicPr>
          <p:cNvPr id="152579" name="Picture 3" descr="IMG_8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8305800" cy="5534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6105">
    <p:sndAc>
      <p:stSnd>
        <p:snd r:embed="rId2" name="sound027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19800"/>
            <a:ext cx="8229600" cy="6556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трава высыхает</a:t>
            </a:r>
          </a:p>
        </p:txBody>
      </p:sp>
      <p:pic>
        <p:nvPicPr>
          <p:cNvPr id="153603" name="Picture 3" descr="IMG_82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5181600" cy="3451225"/>
          </a:xfrm>
          <a:prstGeom prst="rect">
            <a:avLst/>
          </a:prstGeom>
          <a:noFill/>
        </p:spPr>
      </p:pic>
      <p:pic>
        <p:nvPicPr>
          <p:cNvPr id="153604" name="Picture 4" descr="IMG_82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514600"/>
            <a:ext cx="4419600" cy="3476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039">
    <p:sndAc>
      <p:stSnd>
        <p:snd r:embed="rId2" name="sound028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126163"/>
            <a:ext cx="8229600" cy="7318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А с деревьев опадают последние листочки </a:t>
            </a:r>
          </a:p>
        </p:txBody>
      </p:sp>
      <p:pic>
        <p:nvPicPr>
          <p:cNvPr id="154627" name="Picture 3" descr="IMG_81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648200" cy="36671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4628" name="Picture 4" descr="IMG_81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971800"/>
            <a:ext cx="4876800" cy="3248025"/>
          </a:xfrm>
          <a:prstGeom prst="rect">
            <a:avLst/>
          </a:prstGeom>
          <a:noFill/>
        </p:spPr>
      </p:pic>
    </p:spTree>
  </p:cSld>
  <p:clrMapOvr>
    <a:masterClrMapping/>
  </p:clrMapOvr>
  <p:transition advTm="3646">
    <p:sndAc>
      <p:stSnd>
        <p:snd r:embed="rId2" name="sound029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126163"/>
            <a:ext cx="8229600" cy="7318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Осенью листья окрашены в разные цвета</a:t>
            </a:r>
          </a:p>
        </p:txBody>
      </p:sp>
      <p:pic>
        <p:nvPicPr>
          <p:cNvPr id="128003" name="Picture 3" descr="DSC02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"/>
            <a:ext cx="7962900" cy="5972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755">
    <p:sndAc>
      <p:stSnd>
        <p:snd r:embed="rId2" name="sound003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172200"/>
            <a:ext cx="8229600" cy="350838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hlink"/>
                </a:solidFill>
              </a:rPr>
              <a:t>Значит скоро придет зима.</a:t>
            </a:r>
          </a:p>
        </p:txBody>
      </p:sp>
      <p:pic>
        <p:nvPicPr>
          <p:cNvPr id="155651" name="Picture 3" descr="MCj025009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52400"/>
            <a:ext cx="6934200" cy="5792788"/>
          </a:xfrm>
          <a:prstGeom prst="rect">
            <a:avLst/>
          </a:prstGeom>
          <a:noFill/>
        </p:spPr>
      </p:pic>
    </p:spTree>
  </p:cSld>
  <p:clrMapOvr>
    <a:masterClrMapping/>
  </p:clrMapOvr>
  <p:transition advTm="3321">
    <p:sndAc>
      <p:stSnd>
        <p:snd r:embed="rId2" name="sound030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163"/>
            <a:ext cx="8229600" cy="7318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 – мое любимое время года!</a:t>
            </a:r>
          </a:p>
        </p:txBody>
      </p:sp>
      <p:pic>
        <p:nvPicPr>
          <p:cNvPr id="156675" name="Picture 3" descr="IMG_81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8229600" cy="54816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877">
    <p:sndAc>
      <p:stSnd>
        <p:snd r:embed="rId2" name="sound031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5486400" cy="7318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Бывают желтыми</a:t>
            </a:r>
            <a:endParaRPr lang="ru-RU" sz="2000"/>
          </a:p>
        </p:txBody>
      </p:sp>
      <p:pic>
        <p:nvPicPr>
          <p:cNvPr id="129027" name="Picture 3" descr="IMG_169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838200"/>
            <a:ext cx="4335463" cy="4495800"/>
          </a:xfrm>
          <a:noFill/>
          <a:ln w="19050">
            <a:solidFill>
              <a:srgbClr val="000000"/>
            </a:solidFill>
          </a:ln>
        </p:spPr>
      </p:pic>
      <p:pic>
        <p:nvPicPr>
          <p:cNvPr id="129028" name="Picture 4" descr="IMG_17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228600"/>
            <a:ext cx="4038600" cy="3271838"/>
          </a:xfrm>
          <a:noFill/>
          <a:ln w="19050">
            <a:solidFill>
              <a:srgbClr val="000000"/>
            </a:solidFill>
          </a:ln>
        </p:spPr>
      </p:pic>
      <p:pic>
        <p:nvPicPr>
          <p:cNvPr id="129029" name="Picture 5" descr="DSC021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670300"/>
            <a:ext cx="3619500" cy="29924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108">
    <p:sndAc>
      <p:stSnd>
        <p:snd r:embed="rId2" name="sound004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0"/>
            <a:ext cx="8229600" cy="5794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коричневыми</a:t>
            </a:r>
          </a:p>
        </p:txBody>
      </p:sp>
      <p:pic>
        <p:nvPicPr>
          <p:cNvPr id="130051" name="Picture 3" descr="DSC02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"/>
            <a:ext cx="7239000" cy="5429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778">
    <p:sndAc>
      <p:stSnd>
        <p:snd r:embed="rId2" name="sound00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0"/>
            <a:ext cx="8229600" cy="5794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А бывают листья красивого бурого цвета</a:t>
            </a:r>
          </a:p>
        </p:txBody>
      </p:sp>
      <p:pic>
        <p:nvPicPr>
          <p:cNvPr id="131075" name="Picture 3" descr="IMG_81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362200"/>
            <a:ext cx="4495800" cy="36496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1076" name="Picture 4" descr="IMG_82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5410200" cy="3714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837">
    <p:sndAc>
      <p:stSnd>
        <p:snd r:embed="rId2" name="sound006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19800"/>
            <a:ext cx="8229600" cy="6556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А хвойные деревья остаются зелеными даже осенью</a:t>
            </a:r>
          </a:p>
        </p:txBody>
      </p:sp>
      <p:pic>
        <p:nvPicPr>
          <p:cNvPr id="132099" name="Picture 3" descr="DSC02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3886200" cy="5181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2100" name="Picture 4" descr="DSC020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8600"/>
            <a:ext cx="3971925" cy="5295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451">
    <p:sndAc>
      <p:stSnd>
        <p:snd r:embed="rId2" name="sound007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0"/>
            <a:ext cx="8229600" cy="5794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 часто называют – золотая осень</a:t>
            </a:r>
          </a:p>
        </p:txBody>
      </p:sp>
      <p:pic>
        <p:nvPicPr>
          <p:cNvPr id="133123" name="Picture 3" descr="DSC020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"/>
            <a:ext cx="7543800" cy="5480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077">
    <p:sndAc>
      <p:stSnd>
        <p:snd r:embed="rId2" name="sound008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4840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hlink"/>
                </a:solidFill>
              </a:rPr>
              <a:t>Когда листья падают на землю - это явление называется - листопад</a:t>
            </a:r>
            <a:r>
              <a:rPr lang="ru-RU" sz="2000"/>
              <a:t> </a:t>
            </a:r>
          </a:p>
        </p:txBody>
      </p:sp>
      <p:pic>
        <p:nvPicPr>
          <p:cNvPr id="134147" name="Picture 3" descr="DSC021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"/>
            <a:ext cx="7772400" cy="5829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322">
    <p:sndAc>
      <p:stSnd>
        <p:snd r:embed="rId2" name="sound009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</TotalTime>
  <Words>201</Words>
  <PresentationFormat>Экран (4:3)</PresentationFormat>
  <Paragraphs>32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Поздняя осень.</vt:lpstr>
      <vt:lpstr>Как мы можем узнать, что уже пришла осень?</vt:lpstr>
      <vt:lpstr>Осенью листья окрашены в разные цвета</vt:lpstr>
      <vt:lpstr>Бывают желтыми</vt:lpstr>
      <vt:lpstr>коричневыми</vt:lpstr>
      <vt:lpstr>А бывают листья красивого бурого цвета</vt:lpstr>
      <vt:lpstr>А хвойные деревья остаются зелеными даже осенью</vt:lpstr>
      <vt:lpstr>Осень часто называют – золотая осень</vt:lpstr>
      <vt:lpstr>Когда листья падают на землю - это явление называется - листопад </vt:lpstr>
      <vt:lpstr>Листья можно собирать в кучи, а можно подбрасывать высоко вверх!</vt:lpstr>
      <vt:lpstr>Когда осенью бывают теплые солнечные дни это время называется – бабье лето</vt:lpstr>
      <vt:lpstr>Осенью созревают семена</vt:lpstr>
      <vt:lpstr> краснеют ягоды рябины и шиповника</vt:lpstr>
      <vt:lpstr>Созрели плоды каштана</vt:lpstr>
      <vt:lpstr>Люди собирают осенью урожай фруктов</vt:lpstr>
      <vt:lpstr>И овощей</vt:lpstr>
      <vt:lpstr>Поспел виноград</vt:lpstr>
      <vt:lpstr>В лесу можно собрать шишки</vt:lpstr>
      <vt:lpstr>Или  грибы</vt:lpstr>
      <vt:lpstr>Осенние цветы – астры, хризантемы, подсолнухи, дубки, бархатцы </vt:lpstr>
      <vt:lpstr>Осенью купаться в водоёмах нельзя, вода холодная</vt:lpstr>
      <vt:lpstr>Птицы улетают на юг, туда, где тепло.</vt:lpstr>
      <vt:lpstr>Обычно осенью стоит пасмурная погода, </vt:lpstr>
      <vt:lpstr>Льют холодные дожди, поэтому люди надевают плащи и берут с собой зонты.</vt:lpstr>
      <vt:lpstr>Осенью воздух  становится холоднее. Дует сильный ветер.</vt:lpstr>
      <vt:lpstr>Осенью надо одеваться тепло.  Детки надевают – куртку, шапку, теплые штаны и ботинки.</vt:lpstr>
      <vt:lpstr>В конце осени становится так холодно, что лужи покрываются коркой льда</vt:lpstr>
      <vt:lpstr>трава высыхает</vt:lpstr>
      <vt:lpstr>А с деревьев опадают последние листочки </vt:lpstr>
      <vt:lpstr>Значит скоро придет зима.</vt:lpstr>
      <vt:lpstr>Осень – мое любимое время года!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XP</cp:lastModifiedBy>
  <cp:revision>2</cp:revision>
  <dcterms:modified xsi:type="dcterms:W3CDTF">2012-11-12T13:34:46Z</dcterms:modified>
</cp:coreProperties>
</file>