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80" r:id="rId3"/>
    <p:sldId id="281" r:id="rId4"/>
    <p:sldId id="256" r:id="rId5"/>
    <p:sldId id="279" r:id="rId6"/>
    <p:sldId id="268" r:id="rId7"/>
    <p:sldId id="269" r:id="rId8"/>
    <p:sldId id="276" r:id="rId9"/>
    <p:sldId id="257" r:id="rId10"/>
    <p:sldId id="258" r:id="rId11"/>
    <p:sldId id="259" r:id="rId12"/>
    <p:sldId id="260" r:id="rId13"/>
    <p:sldId id="261" r:id="rId14"/>
    <p:sldId id="262" r:id="rId15"/>
    <p:sldId id="264" r:id="rId16"/>
    <p:sldId id="265" r:id="rId17"/>
    <p:sldId id="285" r:id="rId18"/>
    <p:sldId id="273" r:id="rId19"/>
    <p:sldId id="287" r:id="rId20"/>
    <p:sldId id="284" r:id="rId21"/>
    <p:sldId id="263" r:id="rId22"/>
    <p:sldId id="277" r:id="rId23"/>
    <p:sldId id="282" r:id="rId24"/>
    <p:sldId id="286" r:id="rId25"/>
    <p:sldId id="283" r:id="rId26"/>
    <p:sldId id="288" r:id="rId27"/>
    <p:sldId id="289" r:id="rId28"/>
    <p:sldId id="290" r:id="rId29"/>
    <p:sldId id="272" r:id="rId30"/>
    <p:sldId id="292" r:id="rId31"/>
    <p:sldId id="293" r:id="rId32"/>
    <p:sldId id="291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713" autoAdjust="0"/>
  </p:normalViewPr>
  <p:slideViewPr>
    <p:cSldViewPr>
      <p:cViewPr>
        <p:scale>
          <a:sx n="89" d="100"/>
          <a:sy n="89" d="100"/>
        </p:scale>
        <p:origin x="-227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10.10.2015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alutka.net/ploskostopie-u-detei" TargetMode="External"/><Relationship Id="rId2" Type="http://schemas.openxmlformats.org/officeDocument/2006/relationships/hyperlink" Target="http://malutka.net/slukh-u-detei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colady.ru/ochki-ili-linzy-za-i-protiv-kontaktnye-linzy-ili-ochki-dlya-korrekcii-zreniya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malutka.net/zrenie-u-detei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alutka.net/astigmatizm-u-detei" TargetMode="External"/><Relationship Id="rId2" Type="http://schemas.openxmlformats.org/officeDocument/2006/relationships/hyperlink" Target="http://malutka.net/blizorukost-u-dete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630616" cy="1584175"/>
          </a:xfrm>
        </p:spPr>
        <p:txBody>
          <a:bodyPr/>
          <a:lstStyle/>
          <a:p>
            <a:r>
              <a:rPr lang="ru-RU" dirty="0" smtClean="0"/>
              <a:t>Дети с нарушением зрения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4437112"/>
            <a:ext cx="5104656" cy="2232248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 smtClean="0"/>
          </a:p>
        </p:txBody>
      </p:sp>
      <p:pic>
        <p:nvPicPr>
          <p:cNvPr id="31746" name="Picture 2" descr="http://im3-tub-ru.yandex.net/i?id=e6e2b1a09a98bb2a511bd3e97c0eb180-90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340768"/>
            <a:ext cx="5436604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96064" cy="1295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ДРУГИЕ НАРУШЕНИЯ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052736"/>
            <a:ext cx="8668072" cy="5027389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Большинство детей, у которых диагностированы нарушения зрения нередко имеют и другие (например, </a:t>
            </a:r>
            <a:r>
              <a:rPr lang="ru-RU" sz="2000" dirty="0" smtClean="0">
                <a:hlinkClick r:id="rId2"/>
              </a:rPr>
              <a:t>нарушения слуха</a:t>
            </a:r>
            <a:r>
              <a:rPr lang="ru-RU" sz="2000" dirty="0" smtClean="0"/>
              <a:t>, задержки умственного развития, ДЦП). Двигательная активность таких детей несколько ограничена, что сказывается на состоянии физического здоровья (нарушения </a:t>
            </a:r>
            <a:r>
              <a:rPr lang="ru-RU" sz="2000" dirty="0" err="1" smtClean="0"/>
              <a:t>осанки,</a:t>
            </a:r>
            <a:r>
              <a:rPr lang="ru-RU" sz="2000" dirty="0" err="1" smtClean="0">
                <a:hlinkClick r:id="rId3"/>
              </a:rPr>
              <a:t>плоскостопие</a:t>
            </a:r>
            <a:r>
              <a:rPr lang="ru-RU" sz="2000" dirty="0" smtClean="0"/>
              <a:t>, снижение функциональной деятельности дыхания и </a:t>
            </a:r>
            <a:r>
              <a:rPr lang="ru-RU" sz="2000" dirty="0" err="1" smtClean="0"/>
              <a:t>сердечно-сосудистой</a:t>
            </a:r>
            <a:r>
              <a:rPr lang="ru-RU" sz="2000" dirty="0" smtClean="0"/>
              <a:t> системы).</a:t>
            </a:r>
          </a:p>
        </p:txBody>
      </p:sp>
      <p:pic>
        <p:nvPicPr>
          <p:cNvPr id="12290" name="Picture 2" descr="http://im2-tub-ru.yandex.net/i?id=50a3273e034a8145dc8838c8faf29615-13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2952328" cy="2225373"/>
          </a:xfrm>
          <a:prstGeom prst="rect">
            <a:avLst/>
          </a:prstGeom>
          <a:noFill/>
        </p:spPr>
      </p:pic>
      <p:pic>
        <p:nvPicPr>
          <p:cNvPr id="12292" name="Picture 4" descr="7 способов профилактики нарушений слуха у детей &quot; Женский журнал WhereWoman.r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0740" y="3861048"/>
            <a:ext cx="2983260" cy="1988840"/>
          </a:xfrm>
          <a:prstGeom prst="rect">
            <a:avLst/>
          </a:prstGeom>
          <a:noFill/>
        </p:spPr>
      </p:pic>
      <p:pic>
        <p:nvPicPr>
          <p:cNvPr id="12294" name="Picture 6" descr="Сколиоз у детей :: lit-baby :: Дневник :: Мама.Ру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3356992"/>
            <a:ext cx="2909816" cy="2388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91264" cy="936104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/>
              <a:t>Особенности развития детей с нарушениями зрения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Снижение зрения влияет не только на процесс изучения окружающего мира, но и </a:t>
            </a:r>
            <a:r>
              <a:rPr lang="ru-RU" sz="2000" b="1" i="1" dirty="0" smtClean="0"/>
              <a:t>на развитие речи, воображения ребенка и его памяти</a:t>
            </a:r>
            <a:r>
              <a:rPr lang="ru-RU" sz="2000" dirty="0" smtClean="0"/>
              <a:t>. Дети с нарушением зрения зачастую не способны правильно понимать слова, учитывая слабое соотношение слов с реальными объектами. Поэтому без помощи логопеда обойтись довольно сложно.</a:t>
            </a:r>
          </a:p>
          <a:p>
            <a:endParaRPr lang="ru-RU" sz="2000" dirty="0"/>
          </a:p>
        </p:txBody>
      </p:sp>
      <p:pic>
        <p:nvPicPr>
          <p:cNvPr id="11266" name="Picture 2" descr="http://im1-tub-ru.yandex.net/i?id=08c5bce7225e22b44e330a5abf1b5ef2-7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3717032"/>
            <a:ext cx="3799309" cy="25328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i="1" dirty="0" smtClean="0"/>
              <a:t>Физическая деятельность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 </a:t>
            </a:r>
            <a:r>
              <a:rPr lang="ru-RU" sz="2000" dirty="0" smtClean="0"/>
              <a:t>Важная составляющая лечения и развития. А именно подвижные игры, которые необходимы для стимуляции зрения, укрепления мускулатуры, развития координации движения, обучения нужным навыкам. Конечно, только с учетом рекомендаций офтальмолога и диагноза малыша, во избежание обратного эффекта.</a:t>
            </a:r>
          </a:p>
          <a:p>
            <a:pPr>
              <a:buNone/>
            </a:pPr>
            <a:r>
              <a:rPr lang="ru-RU" sz="2000" dirty="0" smtClean="0"/>
              <a:t> </a:t>
            </a:r>
            <a:endParaRPr lang="ru-RU" sz="2000" dirty="0"/>
          </a:p>
        </p:txBody>
      </p:sp>
      <p:pic>
        <p:nvPicPr>
          <p:cNvPr id="10242" name="Picture 2" descr="http://im2-tub-ru.yandex.net/i?id=f6480fa7d4ed0112b4486cbd784b9ab7-52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717032"/>
            <a:ext cx="3648405" cy="2736304"/>
          </a:xfrm>
          <a:prstGeom prst="rect">
            <a:avLst/>
          </a:prstGeom>
          <a:noFill/>
        </p:spPr>
      </p:pic>
      <p:pic>
        <p:nvPicPr>
          <p:cNvPr id="10244" name="Picture 4" descr="Фотографии детей на спортивных занятиях: спортивные занятия для детей в Детских учреждениях - Фото: 1274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3717032"/>
            <a:ext cx="4084035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Ориентировка в пространстве.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i="1" dirty="0" smtClean="0"/>
              <a:t>Обязательно обучение правильной ориентации в пространстве</a:t>
            </a:r>
            <a:r>
              <a:rPr lang="ru-RU" sz="2000" dirty="0" smtClean="0"/>
              <a:t> за счет выполнения определенных заданий/упражнений.</a:t>
            </a:r>
          </a:p>
          <a:p>
            <a:endParaRPr lang="ru-RU" sz="2000" dirty="0"/>
          </a:p>
        </p:txBody>
      </p:sp>
      <p:pic>
        <p:nvPicPr>
          <p:cNvPr id="9218" name="Picture 2" descr="Учим ориентироваться в пространстве - Родительский уголок - Всестороннее развитие детей с помощью игр и игруше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924944"/>
            <a:ext cx="3744416" cy="3007563"/>
          </a:xfrm>
          <a:prstGeom prst="rect">
            <a:avLst/>
          </a:prstGeom>
          <a:noFill/>
        </p:spPr>
      </p:pic>
      <p:pic>
        <p:nvPicPr>
          <p:cNvPr id="9220" name="Picture 4" descr="http://im1-tub-ru.yandex.net/i?id=e7bcdd4abcd0f1956e2c39e466ec629d-124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645024"/>
            <a:ext cx="3840427" cy="2880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ИГРУШКИ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000" dirty="0" smtClean="0"/>
              <a:t>Игрушки таких детей должны быть крупными, достаточно яркими (но не стоит покупать экземпляры «ядовитых» цветов). Интересными будут для них музыкальные игрушки, а также состоящие из разнообразных материалов, стимулирующих тактильные ощущения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Дети с нарушением зрени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077072"/>
            <a:ext cx="2592288" cy="2592288"/>
          </a:xfrm>
          <a:prstGeom prst="rect">
            <a:avLst/>
          </a:prstGeom>
          <a:noFill/>
        </p:spPr>
      </p:pic>
      <p:pic>
        <p:nvPicPr>
          <p:cNvPr id="2052" name="Picture 4" descr="Развитие детей с нарушениям зрен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2652886" cy="2652886"/>
          </a:xfrm>
          <a:prstGeom prst="rect">
            <a:avLst/>
          </a:prstGeom>
          <a:noFill/>
        </p:spPr>
      </p:pic>
      <p:pic>
        <p:nvPicPr>
          <p:cNvPr id="8194" name="Picture 2" descr="http://im2-tub-ru.yandex.net/i?id=c1ed519443f843a132ef72e05fe1f16a-35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3068960"/>
            <a:ext cx="302433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СЕМЬЯ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596064" cy="481136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Внутри семьи </a:t>
            </a:r>
            <a:r>
              <a:rPr lang="ru-RU" sz="2000" b="1" i="1" dirty="0" smtClean="0"/>
              <a:t>родители должны вовлекать ребенка в реализацию обязанностей по дому</a:t>
            </a:r>
            <a:r>
              <a:rPr lang="ru-RU" sz="2000" dirty="0" smtClean="0"/>
              <a:t>. Ограничивать общения ребенка с детьми, не имеющими проблем со зрением, не следует.</a:t>
            </a:r>
          </a:p>
          <a:p>
            <a:endParaRPr lang="ru-RU" sz="2000" dirty="0"/>
          </a:p>
        </p:txBody>
      </p:sp>
      <p:pic>
        <p:nvPicPr>
          <p:cNvPr id="7170" name="Picture 2" descr="http://im2-tub-ru.yandex.net/i?id=6273f9f7151de94c241e2e41f02ce712-3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12" y="2625502"/>
            <a:ext cx="2703512" cy="2027634"/>
          </a:xfrm>
          <a:prstGeom prst="rect">
            <a:avLst/>
          </a:prstGeom>
          <a:noFill/>
        </p:spPr>
      </p:pic>
      <p:pic>
        <p:nvPicPr>
          <p:cNvPr id="7172" name="Picture 4" descr="http://im1-tub-ru.yandex.net/i?id=8b55cac1517c58379bbcef02368c5f6d-131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4653136"/>
            <a:ext cx="3084823" cy="1944216"/>
          </a:xfrm>
          <a:prstGeom prst="rect">
            <a:avLst/>
          </a:prstGeom>
          <a:noFill/>
        </p:spPr>
      </p:pic>
      <p:pic>
        <p:nvPicPr>
          <p:cNvPr id="7174" name="Picture 6" descr="http://im2-tub-ru.yandex.net/i?id=9c8ab44c04ef92f01202ff14eccb64bb-28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16116" y="2492896"/>
            <a:ext cx="334837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b="1" dirty="0" smtClean="0"/>
              <a:t>Детские сады с нарушением зрения – прекрасный вариант для воспитания и обучения слабовидящих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196752"/>
            <a:ext cx="8147248" cy="492941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 образовании, как в школьном, так и в дошкольном, нуждаются все дети. А малыши с нарушениями зрения – в </a:t>
            </a:r>
            <a:r>
              <a:rPr lang="ru-RU" sz="2000" b="1" dirty="0" smtClean="0"/>
              <a:t>специальном образовании</a:t>
            </a:r>
            <a:r>
              <a:rPr lang="ru-RU" sz="2000" dirty="0" smtClean="0"/>
              <a:t>. Конечно, если нарушения не слишком серьезные, то ребенок может обучаться и в обычном саду (школе), как правило — пользуясь </a:t>
            </a:r>
            <a:r>
              <a:rPr lang="ru-RU" sz="2000" b="1" u="sng" dirty="0" smtClean="0">
                <a:hlinkClick r:id="rId2" tooltip="Очки или линзы — за и против; контактные линзы или очки для коррекции зрения"/>
              </a:rPr>
              <a:t>очками или контактными линзами для коррекции зрения</a:t>
            </a:r>
            <a:r>
              <a:rPr lang="ru-RU" sz="2000" dirty="0" smtClean="0"/>
              <a:t>.  Во избежание различных неприятных ситуаций, другие дети должны быть осведомлены об особенностях здоровья слабовидящего ребенка.</a:t>
            </a:r>
            <a:endParaRPr lang="ru-RU" sz="2000" dirty="0"/>
          </a:p>
        </p:txBody>
      </p:sp>
      <p:pic>
        <p:nvPicPr>
          <p:cNvPr id="6148" name="Picture 4" descr="http://im2-tub-ru.yandex.net/i?id=755b2152b54a31ad57a11d3293e5bfea-117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149080"/>
            <a:ext cx="3153139" cy="2364854"/>
          </a:xfrm>
          <a:prstGeom prst="rect">
            <a:avLst/>
          </a:prstGeom>
          <a:noFill/>
        </p:spPr>
      </p:pic>
      <p:pic>
        <p:nvPicPr>
          <p:cNvPr id="6152" name="Picture 8" descr="Коррекционная программа для детей с нарушением зрения - Большой архив учебников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149080"/>
            <a:ext cx="3168350" cy="2376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Почему лучше отдать ребенка в специализированный детский сад?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Обучение и развитие детей в таких садах происходит </a:t>
            </a:r>
            <a:r>
              <a:rPr lang="ru-RU" b="1" i="1" dirty="0" smtClean="0"/>
              <a:t>с учетом особенностей заболевания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специализированном саду ребенок получает все </a:t>
            </a:r>
            <a:r>
              <a:rPr lang="ru-RU" b="1" i="1" dirty="0" smtClean="0"/>
              <a:t>то, что ему нужно для нормального развития</a:t>
            </a:r>
            <a:r>
              <a:rPr lang="ru-RU" dirty="0" smtClean="0"/>
              <a:t> (не только знания, но и соответственное лечение).</a:t>
            </a:r>
          </a:p>
          <a:p>
            <a:r>
              <a:rPr lang="ru-RU" b="1" i="1" dirty="0" smtClean="0"/>
              <a:t>Группы в таких садах меньше, чем в обычных</a:t>
            </a:r>
            <a:r>
              <a:rPr lang="ru-RU" i="1" dirty="0" smtClean="0"/>
              <a:t> </a:t>
            </a:r>
            <a:r>
              <a:rPr lang="ru-RU" dirty="0" smtClean="0"/>
              <a:t>– около 8-15 человек. То есть, внимания детям уделяется больше.</a:t>
            </a:r>
          </a:p>
          <a:p>
            <a:r>
              <a:rPr lang="ru-RU" dirty="0" smtClean="0"/>
              <a:t>Для обучения детей в садах применяют </a:t>
            </a:r>
            <a:r>
              <a:rPr lang="ru-RU" b="1" i="1" dirty="0" smtClean="0"/>
              <a:t>специальное оборудование и методики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группе слабовидящих детей</a:t>
            </a:r>
            <a:r>
              <a:rPr lang="ru-RU" b="1" i="1" dirty="0" smtClean="0"/>
              <a:t> никто не будет дразнить ребенка</a:t>
            </a:r>
            <a:r>
              <a:rPr lang="ru-RU" dirty="0" smtClean="0"/>
              <a:t> – то есть, самооценка ребенка не упадет. </a:t>
            </a:r>
          </a:p>
          <a:p>
            <a:endParaRPr lang="ru-RU" dirty="0"/>
          </a:p>
        </p:txBody>
      </p:sp>
      <p:pic>
        <p:nvPicPr>
          <p:cNvPr id="4" name="Picture 2" descr="http://im1-tub-ru.yandex.net/i?id=f8befdf05986c96a767d8ccc71c8005d-89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157192"/>
            <a:ext cx="25146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8072" cy="1295400"/>
          </a:xfrm>
        </p:spPr>
        <p:txBody>
          <a:bodyPr>
            <a:normAutofit/>
          </a:bodyPr>
          <a:lstStyle/>
          <a:p>
            <a:r>
              <a:rPr lang="ru-RU" dirty="0" smtClean="0"/>
              <a:t>ЛЕЧЕНИЕ </a:t>
            </a:r>
            <a:r>
              <a:rPr lang="ru-RU" sz="2200" dirty="0" smtClean="0"/>
              <a:t>Кроме применения очков и линз, существует также   аппаратное лечение   .  </a:t>
            </a:r>
            <a:endParaRPr lang="ru-RU" sz="2200" dirty="0"/>
          </a:p>
        </p:txBody>
      </p:sp>
      <p:pic>
        <p:nvPicPr>
          <p:cNvPr id="1026" name="Picture 2" descr="C:\Users\Виктор\Desktop\IMG_5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340768"/>
            <a:ext cx="3312367" cy="2484275"/>
          </a:xfrm>
          <a:prstGeom prst="rect">
            <a:avLst/>
          </a:prstGeom>
          <a:noFill/>
        </p:spPr>
      </p:pic>
      <p:pic>
        <p:nvPicPr>
          <p:cNvPr id="1027" name="Picture 3" descr="C:\Users\Виктор\Desktop\IMG_50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005064"/>
            <a:ext cx="3515883" cy="2636912"/>
          </a:xfrm>
          <a:prstGeom prst="rect">
            <a:avLst/>
          </a:prstGeom>
          <a:noFill/>
        </p:spPr>
      </p:pic>
      <p:pic>
        <p:nvPicPr>
          <p:cNvPr id="1028" name="Picture 4" descr="C:\Users\Виктор\Desktop\IMG_50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196752"/>
            <a:ext cx="3803915" cy="2852936"/>
          </a:xfrm>
          <a:prstGeom prst="rect">
            <a:avLst/>
          </a:prstGeom>
          <a:noFill/>
        </p:spPr>
      </p:pic>
      <p:pic>
        <p:nvPicPr>
          <p:cNvPr id="1029" name="Picture 5" descr="C:\Users\Виктор\Desktop\IMG_50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93096"/>
            <a:ext cx="2903307" cy="2177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452048" cy="864096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Коррекционные учреждения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96752"/>
            <a:ext cx="8668072" cy="4883373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/>
              <a:t>Коррекционные учреждения III и IV видов</a:t>
            </a:r>
            <a:r>
              <a:rPr lang="ru-RU" dirty="0" smtClean="0"/>
              <a:t> обеспечивают обучение, воспитание, коррекцию первичных и вторичных отклонений в развитии у воспитанников с нарушениями зрения, развитие сохранных анализаторов, формирование коррекционно-компенсаторных навыков, способствующих социальной адаптации воспитанников в обществе.</a:t>
            </a:r>
          </a:p>
          <a:p>
            <a:pPr fontAlgn="base"/>
            <a:r>
              <a:rPr lang="ru-RU" dirty="0" smtClean="0"/>
              <a:t>В </a:t>
            </a:r>
            <a:r>
              <a:rPr lang="ru-RU" b="1" dirty="0" smtClean="0"/>
              <a:t>коррекционное учреждение III</a:t>
            </a:r>
            <a:r>
              <a:rPr lang="ru-RU" dirty="0" smtClean="0"/>
              <a:t> вида принимаются незрячие дети, а также дети с остаточным зрением (0.04 и ниже) и более высокой остротой зрения (0.08) при наличии сложных сочетаний нарушений зрительных функций с прогрессирующими глазными заболеваниями, ведущими к слепоте; общий срок обучения — 12 лет.</a:t>
            </a:r>
          </a:p>
          <a:p>
            <a:pPr fontAlgn="base"/>
            <a:r>
              <a:rPr lang="ru-RU" dirty="0" smtClean="0"/>
              <a:t>В </a:t>
            </a:r>
            <a:r>
              <a:rPr lang="ru-RU" b="1" dirty="0" smtClean="0"/>
              <a:t>коррекционное учреждение IV</a:t>
            </a:r>
            <a:r>
              <a:rPr lang="ru-RU" dirty="0" smtClean="0"/>
              <a:t> вида принимаются слабовидящие дети с остротой зрения от 0.05 до 0.4 на лучше видящем глазе. При этом учитывается состояние других зрительных функций (поле зрения, острота зрения для близи), форма и течение патологического процесса.</a:t>
            </a:r>
          </a:p>
          <a:p>
            <a:pPr fontAlgn="base"/>
            <a:r>
              <a:rPr lang="ru-RU" dirty="0" smtClean="0"/>
              <a:t>Могут быть приняты дети с более высокой остротой зрения при прогрессирующих или часто рецидивирующих заболеваниях, при наличии астенических явлений, возникающих при чтении и письме на близком расстоянии. Кроме того, в </a:t>
            </a:r>
            <a:r>
              <a:rPr lang="ru-RU" b="1" dirty="0" smtClean="0"/>
              <a:t>коррекционное учреждение </a:t>
            </a:r>
            <a:r>
              <a:rPr lang="ru-RU" b="1" dirty="0" err="1" smtClean="0"/>
              <a:t>IV</a:t>
            </a:r>
            <a:r>
              <a:rPr lang="ru-RU" dirty="0" err="1" smtClean="0"/>
              <a:t>вида</a:t>
            </a:r>
            <a:r>
              <a:rPr lang="ru-RU" dirty="0" smtClean="0"/>
              <a:t> принимаются дети с косоглазием и </a:t>
            </a:r>
            <a:r>
              <a:rPr lang="ru-RU" dirty="0" err="1" smtClean="0"/>
              <a:t>амбилиопией</a:t>
            </a:r>
            <a:r>
              <a:rPr lang="ru-RU" dirty="0" smtClean="0"/>
              <a:t>, имеющие более высокую остроту зрения (выше 0.4), для продолжения лечения зрения.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Из истории тифлопедагогики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554163"/>
            <a:ext cx="8524056" cy="230688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Основоположником тифлопедагогики и обучения незрячих считается Валентин </a:t>
            </a:r>
            <a:r>
              <a:rPr lang="ru-RU" sz="2400" dirty="0" err="1" smtClean="0"/>
              <a:t>Гаюи</a:t>
            </a:r>
            <a:r>
              <a:rPr lang="ru-RU" sz="2400" dirty="0" smtClean="0"/>
              <a:t> (1745 - 1822), французский педагог, единомышленник и последователь Д. Дидро, основатель первых учреждений для слепых во Франции и в России.</a:t>
            </a:r>
          </a:p>
          <a:p>
            <a:endParaRPr lang="ru-RU" sz="2400" dirty="0"/>
          </a:p>
        </p:txBody>
      </p:sp>
      <p:pic>
        <p:nvPicPr>
          <p:cNvPr id="4098" name="Picture 2" descr="Валентин Гаю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3789040"/>
            <a:ext cx="2257425" cy="2476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ШКОЛА-ИНТЕРНАТ</a:t>
            </a:r>
            <a:endParaRPr lang="ru-RU" sz="2800" dirty="0"/>
          </a:p>
        </p:txBody>
      </p:sp>
      <p:pic>
        <p:nvPicPr>
          <p:cNvPr id="4" name="Picture 6" descr="Акции Нет реформе образования. Мы против Закона 83-ФЗ Страница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340768"/>
            <a:ext cx="4687416" cy="3124944"/>
          </a:xfrm>
          <a:prstGeom prst="rect">
            <a:avLst/>
          </a:prstGeom>
          <a:noFill/>
        </p:spPr>
      </p:pic>
      <p:pic>
        <p:nvPicPr>
          <p:cNvPr id="5" name="Picture 4" descr="http://im0-tub-ru.yandex.net/i?id=a790fe682d06b0686b89ebbb65c14c4d-109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4725144"/>
            <a:ext cx="3096344" cy="1932806"/>
          </a:xfrm>
          <a:prstGeom prst="rect">
            <a:avLst/>
          </a:prstGeom>
          <a:noFill/>
        </p:spPr>
      </p:pic>
      <p:pic>
        <p:nvPicPr>
          <p:cNvPr id="6" name="Picture 2" descr="http://im3-tub-ru.yandex.net/i?id=4080a498ab13dfa8a214e771066ab12b-32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653136"/>
            <a:ext cx="3312220" cy="18607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 </a:t>
            </a:r>
            <a:r>
              <a:rPr lang="ru-RU" sz="3100" b="1" i="1" dirty="0" smtClean="0"/>
              <a:t>Обычная или спецшкола?</a:t>
            </a:r>
            <a:br>
              <a:rPr lang="ru-RU" sz="3100" b="1" i="1" dirty="0" smtClean="0"/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4176464"/>
          </a:xfrm>
        </p:spPr>
        <p:txBody>
          <a:bodyPr>
            <a:normAutofit fontScale="70000" lnSpcReduction="20000"/>
          </a:bodyPr>
          <a:lstStyle/>
          <a:p>
            <a:r>
              <a:rPr lang="ru-RU" sz="3400" dirty="0" smtClean="0"/>
              <a:t> </a:t>
            </a:r>
            <a:r>
              <a:rPr lang="ru-RU" sz="3100" b="1" i="1" dirty="0" smtClean="0"/>
              <a:t>Дети с нарушением зрения могут обучаться в массовой общеобразовательной школе</a:t>
            </a:r>
            <a:r>
              <a:rPr lang="ru-RU" sz="3100" dirty="0" smtClean="0"/>
              <a:t>,</a:t>
            </a:r>
            <a:r>
              <a:rPr lang="ru-RU" sz="3600" dirty="0" smtClean="0"/>
              <a:t> </a:t>
            </a:r>
          </a:p>
          <a:p>
            <a:r>
              <a:rPr lang="ru-RU" sz="2900" dirty="0" smtClean="0"/>
              <a:t>если для них созданы там специальные образовательные условия: специальная освещенность, наличие </a:t>
            </a:r>
            <a:r>
              <a:rPr lang="ru-RU" sz="2900" dirty="0" err="1" smtClean="0"/>
              <a:t>тифлотехнических</a:t>
            </a:r>
            <a:r>
              <a:rPr lang="ru-RU" sz="2900" dirty="0" smtClean="0"/>
              <a:t> средств, специальных учебников, психолого-педагогическое сопровождение детей специалистами- тифлопедагогами, </a:t>
            </a:r>
            <a:r>
              <a:rPr lang="ru-RU" sz="2900" dirty="0" err="1" smtClean="0"/>
              <a:t>тифлопсихологами</a:t>
            </a:r>
            <a:r>
              <a:rPr lang="ru-RU" sz="2900" dirty="0" smtClean="0"/>
              <a:t>; образовательный процесс должен иметь коррекционную направленность в той мере, что и в специальной школе. Для детей с нарушенным зрением должны быть организованы специальные коррекционные занятия: ритмика, лечебная физкультура, коррекция нарушений речи, занятия по социально-трудовой и пространственной ориентировке, развитию зрительного восприятия.</a:t>
            </a:r>
          </a:p>
          <a:p>
            <a:pPr>
              <a:buNone/>
            </a:pPr>
            <a:endParaRPr lang="ru-RU" sz="3400" dirty="0" smtClean="0"/>
          </a:p>
          <a:p>
            <a:pPr>
              <a:buNone/>
            </a:pPr>
            <a:r>
              <a:rPr lang="ru-RU" sz="3400" dirty="0" smtClean="0"/>
              <a:t>       </a:t>
            </a:r>
          </a:p>
          <a:p>
            <a:endParaRPr lang="ru-RU" dirty="0"/>
          </a:p>
        </p:txBody>
      </p:sp>
      <p:pic>
        <p:nvPicPr>
          <p:cNvPr id="12290" name="Picture 2" descr="Фото в галерее &quot;Картинки дети с нарушением зрения&quot; - Фотография 6 @ Среда, 20 марта 2013 (13:28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4437112"/>
            <a:ext cx="4014614" cy="21897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 </a:t>
            </a:r>
            <a:r>
              <a:rPr lang="ru-RU" sz="3100" b="1" dirty="0" smtClean="0"/>
              <a:t>Обучение детей с недостатками зрения в школе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484784"/>
            <a:ext cx="5059288" cy="459534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/>
              <a:t>   </a:t>
            </a:r>
            <a:r>
              <a:rPr lang="ru-RU" sz="2400" dirty="0" smtClean="0"/>
              <a:t> Школы для слепых и слабовидящих детей должны выполнять следующие</a:t>
            </a:r>
            <a:r>
              <a:rPr lang="ru-RU" sz="2400" b="1" dirty="0" smtClean="0"/>
              <a:t>  </a:t>
            </a:r>
            <a:r>
              <a:rPr lang="ru-RU" sz="2400" dirty="0" smtClean="0"/>
              <a:t>функции:</a:t>
            </a:r>
          </a:p>
          <a:p>
            <a:pPr marL="457200" indent="-457200" algn="just"/>
            <a:r>
              <a:rPr lang="ru-RU" sz="2400" dirty="0" smtClean="0"/>
              <a:t>Учебно-воспитательная. </a:t>
            </a:r>
          </a:p>
          <a:p>
            <a:pPr marL="457200" indent="-457200" algn="just"/>
            <a:r>
              <a:rPr lang="ru-RU" sz="2400" dirty="0" smtClean="0"/>
              <a:t>Коррекционно-развивающая. </a:t>
            </a:r>
          </a:p>
          <a:p>
            <a:pPr marL="457200" indent="-457200" algn="just"/>
            <a:r>
              <a:rPr lang="ru-RU" sz="2400" dirty="0" smtClean="0"/>
              <a:t>Санитарно-гигиеническая.</a:t>
            </a:r>
          </a:p>
          <a:p>
            <a:pPr marL="457200" indent="-457200" algn="just"/>
            <a:r>
              <a:rPr lang="ru-RU" sz="2400" dirty="0" smtClean="0"/>
              <a:t>Лечебно-восстановительная.</a:t>
            </a:r>
          </a:p>
          <a:p>
            <a:pPr marL="457200" indent="-457200" algn="just"/>
            <a:r>
              <a:rPr lang="ru-RU" sz="2400" dirty="0" smtClean="0"/>
              <a:t>Социально-адаптационная.  </a:t>
            </a:r>
          </a:p>
          <a:p>
            <a:pPr marL="457200" indent="-457200" algn="just"/>
            <a:r>
              <a:rPr lang="ru-RU" sz="2400" dirty="0" err="1" smtClean="0"/>
              <a:t>Профориентационная</a:t>
            </a:r>
            <a:r>
              <a:rPr lang="ru-RU" sz="2400" dirty="0" smtClean="0"/>
              <a:t>.</a:t>
            </a:r>
            <a:endParaRPr lang="ru-RU" dirty="0"/>
          </a:p>
        </p:txBody>
      </p:sp>
      <p:pic>
        <p:nvPicPr>
          <p:cNvPr id="11266" name="Picture 2" descr="В гости в школу-интернат для слепых и слабовидящих детей - Бийский рабочий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700808"/>
            <a:ext cx="3761611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Специфика работы школ заключается в следующем: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Учете общих закономерностей и специфических особенностей развития детей, в опоре на здоровые силы и сохранные возможности;</a:t>
            </a:r>
          </a:p>
          <a:p>
            <a:r>
              <a:rPr lang="ru-RU" dirty="0" smtClean="0"/>
              <a:t>Модификации учебных планов и программ, увеличении сроков обучения, перераспределении учебного материала и изменении темпов его прохождения</a:t>
            </a:r>
          </a:p>
          <a:p>
            <a:r>
              <a:rPr lang="ru-RU" dirty="0" smtClean="0"/>
              <a:t>;Дифференцированном подходе к детям, уменьшении наполняемости классов и воспитательных групп, применении специальных форм и методов работы, оригинальных учебников, наглядных пособий, </a:t>
            </a:r>
            <a:r>
              <a:rPr lang="ru-RU" dirty="0" err="1" smtClean="0"/>
              <a:t>тифлотехники</a:t>
            </a:r>
            <a:endParaRPr lang="ru-RU" dirty="0" smtClean="0"/>
          </a:p>
          <a:p>
            <a:r>
              <a:rPr lang="ru-RU" dirty="0" smtClean="0"/>
              <a:t>;Специальном оформлении учебных классов и кабинетов, создании санитарно-гигиенических условий, организации лечебно-восстановительной работы;</a:t>
            </a:r>
          </a:p>
          <a:p>
            <a:r>
              <a:rPr lang="ru-RU" dirty="0" smtClean="0"/>
              <a:t>Усилении работы по социально-трудовой адаптации и самореализации выпускников.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8072" cy="1106760"/>
          </a:xfrm>
        </p:spPr>
        <p:txBody>
          <a:bodyPr>
            <a:noAutofit/>
          </a:bodyPr>
          <a:lstStyle/>
          <a:p>
            <a:r>
              <a:rPr lang="ru-RU" sz="2800" dirty="0" smtClean="0"/>
              <a:t>Школы для слепых и слабовидящих детей : III и IУ видов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596064" cy="50273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1 ступень — начальная школа, </a:t>
            </a:r>
          </a:p>
          <a:p>
            <a:r>
              <a:rPr lang="ru-RU" sz="2400" dirty="0" smtClean="0"/>
              <a:t>2  ступень — основная школа или неполная средняя школа, </a:t>
            </a:r>
          </a:p>
          <a:p>
            <a:r>
              <a:rPr lang="ru-RU" sz="2400" dirty="0" smtClean="0"/>
              <a:t>3  ступень — средняя школа.</a:t>
            </a:r>
          </a:p>
          <a:p>
            <a:pPr>
              <a:buNone/>
            </a:pPr>
            <a:r>
              <a:rPr lang="ru-RU" sz="2400" dirty="0" smtClean="0"/>
              <a:t>    Ступени школы соответствуют трем основным этапам развития ребенка: детство, отрочество, юность.</a:t>
            </a:r>
            <a:endParaRPr lang="ru-RU" sz="2400" dirty="0"/>
          </a:p>
        </p:txBody>
      </p:sp>
      <p:pic>
        <p:nvPicPr>
          <p:cNvPr id="7170" name="Picture 2" descr="Школе-интернату для слепых и слабовидящих г.Грозного - 75 лет Грозный Инфор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645024"/>
            <a:ext cx="3324622" cy="29638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ru-RU" sz="2800" dirty="0" smtClean="0"/>
              <a:t>Школа 1 ступени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 Призвана обеспечить становление личности ребенка, целостное развитие ее потенциальных возможностей, лечение, гигиену и охрану зрения, формирование у школьников умения и желания учиться. В начальной школе проводятся занятия по развитию зрительного восприятия, слуха, осязания, по логопедии, ЛФК, ритмике, социально-бытовой ориентировке, ориентировке в пространстве. Учащиеся начальной школы приобретают умения и навыки учебной деятельности, обучаются чтению, письму, счету, пониманию изображений, овладевают элементами наглядно-образного и теоретического мышления, основам и личной гигиены, элементарными приемами и способами самообслуживания, мобильности и ориентировки. Обучение ведется по специальным планам, программам, учебникам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Школа II ступени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Закладывает прочный фундамент общеобразовательной и трудовой подготовки, необходимый выпускнику для продолжения образования, его полноценного включения в жизнь общества. Продолжается работа по коррекции познавательной, личностной и двигательной сферы детей, гигиене и охране зрения, укреплению здоровья. Неполная средняя школа развивает потенциальные возможности ребенка, формирует научное мировоззрение и способности к социальному самоопределению, расширяет сферу познания и овладения различными видами трудовой деятельности с учетом профессионального обучения и трудоустройства.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Школа III ступени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Обеспечивает завершение общеобразовательной подготовки и курса профессионального обучения на основе его дифференциации. Средняя школа создает условия для наиболее полного учета интересов учащихся, социально-психологической адаптации, активного включения их в жизнь современного общества и общественно полезный труд. С этой целью в учебный план школы включены факультативные занятия по выбору самого учащегося.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Программы специальных классов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4"/>
            <a:ext cx="8596064" cy="4955381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По русскому языку, математике, ознакомлению с окружающим миром, природоведению соответствуют аналогичным программам общеобразовательной массовой школы по объему и содержанию изучаемого материала. </a:t>
            </a:r>
            <a:endParaRPr lang="ru-RU" smtClean="0"/>
          </a:p>
          <a:p>
            <a:r>
              <a:rPr lang="ru-RU" smtClean="0"/>
              <a:t>При </a:t>
            </a:r>
            <a:r>
              <a:rPr lang="ru-RU" dirty="0" smtClean="0"/>
              <a:t>этом программы специального образования построены с учетом особенностей развития незрячих и слабовидящих детей. В них учтена необходимость коррекционно-компенсаторной работы, направленной на развитие восприятия, конкретизацию представлений, совершенствование наглядно-образного мышления, формирование приемов и способов самоконтроля и регуляции движений с использованием специальных форм, приемов и способов.</a:t>
            </a:r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Профилактика нарушения зрения</a:t>
            </a:r>
            <a:r>
              <a:rPr lang="ru-RU" sz="2800" i="1" dirty="0" smtClean="0"/>
              <a:t>.</a:t>
            </a:r>
            <a:br>
              <a:rPr lang="ru-RU" sz="2800" i="1" dirty="0" smtClean="0"/>
            </a:br>
            <a:endParaRPr lang="ru-RU" sz="28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Играя, держите игрушки на расстоянии не менее 30 см от глаз ребенка</a:t>
            </a:r>
          </a:p>
          <a:p>
            <a:r>
              <a:rPr lang="ru-RU" dirty="0" smtClean="0"/>
              <a:t>Не оставляйте длинные челки, подстригайте их или не делайте вовсе</a:t>
            </a:r>
          </a:p>
          <a:p>
            <a:r>
              <a:rPr lang="ru-RU" dirty="0" smtClean="0"/>
              <a:t>Для солнечных дней у ребенка должны быть солнцезащитные очки (с защитой от ультрафиолета) или панамка с козырьком</a:t>
            </a:r>
          </a:p>
          <a:p>
            <a:r>
              <a:rPr lang="ru-RU" dirty="0" smtClean="0"/>
              <a:t>Не оставляйте ребенка более чем на 15 минут за включенным компьютером или телевизором</a:t>
            </a:r>
          </a:p>
          <a:p>
            <a:r>
              <a:rPr lang="ru-RU" dirty="0" smtClean="0"/>
              <a:t>При попадании песка в глаза, не трите глаза и не разрешайте тереть ребенку</a:t>
            </a:r>
          </a:p>
          <a:p>
            <a:r>
              <a:rPr lang="ru-RU" dirty="0" smtClean="0"/>
              <a:t>Рассматривайте книжки с ребенком при достаточном освещении</a:t>
            </a:r>
          </a:p>
          <a:p>
            <a:r>
              <a:rPr lang="ru-RU" dirty="0" smtClean="0"/>
              <a:t>Не ставьте кроватку напротив окна (особенно на солнечной стороне) или рядом с яркими осветительными </a:t>
            </a:r>
            <a:r>
              <a:rPr lang="ru-RU" dirty="0" err="1" smtClean="0"/>
              <a:t>преборами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194" name="Picture 2" descr="SVG Бесплатные фото и вектор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1792" y="-171400"/>
            <a:ext cx="1872208" cy="18722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Луи БРАЙЛЬ (1809 - 1852),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668072" cy="4955381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В 1829г</a:t>
            </a:r>
            <a:r>
              <a:rPr lang="ru-RU" sz="2400" dirty="0" smtClean="0"/>
              <a:t>. создал специальный шрифт, основанный на комбинациях </a:t>
            </a:r>
            <a:r>
              <a:rPr lang="ru-RU" sz="2400" dirty="0" err="1" smtClean="0"/>
              <a:t>шеститочия</a:t>
            </a:r>
            <a:r>
              <a:rPr lang="ru-RU" sz="2400" dirty="0" smtClean="0"/>
              <a:t>, его система охватывает буквенные, математические и иные символы, позволяя слепому свободно читать и писать.</a:t>
            </a:r>
          </a:p>
          <a:p>
            <a:r>
              <a:rPr lang="ru-RU" sz="2400" dirty="0" smtClean="0"/>
              <a:t> В России первая книга по Брайлю вышла в 1885г.</a:t>
            </a:r>
            <a:endParaRPr lang="ru-RU" sz="2400" dirty="0"/>
          </a:p>
        </p:txBody>
      </p:sp>
      <p:pic>
        <p:nvPicPr>
          <p:cNvPr id="3074" name="Picture 2" descr="http://im3-tub-ru.yandex.net/i?id=d543ff64b215961ba230c66abbc287ab-5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153950" cy="2160240"/>
          </a:xfrm>
          <a:prstGeom prst="rect">
            <a:avLst/>
          </a:prstGeom>
          <a:noFill/>
        </p:spPr>
      </p:pic>
      <p:pic>
        <p:nvPicPr>
          <p:cNvPr id="3076" name="Picture 4" descr="Кто родился/умер в 1809 год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6"/>
            <a:ext cx="2895600" cy="31908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668072" cy="110676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Профилактика нарушений зрения</a:t>
            </a:r>
            <a:r>
              <a:rPr lang="ru-RU" sz="2700" dirty="0" smtClean="0"/>
              <a:t> на уроке вменяется в профессиональные обязанности педагога</a:t>
            </a:r>
            <a:r>
              <a:rPr lang="ru-RU" dirty="0" smtClean="0"/>
              <a:t>, 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Содействовать своевременному обнаружению нарушений зрения детей (обращать внимание на дополнительную фокусировку зрения, жалобы ребенка на то, что он не видит с доски и т. д.);</a:t>
            </a:r>
          </a:p>
          <a:p>
            <a:r>
              <a:rPr lang="ru-RU" dirty="0" smtClean="0"/>
              <a:t>Правильно выбрать место в классе для слабовидящего ребенка;</a:t>
            </a:r>
          </a:p>
          <a:p>
            <a:r>
              <a:rPr lang="ru-RU" dirty="0" smtClean="0"/>
              <a:t>Следить за соблюдением санитарно-гигиенических норм в классных комнатах;</a:t>
            </a:r>
          </a:p>
          <a:p>
            <a:r>
              <a:rPr lang="ru-RU" dirty="0" smtClean="0"/>
              <a:t>Соблюдать культуру оформления доски;</a:t>
            </a:r>
          </a:p>
          <a:p>
            <a:r>
              <a:rPr lang="ru-RU" dirty="0" smtClean="0"/>
              <a:t>Создавать благожелательную эмоциональную обстановку в классе;</a:t>
            </a:r>
          </a:p>
          <a:p>
            <a:r>
              <a:rPr lang="ru-RU" dirty="0" smtClean="0"/>
              <a:t>Регламентировать зрительные нагрузки (количество читаемого и время чтения на уроке не более 15-20 минут , не раздражающие цвета одежды учителя);</a:t>
            </a:r>
          </a:p>
          <a:p>
            <a:r>
              <a:rPr lang="ru-RU" dirty="0" smtClean="0"/>
              <a:t>Организовывать тренировку мышц глаз;</a:t>
            </a:r>
          </a:p>
          <a:p>
            <a:r>
              <a:rPr lang="ru-RU" dirty="0" smtClean="0"/>
              <a:t>Использовать </a:t>
            </a:r>
            <a:r>
              <a:rPr lang="ru-RU" dirty="0" err="1" smtClean="0"/>
              <a:t>здоровье-сберегающие</a:t>
            </a:r>
            <a:r>
              <a:rPr lang="ru-RU" dirty="0" smtClean="0"/>
              <a:t> технологии в образовательном процессе (например доктора Ф.И. Базарного).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68072" cy="103475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Упражнения для глаз: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124745"/>
            <a:ext cx="8596064" cy="374441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Упражнения для зрительно-двигательной ориентации (можно выполнять стоя или сидя): Отвести взгляд вправо, влево, не поворачивая головы. Поднять глаза вверх, голова неподвижна. Затем опустить взгляд вниз.</a:t>
            </a:r>
          </a:p>
          <a:p>
            <a:r>
              <a:rPr lang="ru-RU" dirty="0" smtClean="0"/>
              <a:t>Упражнения для снятия усталости глаз: - крепко зажмурить глаза на 3-5сек., затем открыть; - быстро моргать глазами в течение 30-60 сек.; – смотреть на кончик пальца вытянутой руки, медленно согнуть палец и приблизить его к глазам (в течение 3-5 сек.); – смотреть вдаль прямо перед собой 2-3 сек., затем перевести взор на кончик носа на 3-5 сек.</a:t>
            </a:r>
          </a:p>
          <a:p>
            <a:r>
              <a:rPr lang="ru-RU" dirty="0" smtClean="0"/>
              <a:t>Упражнения для глаз по методике доктора Ф.И. Базарного.</a:t>
            </a:r>
            <a:endParaRPr lang="ru-RU" dirty="0"/>
          </a:p>
        </p:txBody>
      </p:sp>
      <p:pic>
        <p:nvPicPr>
          <p:cNvPr id="1026" name="Picture 2" descr="Тренажер для глаз В.  Ф.  Базарного — малыша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4437112"/>
            <a:ext cx="3596283" cy="22045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Берегите зрение.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       Спасибо за внимание.</a:t>
            </a:r>
            <a:endParaRPr lang="ru-RU" sz="4000" dirty="0"/>
          </a:p>
        </p:txBody>
      </p:sp>
      <p:pic>
        <p:nvPicPr>
          <p:cNvPr id="2050" name="Picture 2" descr="Хорошее зрение детям Гомеля! &quot; Новости Гомеля и област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636912"/>
            <a:ext cx="4615451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88640"/>
            <a:ext cx="7846640" cy="1368152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Дети с нарушением зрения</a:t>
            </a:r>
            <a:r>
              <a:rPr lang="ru-RU" i="1" dirty="0" smtClean="0"/>
              <a:t/>
            </a:r>
            <a:br>
              <a:rPr lang="ru-RU" i="1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764704"/>
            <a:ext cx="8352928" cy="3312368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Новорожденный малыш познает мир при помощи </a:t>
            </a:r>
            <a:r>
              <a:rPr lang="ru-RU" sz="2000" dirty="0" smtClean="0">
                <a:solidFill>
                  <a:schemeClr val="tx1"/>
                </a:solidFill>
                <a:hlinkClick r:id="rId2"/>
              </a:rPr>
              <a:t>зрения</a:t>
            </a:r>
            <a:r>
              <a:rPr lang="ru-RU" sz="2000" dirty="0" smtClean="0">
                <a:solidFill>
                  <a:schemeClr val="tx1"/>
                </a:solidFill>
              </a:rPr>
              <a:t>, осязания и слуха. Но порой действительность бывает суровой к тому или иному маленькому человечку, и тогда он приходит в наш мир с какими-либо нарушениями. Иногда состояние здоровья ухудшается  в результате разнообразных заболеваний или несчастных случаев</a:t>
            </a:r>
            <a:r>
              <a:rPr lang="ru-RU" sz="2000" dirty="0" smtClean="0"/>
              <a:t>. </a:t>
            </a:r>
          </a:p>
          <a:p>
            <a:r>
              <a:rPr lang="ru-RU" sz="2000" b="1" i="1" dirty="0" smtClean="0"/>
              <a:t>Способность видеть, т.е. ощущать и воспринимать окружающую действительность посредством зрительного анализатора, называется зрением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17410" name="Picture 2" descr="http://im1-tub-ru.yandex.net/i?id=1ed81e1ae714db7d8d922dd6ed365c93-15-144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509120"/>
            <a:ext cx="2525533" cy="1932806"/>
          </a:xfrm>
          <a:prstGeom prst="rect">
            <a:avLst/>
          </a:prstGeom>
          <a:noFill/>
        </p:spPr>
      </p:pic>
      <p:pic>
        <p:nvPicPr>
          <p:cNvPr id="17414" name="Picture 6" descr="http://im1-tub-ru.yandex.net/i?id=0f61583d47f4b13b77abbb822011d30f-79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65104"/>
            <a:ext cx="2382107" cy="2192123"/>
          </a:xfrm>
          <a:prstGeom prst="rect">
            <a:avLst/>
          </a:prstGeom>
          <a:noFill/>
        </p:spPr>
      </p:pic>
      <p:pic>
        <p:nvPicPr>
          <p:cNvPr id="17416" name="Picture 8" descr="http://im1-tub-ru.yandex.net/i?id=04e3dc31283818e2f92abc646c06343a-132-144&amp;n=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4293096"/>
            <a:ext cx="3024336" cy="15841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6064" cy="110676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Нарушения зрения разделяются на группы по следующим критериям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12088" cy="612068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Время поражения :  врожденные и приобретенные </a:t>
            </a:r>
          </a:p>
          <a:p>
            <a:r>
              <a:rPr lang="ru-RU" sz="2400" dirty="0" smtClean="0"/>
              <a:t>Характер протекания:   прогрессирующие и </a:t>
            </a:r>
            <a:r>
              <a:rPr lang="ru-RU" sz="2400" dirty="0" err="1" smtClean="0"/>
              <a:t>непрогрессирующие</a:t>
            </a:r>
            <a:endParaRPr lang="ru-RU" sz="2400" dirty="0" smtClean="0"/>
          </a:p>
          <a:p>
            <a:r>
              <a:rPr lang="ru-RU" sz="2400" dirty="0" smtClean="0"/>
              <a:t> Степень нарушения зрительной функции :</a:t>
            </a:r>
          </a:p>
          <a:p>
            <a:pPr fontAlgn="base">
              <a:buNone/>
            </a:pPr>
            <a:r>
              <a:rPr lang="ru-RU" sz="2200" b="1" dirty="0" smtClean="0"/>
              <a:t>    Слепые дети</a:t>
            </a:r>
            <a:r>
              <a:rPr lang="ru-RU" sz="2200" dirty="0" smtClean="0"/>
              <a:t> – </a:t>
            </a:r>
            <a:r>
              <a:rPr lang="ru-RU" sz="2200" dirty="0" err="1" smtClean="0"/>
              <a:t>дети</a:t>
            </a:r>
            <a:r>
              <a:rPr lang="ru-RU" sz="2200" dirty="0" smtClean="0"/>
              <a:t> с полным отсутствием зрительных ощущений, либо сохранившимся </a:t>
            </a:r>
            <a:r>
              <a:rPr lang="ru-RU" sz="2200" dirty="0" err="1" smtClean="0"/>
              <a:t>светоощущением</a:t>
            </a:r>
            <a:r>
              <a:rPr lang="ru-RU" sz="2200" dirty="0" smtClean="0"/>
              <a:t>, либо остаточным зрением (максимальной остротой зрения 0,04)</a:t>
            </a:r>
          </a:p>
          <a:p>
            <a:pPr fontAlgn="base">
              <a:buNone/>
            </a:pPr>
            <a:r>
              <a:rPr lang="ru-RU" sz="2200" b="1" dirty="0" smtClean="0"/>
              <a:t>    Слабовидящие дети</a:t>
            </a:r>
            <a:r>
              <a:rPr lang="ru-RU" sz="2200" dirty="0" smtClean="0"/>
              <a:t> – </a:t>
            </a:r>
            <a:r>
              <a:rPr lang="ru-RU" sz="2200" dirty="0" err="1" smtClean="0"/>
              <a:t>дети</a:t>
            </a:r>
            <a:r>
              <a:rPr lang="ru-RU" sz="2200" dirty="0" smtClean="0"/>
              <a:t> с остротой зрения на лучше видящем глазу при использовании очков от 0,05 до 0,4 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http://im2-tub-ru.yandex.net/i?id=055188a209a64ab37a59dd8d22f4ac5c-73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941168"/>
            <a:ext cx="3084823" cy="1793502"/>
          </a:xfrm>
          <a:prstGeom prst="rect">
            <a:avLst/>
          </a:prstGeom>
          <a:noFill/>
        </p:spPr>
      </p:pic>
      <p:pic>
        <p:nvPicPr>
          <p:cNvPr id="5" name="Picture 6" descr="Как уберечь глаза ребенка. - Вопросы здоровья - Родителям и детям - Каталог статей - Сайт учителя начальных классо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5013176"/>
            <a:ext cx="2267744" cy="16880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147248" cy="1224136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Что считать нарушением зрения у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686800" cy="4525963"/>
          </a:xfrm>
        </p:spPr>
        <p:txBody>
          <a:bodyPr>
            <a:normAutofit/>
          </a:bodyPr>
          <a:lstStyle/>
          <a:p>
            <a:pPr fontAlgn="base"/>
            <a:r>
              <a:rPr lang="ru-RU" sz="2200" dirty="0" smtClean="0"/>
              <a:t>Нарушением у детей считается зрение остротой менее 0,3, с диапазоном просмотра менее 15 угловых градусов. Эти данные позволяют выявить детей, которым необходима медицинская помощь.</a:t>
            </a:r>
          </a:p>
          <a:p>
            <a:pPr fontAlgn="base"/>
            <a:r>
              <a:rPr lang="ru-RU" sz="2200" dirty="0" smtClean="0"/>
              <a:t>Нарушение зрения мешает малышам познавать окружающий мир, ограничивает их ориентацию в пространстве, лишает их возможности заниматься любимыми видами деятельности.</a:t>
            </a:r>
          </a:p>
          <a:p>
            <a:endParaRPr lang="ru-RU" dirty="0"/>
          </a:p>
        </p:txBody>
      </p:sp>
      <p:pic>
        <p:nvPicPr>
          <p:cNvPr id="16386" name="Picture 2" descr="http://im3-tub-ru.yandex.net/i?id=5be4859bd766edcc4f814c77d4ecc393-87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70621" y="3861048"/>
            <a:ext cx="2969731" cy="2304256"/>
          </a:xfrm>
          <a:prstGeom prst="rect">
            <a:avLst/>
          </a:prstGeom>
          <a:noFill/>
        </p:spPr>
      </p:pic>
      <p:pic>
        <p:nvPicPr>
          <p:cNvPr id="25602" name="Picture 2" descr="Кто из участников группы носил очки?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3573016"/>
            <a:ext cx="2067986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8880" y="188640"/>
            <a:ext cx="6995120" cy="1156990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Причины нарушения зрения у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340768"/>
            <a:ext cx="7931224" cy="5112568"/>
          </a:xfrm>
        </p:spPr>
        <p:txBody>
          <a:bodyPr>
            <a:normAutofit/>
          </a:bodyPr>
          <a:lstStyle/>
          <a:p>
            <a:pPr fontAlgn="base"/>
            <a:endParaRPr lang="ru-RU" sz="1900" dirty="0" smtClean="0"/>
          </a:p>
          <a:p>
            <a:pPr fontAlgn="base">
              <a:buNone/>
            </a:pPr>
            <a:r>
              <a:rPr lang="ru-RU" sz="2000" dirty="0" smtClean="0"/>
              <a:t>         Врожденные, приобретенные и наследственные. </a:t>
            </a:r>
            <a:endParaRPr lang="ru-RU" sz="1900" dirty="0" smtClean="0"/>
          </a:p>
          <a:p>
            <a:pPr fontAlgn="base"/>
            <a:r>
              <a:rPr lang="ru-RU" sz="1900" dirty="0" smtClean="0"/>
              <a:t>генетически обусловленные заболевания — изменение размеров глазного яблока, катаракта и многие другие;</a:t>
            </a:r>
          </a:p>
          <a:p>
            <a:pPr fontAlgn="base"/>
            <a:r>
              <a:rPr lang="ru-RU" sz="1900" dirty="0" smtClean="0"/>
              <a:t>врожденные доброкачественные образования в головном мозге ребенка, которые проявляются по мере взросления малыша;</a:t>
            </a:r>
          </a:p>
          <a:p>
            <a:pPr fontAlgn="base"/>
            <a:r>
              <a:rPr lang="ru-RU" sz="1900" dirty="0" smtClean="0"/>
              <a:t>разнообразные заболевания матери во время беременности (вирусные и инфекционные заболевания или нарушение обмена веществ, сильные психологические потрясения);</a:t>
            </a:r>
          </a:p>
          <a:p>
            <a:pPr fontAlgn="base"/>
            <a:r>
              <a:rPr lang="ru-RU" sz="1900" dirty="0" smtClean="0"/>
              <a:t>наследственная предрасположенность — обычно она включается в моменты сбоя работы нервной системы, поэтому так важно создавать для малыша спокойные условия развития, без стрессов и потрясений;</a:t>
            </a:r>
          </a:p>
          <a:p>
            <a:pPr fontAlgn="base"/>
            <a:r>
              <a:rPr lang="ru-RU" sz="1900" dirty="0" smtClean="0"/>
              <a:t>социальные и бытовые условия (плохое питание, бедное витаминами, неблагоприятные природные и климатические условия)</a:t>
            </a:r>
          </a:p>
          <a:p>
            <a:endParaRPr lang="ru-RU" dirty="0"/>
          </a:p>
        </p:txBody>
      </p:sp>
      <p:pic>
        <p:nvPicPr>
          <p:cNvPr id="15362" name="Picture 2" descr="http://im1-tub-ru.yandex.net/i?id=f93c9c40f86da0ce7d14f7ac69fe1663-121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052288" cy="16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524056" cy="1368152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>Как распознать нарушение зрения у детей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740080" cy="5027389"/>
          </a:xfrm>
        </p:spPr>
        <p:txBody>
          <a:bodyPr>
            <a:normAutofit/>
          </a:bodyPr>
          <a:lstStyle/>
          <a:p>
            <a:pPr fontAlgn="base"/>
            <a:r>
              <a:rPr lang="ru-RU" sz="1800" dirty="0" smtClean="0"/>
              <a:t>Существуют методы раннего распознавания детей с расстройствами зрения. Это несколько тестов, позволяющих определить группу риска и тем самым сделать все возможное для исправления ситуации.</a:t>
            </a:r>
            <a:br>
              <a:rPr lang="ru-RU" sz="1800" dirty="0" smtClean="0"/>
            </a:br>
            <a:r>
              <a:rPr lang="ru-RU" sz="1800" dirty="0" smtClean="0"/>
              <a:t>Самый простой из них уже можно проводить в возрасте трех месяцев.</a:t>
            </a:r>
          </a:p>
          <a:p>
            <a:pPr fontAlgn="base"/>
            <a:r>
              <a:rPr lang="ru-RU" sz="1800" dirty="0" smtClean="0"/>
              <a:t>Возьмите яркий фонарик или светящуюся игрушку. Держите ее на расстоянии 10-15 см от лица ребенка, перемещая ее в разных направлениях. Внимательно следите за движениями ребенка. Если у него не проявляется никакой реакции, то необходимо незамедлительно обратиться к специалисту.</a:t>
            </a:r>
          </a:p>
          <a:p>
            <a:endParaRPr lang="ru-RU" dirty="0"/>
          </a:p>
        </p:txBody>
      </p:sp>
      <p:pic>
        <p:nvPicPr>
          <p:cNvPr id="23554" name="Picture 2" descr="Детская офтальмология. Глазная кли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717032"/>
            <a:ext cx="4562872" cy="2935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i="1" dirty="0" smtClean="0"/>
              <a:t>Классификация нарушений зрения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96752"/>
            <a:ext cx="8085584" cy="488600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Функциональные – самые легкие из существующих нарушений. К ним относят косоглазие и </a:t>
            </a:r>
            <a:r>
              <a:rPr lang="ru-RU" sz="1800" dirty="0" err="1" smtClean="0"/>
              <a:t>амблиопию</a:t>
            </a:r>
            <a:r>
              <a:rPr lang="ru-RU" sz="1800" dirty="0" smtClean="0"/>
              <a:t> (катаракта, помутнение роговицы, дальнозоркость, </a:t>
            </a:r>
            <a:r>
              <a:rPr lang="ru-RU" sz="1800" dirty="0" smtClean="0">
                <a:hlinkClick r:id="rId2"/>
              </a:rPr>
              <a:t>близорукость</a:t>
            </a:r>
            <a:r>
              <a:rPr lang="ru-RU" sz="1800" dirty="0" smtClean="0"/>
              <a:t>, </a:t>
            </a:r>
            <a:r>
              <a:rPr lang="ru-RU" sz="1800" dirty="0" smtClean="0">
                <a:hlinkClick r:id="rId3"/>
              </a:rPr>
              <a:t>астигматизм</a:t>
            </a:r>
            <a:r>
              <a:rPr lang="ru-RU" sz="1800" dirty="0" smtClean="0"/>
              <a:t> и так далее). При вовремя предпринятых мерах данные состояния нередко могут быть исправлены. </a:t>
            </a:r>
          </a:p>
          <a:p>
            <a:r>
              <a:rPr lang="ru-RU" sz="1800" dirty="0" smtClean="0"/>
              <a:t>Органические – нарушения, касающиеся структуры глаза и других отделов зрительной системы, которые приводят к плохому зрению, остаточному зрению и полной слепоте. К таким состояниям приводят заболевания зрительного нерва и сетчатки, нарушения оптического аппарата глаза и аномалии рефракции глаз, к которым относят миопию, гиперметропию и астигматизм.</a:t>
            </a:r>
          </a:p>
          <a:p>
            <a:endParaRPr lang="ru-RU" dirty="0"/>
          </a:p>
        </p:txBody>
      </p:sp>
      <p:pic>
        <p:nvPicPr>
          <p:cNvPr id="13314" name="Picture 2" descr="http://im0-tub-ru.yandex.net/i?id=0917a348a51583c3b33ae3b7e600f87f-41-144&amp;n=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437112"/>
            <a:ext cx="3335577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226</TotalTime>
  <Words>1388</Words>
  <Application>Microsoft Office PowerPoint</Application>
  <PresentationFormat>Экран (4:3)</PresentationFormat>
  <Paragraphs>117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Дети с нарушением зрения</vt:lpstr>
      <vt:lpstr>Из истории тифлопедагогики</vt:lpstr>
      <vt:lpstr>Луи БРАЙЛЬ (1809 - 1852),</vt:lpstr>
      <vt:lpstr>Дети с нарушением зрения </vt:lpstr>
      <vt:lpstr>Нарушения зрения разделяются на группы по следующим критериям</vt:lpstr>
      <vt:lpstr>Что считать нарушением зрения у детей </vt:lpstr>
      <vt:lpstr>Причины нарушения зрения у детей </vt:lpstr>
      <vt:lpstr>Как распознать нарушение зрения у детей </vt:lpstr>
      <vt:lpstr>Классификация нарушений зрения </vt:lpstr>
      <vt:lpstr>ДРУГИЕ НАРУШЕНИЯ</vt:lpstr>
      <vt:lpstr>Особенности развития детей с нарушениями зрения </vt:lpstr>
      <vt:lpstr>Физическая деятельность</vt:lpstr>
      <vt:lpstr>Ориентировка в пространстве.</vt:lpstr>
      <vt:lpstr>ИГРУШКИ</vt:lpstr>
      <vt:lpstr>СЕМЬЯ</vt:lpstr>
      <vt:lpstr>Детские сады с нарушением зрения – прекрасный вариант для воспитания и обучения слабовидящих детей </vt:lpstr>
      <vt:lpstr>Почему лучше отдать ребенка в специализированный детский сад?</vt:lpstr>
      <vt:lpstr>ЛЕЧЕНИЕ Кроме применения очков и линз, существует также   аппаратное лечение   .  </vt:lpstr>
      <vt:lpstr>Коррекционные учреждения</vt:lpstr>
      <vt:lpstr>ШКОЛА-ИНТЕРНАТ</vt:lpstr>
      <vt:lpstr> Обычная или спецшкола? </vt:lpstr>
      <vt:lpstr> Обучение детей с недостатками зрения в школе</vt:lpstr>
      <vt:lpstr>Специфика работы школ заключается в следующем:</vt:lpstr>
      <vt:lpstr>Школы для слепых и слабовидящих детей : III и IУ видов</vt:lpstr>
      <vt:lpstr> Школа 1 ступени</vt:lpstr>
      <vt:lpstr>Школа II ступени</vt:lpstr>
      <vt:lpstr>Школа III ступени</vt:lpstr>
      <vt:lpstr>Программы специальных классов</vt:lpstr>
      <vt:lpstr>Профилактика нарушения зрения. </vt:lpstr>
      <vt:lpstr>Профилактика нарушений зрения на уроке вменяется в профессиональные обязанности педагога, </vt:lpstr>
      <vt:lpstr>Упражнения для глаз:</vt:lpstr>
      <vt:lpstr>Берегите зрение.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Дети с нарушением зрения </dc:title>
  <dc:creator>Виктор</dc:creator>
  <cp:lastModifiedBy>Виктор</cp:lastModifiedBy>
  <cp:revision>34</cp:revision>
  <dcterms:created xsi:type="dcterms:W3CDTF">2014-11-02T14:50:50Z</dcterms:created>
  <dcterms:modified xsi:type="dcterms:W3CDTF">2015-10-10T12:33:13Z</dcterms:modified>
</cp:coreProperties>
</file>