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410445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Требования к развивающей предметно – пространственной среде по </a:t>
            </a:r>
            <a:r>
              <a:rPr lang="ru-RU" b="1" i="1" dirty="0" smtClean="0"/>
              <a:t>ФГОС</a:t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2400" b="1" i="1" dirty="0" smtClean="0"/>
              <a:t>подготовила Обухова Н.В.</a:t>
            </a:r>
            <a:endParaRPr lang="ru-RU" sz="2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4" name="Picture 2" descr="Фотография Дипломные, курсовые, рефераты и многие другие виды работ. в Киеве. Доска объявлений. Куплю Дипломные, курсовые, реф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1944216" cy="2060848"/>
          </a:xfrm>
          <a:prstGeom prst="rect">
            <a:avLst/>
          </a:prstGeom>
          <a:noFill/>
        </p:spPr>
      </p:pic>
      <p:pic>
        <p:nvPicPr>
          <p:cNvPr id="5" name="Picture 2" descr="Фотография Дипломные, курсовые, рефераты и многие другие виды работ. в Киеве. Доска объявлений. Куплю Дипломные, курсовые, реф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1944216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Супер-модняшка. Раздача будет в четверг-я болею"/>
          <p:cNvPicPr>
            <a:picLocks noChangeAspect="1" noChangeArrowheads="1"/>
          </p:cNvPicPr>
          <p:nvPr/>
        </p:nvPicPr>
        <p:blipFill>
          <a:blip r:embed="rId2" cstate="print"/>
          <a:srcRect t="16313" b="16313"/>
          <a:stretch>
            <a:fillRect/>
          </a:stretch>
        </p:blipFill>
        <p:spPr bwMode="auto">
          <a:xfrm>
            <a:off x="179512" y="0"/>
            <a:ext cx="8686800" cy="6453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165304"/>
            <a:ext cx="7772400" cy="6926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482453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Развивающая предметно – пространственная среда обеспечивает максимальную реализацию образовательного потенциала пространства Организации (группы, участка) и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учёта особенностей и коррекции недостатков их развития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Picture 4" descr="Картинки книж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1" y="5301208"/>
            <a:ext cx="2411760" cy="1696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722313" y="5768975"/>
            <a:ext cx="7772400" cy="3963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8"/>
            <a:ext cx="7772400" cy="3672407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Развивающая предметно – пространственная среда Организации (группы, участка) должна обеспечивать возможность </a:t>
            </a:r>
            <a:r>
              <a:rPr lang="ru-RU" sz="2800" b="1" dirty="0" smtClean="0">
                <a:latin typeface="+mj-lt"/>
              </a:rPr>
              <a:t>общения</a:t>
            </a:r>
            <a:r>
              <a:rPr lang="ru-RU" sz="2800" b="1" dirty="0" smtClean="0"/>
              <a:t> и совместной деятельности детей и взрослых (в том числе детей раннего возраста), во всей группе и в малых группах, двигательной активности детей, а также возможности для уединения.</a:t>
            </a:r>
            <a:endParaRPr lang="ru-RU" sz="2800" b="1" dirty="0"/>
          </a:p>
        </p:txBody>
      </p:sp>
      <p:pic>
        <p:nvPicPr>
          <p:cNvPr id="4" name="Picture 2" descr="Красивые карандаши - Школа, искусство - Всякая всячина - Кат…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85184"/>
            <a:ext cx="1656184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723256"/>
            <a:ext cx="77724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548680"/>
            <a:ext cx="7772400" cy="5400600"/>
          </a:xfrm>
        </p:spPr>
        <p:txBody>
          <a:bodyPr>
            <a:normAutofit fontScale="85000" lnSpcReduction="10000"/>
          </a:bodyPr>
          <a:lstStyle/>
          <a:p>
            <a:pPr algn="ctr"/>
            <a:endParaRPr lang="ru-RU" sz="2600" dirty="0" smtClean="0"/>
          </a:p>
          <a:p>
            <a:pPr algn="ctr"/>
            <a:r>
              <a:rPr lang="ru-RU" sz="2600" b="1" i="1" dirty="0" smtClean="0"/>
              <a:t>Развивающая предметно – пространственная среда Организации (дошкольной группы, участка) должна обеспечивать:</a:t>
            </a:r>
          </a:p>
          <a:p>
            <a:endParaRPr lang="ru-RU" sz="2600" dirty="0" smtClean="0"/>
          </a:p>
          <a:p>
            <a:r>
              <a:rPr lang="ru-RU" sz="2600" dirty="0" smtClean="0"/>
              <a:t>*</a:t>
            </a:r>
            <a:r>
              <a:rPr lang="ru-RU" sz="2600" b="1" dirty="0" smtClean="0"/>
              <a:t>реализацию различных образовательных программ, используемых в образовательном процессе Организации;</a:t>
            </a:r>
          </a:p>
          <a:p>
            <a:endParaRPr lang="ru-RU" sz="2600" b="1" dirty="0" smtClean="0"/>
          </a:p>
          <a:p>
            <a:r>
              <a:rPr lang="ru-RU" sz="2600" b="1" dirty="0" smtClean="0"/>
              <a:t>*в случае организации инклюзивного образования – необходимые для него условия;</a:t>
            </a:r>
          </a:p>
          <a:p>
            <a:endParaRPr lang="ru-RU" sz="2600" b="1" dirty="0" smtClean="0"/>
          </a:p>
          <a:p>
            <a:r>
              <a:rPr lang="ru-RU" sz="2600" b="1" dirty="0" smtClean="0"/>
              <a:t>*учёт национально – культурных, климатических условий, в которых осуществляется образовательный процесс;</a:t>
            </a:r>
          </a:p>
          <a:p>
            <a:endParaRPr lang="ru-RU" sz="2600" b="1" dirty="0" smtClean="0"/>
          </a:p>
          <a:p>
            <a:r>
              <a:rPr lang="ru-RU" sz="2600" b="1" dirty="0" smtClean="0"/>
              <a:t>*учёт возрастных  особенностей детей.</a:t>
            </a:r>
          </a:p>
          <a:p>
            <a:endParaRPr lang="ru-RU" dirty="0"/>
          </a:p>
        </p:txBody>
      </p:sp>
      <p:pic>
        <p:nvPicPr>
          <p:cNvPr id="4" name="Picture 2" descr="Внимание. Новому журналу нужны авторы. Им можешь стать ТЫ! Умелые руч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229200"/>
            <a:ext cx="1907704" cy="16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157192"/>
            <a:ext cx="7772400" cy="61178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80729"/>
            <a:ext cx="7772400" cy="2664295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Развивающая предметно – пространственная среда Организации (группы) должна быть содержательно – насыщенной, трансформируемой, полифункциональной, вариативной, доступной и безопасной.</a:t>
            </a:r>
            <a:endParaRPr lang="ru-RU" sz="2800" b="1" i="1" dirty="0"/>
          </a:p>
        </p:txBody>
      </p:sp>
      <p:pic>
        <p:nvPicPr>
          <p:cNvPr id="4" name="Picture 4" descr="Картинки книже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5013176"/>
            <a:ext cx="2843808" cy="1696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pPr algn="l"/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2000" b="1" i="1" dirty="0" smtClean="0"/>
              <a:t>Насыщенность среды  должна соответствовать возрастным возможностям детей и содержанию Программы.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Организация образовательного пространства и разнообразие материалов, оборудования и инвентаря должны обеспечивать: </a:t>
            </a:r>
          </a:p>
          <a:p>
            <a:pPr>
              <a:buFontTx/>
              <a:buChar char="-"/>
            </a:pPr>
            <a:r>
              <a:rPr lang="ru-RU" sz="2000" b="1" dirty="0" smtClean="0"/>
              <a:t>игровую, познавательную, исследовательскую  и творческую активность всех категорий воспитанников, экспериментирование с доступными детям материалами (в том числе с песком и водой);</a:t>
            </a:r>
          </a:p>
          <a:p>
            <a:pPr>
              <a:buFontTx/>
              <a:buChar char="-"/>
            </a:pPr>
            <a:r>
              <a:rPr lang="ru-RU" sz="2000" b="1" dirty="0" smtClean="0"/>
              <a:t>-эмоциональное благополучие детей во взаимодействии с предметно – пространственным окружением;</a:t>
            </a:r>
          </a:p>
          <a:p>
            <a:pPr>
              <a:buFontTx/>
              <a:buChar char="-"/>
            </a:pPr>
            <a:r>
              <a:rPr lang="ru-RU" sz="2000" b="1" dirty="0" smtClean="0"/>
              <a:t>-возможность самовыражения детей.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2.</a:t>
            </a:r>
            <a:r>
              <a:rPr lang="ru-RU" sz="2000" b="1" i="1" dirty="0" smtClean="0"/>
              <a:t>Трансформируемость пространства </a:t>
            </a:r>
            <a:r>
              <a:rPr lang="ru-RU" sz="2000" b="1" dirty="0" smtClean="0"/>
              <a:t>предполагает возможность изменений предметно – пространственной среды в зависимости от образовательной ситуации, в том числе от меняющихся интересов и возможностей детей.</a:t>
            </a:r>
          </a:p>
          <a:p>
            <a:pPr>
              <a:buNone/>
            </a:pPr>
            <a:endParaRPr lang="ru-RU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/>
              <a:t>3.Полифункциональность материалов предполагает:</a:t>
            </a:r>
          </a:p>
          <a:p>
            <a:pPr>
              <a:buFontTx/>
              <a:buChar char="-"/>
            </a:pPr>
            <a:r>
              <a:rPr lang="ru-RU" sz="2000" b="1" dirty="0" smtClean="0"/>
              <a:t>Возможность разнообразного использования различных составляющих предметной среды, например, детской мебели, матов, мягких модулей, ширм и т. </a:t>
            </a:r>
            <a:r>
              <a:rPr lang="ru-RU" sz="2000" b="1" dirty="0" err="1" smtClean="0"/>
              <a:t>д</a:t>
            </a:r>
            <a:r>
              <a:rPr lang="ru-RU" sz="2000" b="1" dirty="0" smtClean="0"/>
              <a:t>;</a:t>
            </a:r>
          </a:p>
          <a:p>
            <a:pPr>
              <a:buFontTx/>
              <a:buChar char="-"/>
            </a:pPr>
            <a:r>
              <a:rPr lang="ru-RU" sz="2000" b="1" dirty="0" smtClean="0"/>
              <a:t>Наличие в группе полифункциональных предметов, в том числе, природных материалов, пригодных для использования в разных видах детской активности (в том числе в качестве предметов – заместителей в детской игре).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4.</a:t>
            </a:r>
            <a:r>
              <a:rPr lang="ru-RU" sz="2000" b="1" i="1" dirty="0" smtClean="0"/>
              <a:t>Вариативность среды предполагает:</a:t>
            </a:r>
          </a:p>
          <a:p>
            <a:pPr>
              <a:buNone/>
            </a:pPr>
            <a:r>
              <a:rPr lang="ru-RU" sz="2000" b="1" dirty="0" smtClean="0"/>
              <a:t>-наличие в группе различных пространств (для игры, конструирования, уединения и пр. ), а также разнообразных материалов, игр, игрушек  и оборудования, обеспечивающих свободный выбор детей;</a:t>
            </a:r>
          </a:p>
          <a:p>
            <a:pPr>
              <a:buFontTx/>
              <a:buChar char="-"/>
            </a:pPr>
            <a:r>
              <a:rPr lang="ru-RU" sz="2000" b="1" dirty="0" smtClean="0"/>
              <a:t>Периодическую сменяемость игрового материала, появления новых предметов, стимулирующих игровую, двигательную, познавательную и исследовательскую активность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/>
              <a:t>5. </a:t>
            </a:r>
            <a:r>
              <a:rPr lang="ru-RU" sz="2000" b="1" i="1" dirty="0" smtClean="0"/>
              <a:t>Доступность среды предполагает:</a:t>
            </a:r>
            <a:br>
              <a:rPr lang="ru-RU" sz="2000" b="1" i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- доступность для воспитанников, в том числе детей с ОВЗ и детей – инвалидов, посещающих группу, к играм, игрушкам, материалам, пособиям, обеспечивающим все основные виды детской активности;</a:t>
            </a:r>
            <a:br>
              <a:rPr lang="ru-RU" sz="2000" b="1" dirty="0" smtClean="0"/>
            </a:br>
            <a:r>
              <a:rPr lang="ru-RU" sz="2000" b="1" dirty="0" smtClean="0"/>
              <a:t>Исправность и сохранность материалов и оборудования.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6. </a:t>
            </a:r>
            <a:r>
              <a:rPr lang="ru-RU" sz="2000" b="1" i="1" dirty="0" smtClean="0"/>
              <a:t>Безопасность предметно – пространственной среды </a:t>
            </a:r>
            <a:r>
              <a:rPr lang="ru-RU" sz="2000" b="1" dirty="0" smtClean="0"/>
              <a:t>предполагает соответствие всех её элементов требованиям по обеспечению надёжности и безопасности их использования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661248"/>
            <a:ext cx="7772400" cy="1077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64705"/>
            <a:ext cx="7772400" cy="31683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Организация самостоятельно выбирает и приобретает средства обучения, в том числе технические, соответствующие материалы (в том числе расходные), игровое, спортивное, оздоровительное оборудование, инвентарь в соответствии со спецификой Программы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2" descr="Фотография Дипломные, курсовые, рефераты и многие другие виды работ. в Киеве. Доска объявлений. Куплю Дипломные, курсовые, рефе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77072"/>
            <a:ext cx="2376264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443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Требования к развивающей предметно – пространственной среде по ФГОС  подготовила Обухова Н.В.</vt:lpstr>
      <vt:lpstr>Слайд 2</vt:lpstr>
      <vt:lpstr>Слайд 3</vt:lpstr>
      <vt:lpstr>Слайд 4</vt:lpstr>
      <vt:lpstr>Слайд 5</vt:lpstr>
      <vt:lpstr>Слайд 6</vt:lpstr>
      <vt:lpstr>Слайд 7</vt:lpstr>
      <vt:lpstr>5. Доступность среды предполагает:  - доступность для воспитанников, в том числе детей с ОВЗ и детей – инвалидов, посещающих группу, к играм, игрушкам, материалам, пособиям, обеспечивающим все основные виды детской активности; Исправность и сохранность материалов и оборудования.   6. Безопасность предметно – пространственной среды предполагает соответствие всех её элементов требованиям по обеспечению надёжности и безопасности их использования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развивающей предметно – пространственной среде по ФГОС</dc:title>
  <dc:creator>ADMIN</dc:creator>
  <cp:lastModifiedBy>~</cp:lastModifiedBy>
  <cp:revision>13</cp:revision>
  <dcterms:created xsi:type="dcterms:W3CDTF">2015-04-12T08:06:45Z</dcterms:created>
  <dcterms:modified xsi:type="dcterms:W3CDTF">2015-10-06T19:11:31Z</dcterms:modified>
</cp:coreProperties>
</file>