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70" r:id="rId4"/>
    <p:sldId id="271" r:id="rId5"/>
    <p:sldId id="257" r:id="rId6"/>
    <p:sldId id="258" r:id="rId7"/>
    <p:sldId id="262" r:id="rId8"/>
    <p:sldId id="275" r:id="rId9"/>
    <p:sldId id="267" r:id="rId10"/>
    <p:sldId id="264" r:id="rId11"/>
    <p:sldId id="265" r:id="rId12"/>
    <p:sldId id="274"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59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660"/>
  </p:normalViewPr>
  <p:slideViewPr>
    <p:cSldViewPr>
      <p:cViewPr varScale="1">
        <p:scale>
          <a:sx n="107" d="100"/>
          <a:sy n="107" d="100"/>
        </p:scale>
        <p:origin x="-168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3D4859D-16FE-4A80-933E-30E7444B1D4C}" type="datetimeFigureOut">
              <a:rPr lang="ru-RU" smtClean="0"/>
              <a:t>11.10.2015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37DD6B-3777-4608-920C-A07897DA0EB7}" type="slidenum">
              <a:rPr lang="ru-RU" smtClean="0"/>
              <a:t>‹#›</a:t>
            </a:fld>
            <a:endParaRPr lang="ru-RU"/>
          </a:p>
        </p:txBody>
      </p:sp>
    </p:spTree>
    <p:extLst>
      <p:ext uri="{BB962C8B-B14F-4D97-AF65-F5344CB8AC3E}">
        <p14:creationId xmlns:p14="http://schemas.microsoft.com/office/powerpoint/2010/main" val="14146487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D4859D-16FE-4A80-933E-30E7444B1D4C}" type="datetimeFigureOut">
              <a:rPr lang="ru-RU" smtClean="0"/>
              <a:t>11.10.2015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37DD6B-3777-4608-920C-A07897DA0EB7}" type="slidenum">
              <a:rPr lang="ru-RU" smtClean="0"/>
              <a:t>‹#›</a:t>
            </a:fld>
            <a:endParaRPr lang="ru-RU"/>
          </a:p>
        </p:txBody>
      </p:sp>
    </p:spTree>
    <p:extLst>
      <p:ext uri="{BB962C8B-B14F-4D97-AF65-F5344CB8AC3E}">
        <p14:creationId xmlns:p14="http://schemas.microsoft.com/office/powerpoint/2010/main" val="24305384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D4859D-16FE-4A80-933E-30E7444B1D4C}" type="datetimeFigureOut">
              <a:rPr lang="ru-RU" smtClean="0"/>
              <a:t>11.10.2015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37DD6B-3777-4608-920C-A07897DA0EB7}" type="slidenum">
              <a:rPr lang="ru-RU" smtClean="0"/>
              <a:t>‹#›</a:t>
            </a:fld>
            <a:endParaRPr lang="ru-RU"/>
          </a:p>
        </p:txBody>
      </p:sp>
    </p:spTree>
    <p:extLst>
      <p:ext uri="{BB962C8B-B14F-4D97-AF65-F5344CB8AC3E}">
        <p14:creationId xmlns:p14="http://schemas.microsoft.com/office/powerpoint/2010/main" val="26453056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D4859D-16FE-4A80-933E-30E7444B1D4C}" type="datetimeFigureOut">
              <a:rPr lang="ru-RU" smtClean="0"/>
              <a:t>11.10.2015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37DD6B-3777-4608-920C-A07897DA0EB7}" type="slidenum">
              <a:rPr lang="ru-RU" smtClean="0"/>
              <a:t>‹#›</a:t>
            </a:fld>
            <a:endParaRPr lang="ru-RU"/>
          </a:p>
        </p:txBody>
      </p:sp>
    </p:spTree>
    <p:extLst>
      <p:ext uri="{BB962C8B-B14F-4D97-AF65-F5344CB8AC3E}">
        <p14:creationId xmlns:p14="http://schemas.microsoft.com/office/powerpoint/2010/main" val="4064767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3D4859D-16FE-4A80-933E-30E7444B1D4C}" type="datetimeFigureOut">
              <a:rPr lang="ru-RU" smtClean="0"/>
              <a:t>11.10.2015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D37DD6B-3777-4608-920C-A07897DA0EB7}" type="slidenum">
              <a:rPr lang="ru-RU" smtClean="0"/>
              <a:t>‹#›</a:t>
            </a:fld>
            <a:endParaRPr lang="ru-RU"/>
          </a:p>
        </p:txBody>
      </p:sp>
    </p:spTree>
    <p:extLst>
      <p:ext uri="{BB962C8B-B14F-4D97-AF65-F5344CB8AC3E}">
        <p14:creationId xmlns:p14="http://schemas.microsoft.com/office/powerpoint/2010/main" val="29509554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3D4859D-16FE-4A80-933E-30E7444B1D4C}" type="datetimeFigureOut">
              <a:rPr lang="ru-RU" smtClean="0"/>
              <a:t>11.10.2015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37DD6B-3777-4608-920C-A07897DA0EB7}" type="slidenum">
              <a:rPr lang="ru-RU" smtClean="0"/>
              <a:t>‹#›</a:t>
            </a:fld>
            <a:endParaRPr lang="ru-RU"/>
          </a:p>
        </p:txBody>
      </p:sp>
    </p:spTree>
    <p:extLst>
      <p:ext uri="{BB962C8B-B14F-4D97-AF65-F5344CB8AC3E}">
        <p14:creationId xmlns:p14="http://schemas.microsoft.com/office/powerpoint/2010/main" val="25368431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3D4859D-16FE-4A80-933E-30E7444B1D4C}" type="datetimeFigureOut">
              <a:rPr lang="ru-RU" smtClean="0"/>
              <a:t>11.10.2015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D37DD6B-3777-4608-920C-A07897DA0EB7}" type="slidenum">
              <a:rPr lang="ru-RU" smtClean="0"/>
              <a:t>‹#›</a:t>
            </a:fld>
            <a:endParaRPr lang="ru-RU"/>
          </a:p>
        </p:txBody>
      </p:sp>
    </p:spTree>
    <p:extLst>
      <p:ext uri="{BB962C8B-B14F-4D97-AF65-F5344CB8AC3E}">
        <p14:creationId xmlns:p14="http://schemas.microsoft.com/office/powerpoint/2010/main" val="42768562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3D4859D-16FE-4A80-933E-30E7444B1D4C}" type="datetimeFigureOut">
              <a:rPr lang="ru-RU" smtClean="0"/>
              <a:t>11.10.2015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D37DD6B-3777-4608-920C-A07897DA0EB7}" type="slidenum">
              <a:rPr lang="ru-RU" smtClean="0"/>
              <a:t>‹#›</a:t>
            </a:fld>
            <a:endParaRPr lang="ru-RU"/>
          </a:p>
        </p:txBody>
      </p:sp>
    </p:spTree>
    <p:extLst>
      <p:ext uri="{BB962C8B-B14F-4D97-AF65-F5344CB8AC3E}">
        <p14:creationId xmlns:p14="http://schemas.microsoft.com/office/powerpoint/2010/main" val="32362972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D4859D-16FE-4A80-933E-30E7444B1D4C}" type="datetimeFigureOut">
              <a:rPr lang="ru-RU" smtClean="0"/>
              <a:t>11.10.2015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D37DD6B-3777-4608-920C-A07897DA0EB7}" type="slidenum">
              <a:rPr lang="ru-RU" smtClean="0"/>
              <a:t>‹#›</a:t>
            </a:fld>
            <a:endParaRPr lang="ru-RU"/>
          </a:p>
        </p:txBody>
      </p:sp>
    </p:spTree>
    <p:extLst>
      <p:ext uri="{BB962C8B-B14F-4D97-AF65-F5344CB8AC3E}">
        <p14:creationId xmlns:p14="http://schemas.microsoft.com/office/powerpoint/2010/main" val="21788954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D4859D-16FE-4A80-933E-30E7444B1D4C}" type="datetimeFigureOut">
              <a:rPr lang="ru-RU" smtClean="0"/>
              <a:t>11.10.2015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37DD6B-3777-4608-920C-A07897DA0EB7}" type="slidenum">
              <a:rPr lang="ru-RU" smtClean="0"/>
              <a:t>‹#›</a:t>
            </a:fld>
            <a:endParaRPr lang="ru-RU"/>
          </a:p>
        </p:txBody>
      </p:sp>
    </p:spTree>
    <p:extLst>
      <p:ext uri="{BB962C8B-B14F-4D97-AF65-F5344CB8AC3E}">
        <p14:creationId xmlns:p14="http://schemas.microsoft.com/office/powerpoint/2010/main" val="40610833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D4859D-16FE-4A80-933E-30E7444B1D4C}" type="datetimeFigureOut">
              <a:rPr lang="ru-RU" smtClean="0"/>
              <a:t>11.10.2015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D37DD6B-3777-4608-920C-A07897DA0EB7}" type="slidenum">
              <a:rPr lang="ru-RU" smtClean="0"/>
              <a:t>‹#›</a:t>
            </a:fld>
            <a:endParaRPr lang="ru-RU"/>
          </a:p>
        </p:txBody>
      </p:sp>
    </p:spTree>
    <p:extLst>
      <p:ext uri="{BB962C8B-B14F-4D97-AF65-F5344CB8AC3E}">
        <p14:creationId xmlns:p14="http://schemas.microsoft.com/office/powerpoint/2010/main" val="999991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4859D-16FE-4A80-933E-30E7444B1D4C}" type="datetimeFigureOut">
              <a:rPr lang="ru-RU" smtClean="0"/>
              <a:t>11.10.2015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7DD6B-3777-4608-920C-A07897DA0EB7}" type="slidenum">
              <a:rPr lang="ru-RU" smtClean="0"/>
              <a:t>‹#›</a:t>
            </a:fld>
            <a:endParaRPr lang="ru-RU"/>
          </a:p>
        </p:txBody>
      </p:sp>
    </p:spTree>
    <p:extLst>
      <p:ext uri="{BB962C8B-B14F-4D97-AF65-F5344CB8AC3E}">
        <p14:creationId xmlns:p14="http://schemas.microsoft.com/office/powerpoint/2010/main" val="1962021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342" r="3205"/>
          <a:stretch/>
        </p:blipFill>
        <p:spPr bwMode="auto">
          <a:xfrm>
            <a:off x="-14794" y="10113"/>
            <a:ext cx="9158793" cy="6847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475656" y="2060848"/>
            <a:ext cx="5688632" cy="1938992"/>
          </a:xfrm>
          <a:prstGeom prst="rect">
            <a:avLst/>
          </a:prstGeom>
          <a:noFill/>
        </p:spPr>
        <p:txBody>
          <a:bodyPr wrap="square" rtlCol="0">
            <a:spAutoFit/>
          </a:bodyPr>
          <a:lstStyle/>
          <a:p>
            <a:r>
              <a:rPr lang="ru-RU" sz="6000" i="1" dirty="0" smtClean="0">
                <a:solidFill>
                  <a:srgbClr val="FF0000"/>
                </a:solidFill>
                <a:latin typeface="Arial Black" panose="020B0A04020102020204" pitchFamily="34" charset="0"/>
              </a:rPr>
              <a:t>«</a:t>
            </a:r>
            <a:r>
              <a:rPr lang="ru-RU" sz="6000" i="1" dirty="0" smtClean="0">
                <a:solidFill>
                  <a:srgbClr val="00B050"/>
                </a:solidFill>
                <a:latin typeface="Arial Black" panose="020B0A04020102020204" pitchFamily="34" charset="0"/>
              </a:rPr>
              <a:t>О</a:t>
            </a:r>
            <a:r>
              <a:rPr lang="ru-RU" sz="6000" i="1" dirty="0" smtClean="0">
                <a:solidFill>
                  <a:srgbClr val="FFC000"/>
                </a:solidFill>
                <a:latin typeface="Arial Black" panose="020B0A04020102020204" pitchFamily="34" charset="0"/>
              </a:rPr>
              <a:t>С</a:t>
            </a:r>
            <a:r>
              <a:rPr lang="ru-RU" sz="6000" i="1" dirty="0" smtClean="0">
                <a:solidFill>
                  <a:srgbClr val="FF0000"/>
                </a:solidFill>
                <a:latin typeface="Arial Black" panose="020B0A04020102020204" pitchFamily="34" charset="0"/>
              </a:rPr>
              <a:t>Е</a:t>
            </a:r>
            <a:r>
              <a:rPr lang="ru-RU" sz="6000" i="1" dirty="0" smtClean="0">
                <a:solidFill>
                  <a:srgbClr val="92D050"/>
                </a:solidFill>
                <a:latin typeface="Arial Black" panose="020B0A04020102020204" pitchFamily="34" charset="0"/>
              </a:rPr>
              <a:t>Н</a:t>
            </a:r>
            <a:r>
              <a:rPr lang="ru-RU" sz="6000" i="1" dirty="0" smtClean="0">
                <a:solidFill>
                  <a:srgbClr val="FFC000"/>
                </a:solidFill>
                <a:latin typeface="Arial Black" panose="020B0A04020102020204" pitchFamily="34" charset="0"/>
              </a:rPr>
              <a:t>Н</a:t>
            </a:r>
            <a:r>
              <a:rPr lang="ru-RU" sz="6000" i="1" dirty="0" smtClean="0">
                <a:solidFill>
                  <a:srgbClr val="00B050"/>
                </a:solidFill>
                <a:latin typeface="Arial Black" panose="020B0A04020102020204" pitchFamily="34" charset="0"/>
              </a:rPr>
              <a:t>И</a:t>
            </a:r>
            <a:r>
              <a:rPr lang="ru-RU" sz="6000" i="1" dirty="0" smtClean="0">
                <a:solidFill>
                  <a:srgbClr val="FF0000"/>
                </a:solidFill>
                <a:latin typeface="Arial Black" panose="020B0A04020102020204" pitchFamily="34" charset="0"/>
              </a:rPr>
              <a:t>Е Ф</a:t>
            </a:r>
            <a:r>
              <a:rPr lang="ru-RU" sz="6000" i="1" dirty="0" smtClean="0">
                <a:solidFill>
                  <a:srgbClr val="00B050"/>
                </a:solidFill>
                <a:latin typeface="Arial Black" panose="020B0A04020102020204" pitchFamily="34" charset="0"/>
              </a:rPr>
              <a:t>А</a:t>
            </a:r>
            <a:r>
              <a:rPr lang="ru-RU" sz="6000" i="1" dirty="0" smtClean="0">
                <a:solidFill>
                  <a:srgbClr val="FFC000"/>
                </a:solidFill>
                <a:latin typeface="Arial Black" panose="020B0A04020102020204" pitchFamily="34" charset="0"/>
              </a:rPr>
              <a:t>Н</a:t>
            </a:r>
            <a:r>
              <a:rPr lang="ru-RU" sz="6000" i="1" dirty="0" smtClean="0">
                <a:solidFill>
                  <a:srgbClr val="FF0000"/>
                </a:solidFill>
                <a:latin typeface="Arial Black" panose="020B0A04020102020204" pitchFamily="34" charset="0"/>
              </a:rPr>
              <a:t>Т</a:t>
            </a:r>
            <a:r>
              <a:rPr lang="ru-RU" sz="6000" i="1" dirty="0" smtClean="0">
                <a:solidFill>
                  <a:srgbClr val="92D050"/>
                </a:solidFill>
                <a:latin typeface="Arial Black" panose="020B0A04020102020204" pitchFamily="34" charset="0"/>
              </a:rPr>
              <a:t>А</a:t>
            </a:r>
            <a:r>
              <a:rPr lang="ru-RU" sz="6000" i="1" dirty="0" smtClean="0">
                <a:solidFill>
                  <a:srgbClr val="FF0000"/>
                </a:solidFill>
                <a:latin typeface="Arial Black" panose="020B0A04020102020204" pitchFamily="34" charset="0"/>
              </a:rPr>
              <a:t>З</a:t>
            </a:r>
            <a:r>
              <a:rPr lang="ru-RU" sz="6000" i="1" dirty="0" smtClean="0">
                <a:solidFill>
                  <a:srgbClr val="FFC000"/>
                </a:solidFill>
                <a:latin typeface="Arial Black" panose="020B0A04020102020204" pitchFamily="34" charset="0"/>
              </a:rPr>
              <a:t>И</a:t>
            </a:r>
            <a:r>
              <a:rPr lang="ru-RU" sz="6000" i="1" dirty="0" smtClean="0">
                <a:solidFill>
                  <a:srgbClr val="00B050"/>
                </a:solidFill>
                <a:latin typeface="Arial Black" panose="020B0A04020102020204" pitchFamily="34" charset="0"/>
              </a:rPr>
              <a:t>И</a:t>
            </a:r>
            <a:r>
              <a:rPr lang="ru-RU" sz="6000" i="1" dirty="0" smtClean="0">
                <a:solidFill>
                  <a:srgbClr val="FF0000"/>
                </a:solidFill>
                <a:latin typeface="Arial Black" panose="020B0A04020102020204" pitchFamily="34" charset="0"/>
              </a:rPr>
              <a:t>»</a:t>
            </a:r>
            <a:endParaRPr lang="ru-RU" sz="6000" i="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3325086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расскраски\769n.jpeg"/>
          <p:cNvPicPr>
            <a:picLocks noChangeAspect="1" noChangeArrowheads="1"/>
          </p:cNvPicPr>
          <p:nvPr/>
        </p:nvPicPr>
        <p:blipFill rotWithShape="1">
          <a:blip r:embed="rId2">
            <a:extLst>
              <a:ext uri="{28A0092B-C50C-407E-A947-70E740481C1C}">
                <a14:useLocalDpi xmlns:a14="http://schemas.microsoft.com/office/drawing/2010/main"/>
              </a:ext>
            </a:extLst>
          </a:blip>
          <a:srcRect r="5660"/>
          <a:stretch/>
        </p:blipFill>
        <p:spPr bwMode="auto">
          <a:xfrm>
            <a:off x="1217722" y="884356"/>
            <a:ext cx="6408713" cy="4838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11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88976" y="980728"/>
            <a:ext cx="6939407" cy="48782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74008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44.radikal.ru/i106/1209/16/ede2070421a9.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51720" y="1291802"/>
            <a:ext cx="5904656" cy="491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7089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76921" y="764704"/>
            <a:ext cx="7007448" cy="5109091"/>
          </a:xfrm>
          <a:prstGeom prst="rect">
            <a:avLst/>
          </a:prstGeom>
        </p:spPr>
        <p:txBody>
          <a:bodyPr wrap="square">
            <a:spAutoFit/>
          </a:bodyPr>
          <a:lstStyle/>
          <a:p>
            <a:endParaRPr lang="ru-RU" sz="1400" dirty="0" smtClean="0"/>
          </a:p>
          <a:p>
            <a:pPr algn="just"/>
            <a:r>
              <a:rPr lang="ru-RU" sz="2400" i="1" dirty="0" smtClean="0"/>
              <a:t>Как прекрасен мир, который нас окружает. Невозможно не остановить свой взгляд на сказочной красоте цветов, причудливой форме плодов различных растений, неповторимым цветам осенних листьев. Каждое растение отличается своей индивидуальностью (форма листьев, их цвет) – это обязательно нужно учитывать в работе с природным материалом.</a:t>
            </a:r>
          </a:p>
          <a:p>
            <a:pPr algn="just"/>
            <a:r>
              <a:rPr lang="ru-RU" sz="2400" i="1" dirty="0" smtClean="0"/>
              <a:t>Работая с природным материалом, ребенок приобщается к миру прекрасного: учится быть рачительным хозяином родной природы, оберегать любое растение от бессмысленного уничтожения.</a:t>
            </a:r>
          </a:p>
        </p:txBody>
      </p:sp>
    </p:spTree>
    <p:extLst>
      <p:ext uri="{BB962C8B-B14F-4D97-AF65-F5344CB8AC3E}">
        <p14:creationId xmlns:p14="http://schemas.microsoft.com/office/powerpoint/2010/main" val="36548746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64588" y="908720"/>
            <a:ext cx="7332021" cy="3970318"/>
          </a:xfrm>
          <a:prstGeom prst="rect">
            <a:avLst/>
          </a:prstGeom>
        </p:spPr>
        <p:txBody>
          <a:bodyPr wrap="square">
            <a:spAutoFit/>
          </a:bodyPr>
          <a:lstStyle/>
          <a:p>
            <a:pPr algn="just"/>
            <a:r>
              <a:rPr lang="ru-RU" sz="2800" i="1" dirty="0" smtClean="0"/>
              <a:t>Осенью можно сделать огромное количество различных поделок, особенно учитывая, что листья деревьев обретают красивый окрас. Листья можно использовать для создания и украшения всевозможных поделок, но кроме них есть и другие природные материалы, которые можно использовать: упавшие веточки, шишки, желуди, ореховую скорлупу, каштаны.</a:t>
            </a:r>
          </a:p>
        </p:txBody>
      </p:sp>
    </p:spTree>
    <p:extLst>
      <p:ext uri="{BB962C8B-B14F-4D97-AF65-F5344CB8AC3E}">
        <p14:creationId xmlns:p14="http://schemas.microsoft.com/office/powerpoint/2010/main" val="31342657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9552" y="476672"/>
            <a:ext cx="7332021" cy="5509200"/>
          </a:xfrm>
          <a:prstGeom prst="rect">
            <a:avLst/>
          </a:prstGeom>
        </p:spPr>
        <p:txBody>
          <a:bodyPr wrap="square">
            <a:spAutoFit/>
          </a:bodyPr>
          <a:lstStyle/>
          <a:p>
            <a:pPr algn="just"/>
            <a:endParaRPr lang="ru-RU" sz="1600" i="1" dirty="0" smtClean="0"/>
          </a:p>
          <a:p>
            <a:pPr algn="just"/>
            <a:r>
              <a:rPr lang="ru-RU" sz="2800" i="1" dirty="0" smtClean="0"/>
              <a:t>Как интересно и с пользой проводить занятия с детьми в детском саду и дома. Займитесь изготовлением поделки из природного материала, осень и окончание лета – лучшее время для сбора необходимого материала.</a:t>
            </a:r>
          </a:p>
          <a:p>
            <a:pPr algn="just"/>
            <a:r>
              <a:rPr lang="ru-RU" sz="2800" i="1" dirty="0" smtClean="0"/>
              <a:t>Ведь дети должны фантазировать не только в школе или детском саду, но и дома, вместе с родителями.</a:t>
            </a:r>
          </a:p>
          <a:p>
            <a:pPr algn="just"/>
            <a:r>
              <a:rPr lang="ru-RU" sz="2800" i="1" dirty="0" smtClean="0"/>
              <a:t>А природный материал – самый доступный, самый безопасный и самый интересный материал для творчества детей. </a:t>
            </a:r>
            <a:endParaRPr lang="ru-RU" sz="2800" i="1" dirty="0"/>
          </a:p>
        </p:txBody>
      </p:sp>
    </p:spTree>
    <p:extLst>
      <p:ext uri="{BB962C8B-B14F-4D97-AF65-F5344CB8AC3E}">
        <p14:creationId xmlns:p14="http://schemas.microsoft.com/office/powerpoint/2010/main" val="28134494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Mn_9GM4CTaM.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5616" y="980728"/>
            <a:ext cx="6912768" cy="51055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0766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ViTQovlaM2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584" y="908720"/>
            <a:ext cx="3502259" cy="52490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2094" r="12410"/>
          <a:stretch/>
        </p:blipFill>
        <p:spPr bwMode="auto">
          <a:xfrm>
            <a:off x="4530599" y="980728"/>
            <a:ext cx="3355760" cy="51770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49493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расскраски\GC_UCBSOZLM.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5616" y="1052736"/>
            <a:ext cx="6918265" cy="47525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2465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syl.ru/misc/i/ai/69904/7952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71600" y="980728"/>
            <a:ext cx="7056784" cy="47525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012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623" y="1175006"/>
            <a:ext cx="6844219" cy="45582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11326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205</Words>
  <Application>Microsoft Office PowerPoint</Application>
  <PresentationFormat>Экран (4:3)</PresentationFormat>
  <Paragraphs>9</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19</cp:revision>
  <dcterms:created xsi:type="dcterms:W3CDTF">2015-10-05T16:29:33Z</dcterms:created>
  <dcterms:modified xsi:type="dcterms:W3CDTF">2015-10-11T06:12:23Z</dcterms:modified>
</cp:coreProperties>
</file>