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6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3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800000"/>
    <a:srgbClr val="D2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13551B-2118-461D-96C9-00B32780D3E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EC8BCD-A1E8-4F5C-8D4C-76B8FF381741}">
      <dgm:prSet phldrT="[Текст]" custT="1"/>
      <dgm:spPr/>
      <dgm:t>
        <a:bodyPr/>
        <a:lstStyle/>
        <a:p>
          <a:r>
            <a:rPr lang="ru-RU" sz="1800" b="1" dirty="0" smtClean="0"/>
            <a:t>Получение новых знаний</a:t>
          </a:r>
          <a:endParaRPr lang="ru-RU" sz="1800" b="1" dirty="0"/>
        </a:p>
      </dgm:t>
    </dgm:pt>
    <dgm:pt modelId="{DD58EAD7-086E-4765-AA08-7E202BCCBDD2}" type="parTrans" cxnId="{22211FE5-CB33-47DB-9733-BE9478D393E1}">
      <dgm:prSet/>
      <dgm:spPr/>
      <dgm:t>
        <a:bodyPr/>
        <a:lstStyle/>
        <a:p>
          <a:endParaRPr lang="ru-RU"/>
        </a:p>
      </dgm:t>
    </dgm:pt>
    <dgm:pt modelId="{5AFC9157-5FF9-469F-8022-51325A872B8D}" type="sibTrans" cxnId="{22211FE5-CB33-47DB-9733-BE9478D393E1}">
      <dgm:prSet/>
      <dgm:spPr/>
      <dgm:t>
        <a:bodyPr/>
        <a:lstStyle/>
        <a:p>
          <a:endParaRPr lang="ru-RU"/>
        </a:p>
      </dgm:t>
    </dgm:pt>
    <dgm:pt modelId="{8514D553-CD69-4F6B-8529-53DD1043BA6A}">
      <dgm:prSet phldrT="[Текст]" custT="1"/>
      <dgm:spPr/>
      <dgm:t>
        <a:bodyPr/>
        <a:lstStyle/>
        <a:p>
          <a:r>
            <a:rPr lang="ru-RU" sz="1400" b="1" dirty="0" smtClean="0"/>
            <a:t>Внешние атрибуты школьной жизни:</a:t>
          </a:r>
        </a:p>
        <a:p>
          <a:r>
            <a:rPr lang="ru-RU" sz="1400" b="1" dirty="0" smtClean="0"/>
            <a:t>портфель, форма, школьные принадлежности, встреча с учителем, перемены между уроками т.д.</a:t>
          </a:r>
          <a:endParaRPr lang="ru-RU" sz="1400" b="1" dirty="0"/>
        </a:p>
      </dgm:t>
    </dgm:pt>
    <dgm:pt modelId="{90E0B27A-D5C2-4DA4-B5CD-87AF4D1B5BF8}" type="parTrans" cxnId="{6C219633-ADAA-4EA6-B063-78A6BE9A8839}">
      <dgm:prSet/>
      <dgm:spPr/>
      <dgm:t>
        <a:bodyPr/>
        <a:lstStyle/>
        <a:p>
          <a:endParaRPr lang="ru-RU"/>
        </a:p>
      </dgm:t>
    </dgm:pt>
    <dgm:pt modelId="{6514264D-6712-48E1-9982-57346D002579}" type="sibTrans" cxnId="{6C219633-ADAA-4EA6-B063-78A6BE9A8839}">
      <dgm:prSet/>
      <dgm:spPr/>
      <dgm:t>
        <a:bodyPr/>
        <a:lstStyle/>
        <a:p>
          <a:endParaRPr lang="ru-RU"/>
        </a:p>
      </dgm:t>
    </dgm:pt>
    <dgm:pt modelId="{C9E6DBD4-64D8-41EC-94EF-17DE245CB78C}" type="pres">
      <dgm:prSet presAssocID="{5013551B-2118-461D-96C9-00B32780D3E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0B8C4D-22BD-47F4-A75C-0AD9018B591F}" type="pres">
      <dgm:prSet presAssocID="{9DEC8BCD-A1E8-4F5C-8D4C-76B8FF381741}" presName="node" presStyleLbl="node1" presStyleIdx="0" presStyleCnt="2" custScaleY="90977" custLinFactNeighborX="-1691" custLinFactNeighborY="22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9265C-5EA9-42D2-85D7-57675BF60621}" type="pres">
      <dgm:prSet presAssocID="{5AFC9157-5FF9-469F-8022-51325A872B8D}" presName="sibTrans" presStyleCnt="0"/>
      <dgm:spPr/>
    </dgm:pt>
    <dgm:pt modelId="{2F0633CF-40AA-4192-AE0E-1EF2D9975A9F}" type="pres">
      <dgm:prSet presAssocID="{8514D553-CD69-4F6B-8529-53DD1043BA6A}" presName="node" presStyleLbl="node1" presStyleIdx="1" presStyleCnt="2" custScaleY="90389" custLinFactNeighborX="-38" custLinFactNeighborY="22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48B1BD-994D-48A5-B535-EE991E533931}" type="presOf" srcId="{5013551B-2118-461D-96C9-00B32780D3EF}" destId="{C9E6DBD4-64D8-41EC-94EF-17DE245CB78C}" srcOrd="0" destOrd="0" presId="urn:microsoft.com/office/officeart/2005/8/layout/default"/>
    <dgm:cxn modelId="{C7FB564C-EE8F-4D10-A693-00E6DB15C8BB}" type="presOf" srcId="{9DEC8BCD-A1E8-4F5C-8D4C-76B8FF381741}" destId="{AD0B8C4D-22BD-47F4-A75C-0AD9018B591F}" srcOrd="0" destOrd="0" presId="urn:microsoft.com/office/officeart/2005/8/layout/default"/>
    <dgm:cxn modelId="{22211FE5-CB33-47DB-9733-BE9478D393E1}" srcId="{5013551B-2118-461D-96C9-00B32780D3EF}" destId="{9DEC8BCD-A1E8-4F5C-8D4C-76B8FF381741}" srcOrd="0" destOrd="0" parTransId="{DD58EAD7-086E-4765-AA08-7E202BCCBDD2}" sibTransId="{5AFC9157-5FF9-469F-8022-51325A872B8D}"/>
    <dgm:cxn modelId="{AA026A96-F479-41EB-AAB3-12A91F78811D}" type="presOf" srcId="{8514D553-CD69-4F6B-8529-53DD1043BA6A}" destId="{2F0633CF-40AA-4192-AE0E-1EF2D9975A9F}" srcOrd="0" destOrd="0" presId="urn:microsoft.com/office/officeart/2005/8/layout/default"/>
    <dgm:cxn modelId="{6C219633-ADAA-4EA6-B063-78A6BE9A8839}" srcId="{5013551B-2118-461D-96C9-00B32780D3EF}" destId="{8514D553-CD69-4F6B-8529-53DD1043BA6A}" srcOrd="1" destOrd="0" parTransId="{90E0B27A-D5C2-4DA4-B5CD-87AF4D1B5BF8}" sibTransId="{6514264D-6712-48E1-9982-57346D002579}"/>
    <dgm:cxn modelId="{004F291E-4791-49F6-A587-AA6C7812FACE}" type="presParOf" srcId="{C9E6DBD4-64D8-41EC-94EF-17DE245CB78C}" destId="{AD0B8C4D-22BD-47F4-A75C-0AD9018B591F}" srcOrd="0" destOrd="0" presId="urn:microsoft.com/office/officeart/2005/8/layout/default"/>
    <dgm:cxn modelId="{93AC6230-00CF-4AF8-B1AC-77C41CE04565}" type="presParOf" srcId="{C9E6DBD4-64D8-41EC-94EF-17DE245CB78C}" destId="{8E49265C-5EA9-42D2-85D7-57675BF60621}" srcOrd="1" destOrd="0" presId="urn:microsoft.com/office/officeart/2005/8/layout/default"/>
    <dgm:cxn modelId="{74BC4AAA-C2F5-43C5-AE22-9AD3F5C10278}" type="presParOf" srcId="{C9E6DBD4-64D8-41EC-94EF-17DE245CB78C}" destId="{2F0633CF-40AA-4192-AE0E-1EF2D9975A9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B8C4D-22BD-47F4-A75C-0AD9018B591F}">
      <dsp:nvSpPr>
        <dsp:cNvPr id="0" name=""/>
        <dsp:cNvSpPr/>
      </dsp:nvSpPr>
      <dsp:spPr>
        <a:xfrm>
          <a:off x="0" y="72011"/>
          <a:ext cx="2902148" cy="15841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Получение новых знаний</a:t>
          </a:r>
          <a:endParaRPr lang="ru-RU" sz="1800" b="1" kern="1200" dirty="0"/>
        </a:p>
      </dsp:txBody>
      <dsp:txXfrm>
        <a:off x="0" y="72011"/>
        <a:ext cx="2902148" cy="1584172"/>
      </dsp:txXfrm>
    </dsp:sp>
    <dsp:sp modelId="{2F0633CF-40AA-4192-AE0E-1EF2D9975A9F}">
      <dsp:nvSpPr>
        <dsp:cNvPr id="0" name=""/>
        <dsp:cNvSpPr/>
      </dsp:nvSpPr>
      <dsp:spPr>
        <a:xfrm>
          <a:off x="3192004" y="82250"/>
          <a:ext cx="2902148" cy="1573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Внешние атрибуты школьной жизни: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портфель, форма, школьные принадлежности, встреча с учителем, перемены между уроками т.д.</a:t>
          </a:r>
          <a:endParaRPr lang="ru-RU" sz="1400" b="1" kern="1200" dirty="0"/>
        </a:p>
      </dsp:txBody>
      <dsp:txXfrm>
        <a:off x="3192004" y="82250"/>
        <a:ext cx="2902148" cy="1573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A1078-83A2-420F-BE37-BD27AC7D21F1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920880" cy="216024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ОДИН  ГОД </a:t>
            </a:r>
            <a:br>
              <a:rPr lang="ru-RU" sz="5400" b="1" spc="50" dirty="0" smtClean="0">
                <a:ln w="11430"/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spc="50" dirty="0" smtClean="0">
                <a:ln w="11430"/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ДО ШКОЛЫ</a:t>
            </a:r>
            <a:endParaRPr lang="ru-RU" sz="5400" b="1" spc="50" dirty="0">
              <a:ln w="11430"/>
              <a:blipFill dpi="0" rotWithShape="1">
                <a:blip r:embed="rId2"/>
                <a:srcRect/>
                <a:stretch>
                  <a:fillRect/>
                </a:stretch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3573016"/>
            <a:ext cx="4672608" cy="1944216"/>
          </a:xfrm>
        </p:spPr>
        <p:txBody>
          <a:bodyPr>
            <a:normAutofit fontScale="92500"/>
          </a:bodyPr>
          <a:lstStyle/>
          <a:p>
            <a:pPr algn="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к родительскому собранию в подготовительной к школе группе № 4 ГБДОУ д/с 135 Выборгского района Санкт-Петербурга.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Подготовили и провели воспитатели Соловьева Ю.А., Каракозова Л.В.</a:t>
            </a:r>
          </a:p>
          <a:p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556" y="667001"/>
            <a:ext cx="799288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На что еще следует обратить внимание при подготовке к школе:</a:t>
            </a:r>
          </a:p>
          <a:p>
            <a:endParaRPr lang="ru-RU" sz="2000" b="1" i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Развитие самостоятельности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Ребёнок </a:t>
            </a:r>
            <a:r>
              <a:rPr lang="ru-RU" sz="2000" dirty="0"/>
              <a:t>должен уметь ухаживать за собой, самостоятельно раздеваться и одеваться. Очень важно приучить ребёнка к гигиене.</a:t>
            </a:r>
          </a:p>
          <a:p>
            <a:pPr algn="just"/>
            <a:r>
              <a:rPr lang="ru-RU" sz="2000" dirty="0" smtClean="0"/>
              <a:t>	Научите </a:t>
            </a:r>
            <a:r>
              <a:rPr lang="ru-RU" sz="2000" dirty="0"/>
              <a:t>малыша убирать своё рабочее место, бережно относиться к вещам.</a:t>
            </a:r>
          </a:p>
          <a:p>
            <a:pPr algn="just"/>
            <a:r>
              <a:rPr lang="ru-RU" sz="2000" dirty="0" smtClean="0"/>
              <a:t>	Постарайтесь </a:t>
            </a:r>
            <a:r>
              <a:rPr lang="ru-RU" sz="2000" dirty="0"/>
              <a:t>меньше опекать его, дайте ему возможность принимать самостоятельные решения и отвечать за них.</a:t>
            </a:r>
          </a:p>
          <a:p>
            <a:pPr algn="just"/>
            <a:r>
              <a:rPr lang="ru-RU" sz="2000" dirty="0" smtClean="0"/>
              <a:t>	Поручите </a:t>
            </a:r>
            <a:r>
              <a:rPr lang="ru-RU" sz="2000" dirty="0"/>
              <a:t>ему какие-нибудь домашние дела, </a:t>
            </a:r>
            <a:r>
              <a:rPr lang="ru-RU" sz="2000" dirty="0" smtClean="0"/>
              <a:t>чтобы он </a:t>
            </a:r>
            <a:r>
              <a:rPr lang="ru-RU" sz="2000" dirty="0"/>
              <a:t>научился выполнять свою работу без помощи взрослых. Старшие дошкольники могут накрывать на стол, мыть посуду, чистить свою одежду и обувь, присматривать за младшими детьми, кормить рыб, птиц, котёнка, поливать цветы. Родители не должны делать то, что дети забыли или не захотели выполнять. Практика показывает, если дети до поступления в школу имели дома посильные для них обязанности, они легче справлялись с учебной деятельностью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  <a:p>
            <a:pPr algn="just"/>
            <a:endParaRPr lang="ru-RU" sz="2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126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06489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Подготовка руки к письму</a:t>
            </a:r>
          </a:p>
          <a:p>
            <a:r>
              <a:rPr lang="ru-RU" dirty="0" smtClean="0"/>
              <a:t>предполагает развитие </a:t>
            </a:r>
            <a:r>
              <a:rPr lang="ru-RU" dirty="0"/>
              <a:t>тонких движений руки и зрительно-двигательных </a:t>
            </a:r>
            <a:r>
              <a:rPr lang="ru-RU" dirty="0" smtClean="0"/>
              <a:t>координаций. </a:t>
            </a:r>
            <a:r>
              <a:rPr lang="ru-RU" dirty="0"/>
              <a:t>Чем больше и разнообразнее работа кисти, тем лучше и быстрее совершенствуются ее </a:t>
            </a:r>
            <a:r>
              <a:rPr lang="ru-RU" dirty="0" smtClean="0"/>
              <a:t>движения.  При </a:t>
            </a:r>
            <a:r>
              <a:rPr lang="ru-RU" dirty="0"/>
              <a:t>подготовке ребенка к школе важнее не учить его писать, а </a:t>
            </a:r>
            <a:r>
              <a:rPr lang="ru-RU" i="1" u="sng" dirty="0"/>
              <a:t>создавать условия для развития мелких мышц руки</a:t>
            </a:r>
            <a:r>
              <a:rPr lang="ru-RU" dirty="0"/>
              <a:t>. </a:t>
            </a:r>
          </a:p>
          <a:p>
            <a:r>
              <a:rPr lang="ru-RU" dirty="0"/>
              <a:t>Существует много игр и упражнений по развитию </a:t>
            </a:r>
            <a:r>
              <a:rPr lang="ru-RU" dirty="0" smtClean="0"/>
              <a:t>мелкой моторики</a:t>
            </a:r>
            <a:r>
              <a:rPr lang="ru-RU" dirty="0"/>
              <a:t>:</a:t>
            </a:r>
          </a:p>
          <a:p>
            <a:r>
              <a:rPr lang="ru-RU" dirty="0" smtClean="0"/>
              <a:t>1</a:t>
            </a:r>
            <a:r>
              <a:rPr lang="ru-RU" dirty="0"/>
              <a:t>. Лепка из глины и пластилина..</a:t>
            </a:r>
          </a:p>
          <a:p>
            <a:r>
              <a:rPr lang="ru-RU" dirty="0"/>
              <a:t>2. Рисование или раскрашивание картинок</a:t>
            </a:r>
          </a:p>
          <a:p>
            <a:r>
              <a:rPr lang="ru-RU" dirty="0"/>
              <a:t>3. Изготовление поделок из бумаги,</a:t>
            </a:r>
          </a:p>
          <a:p>
            <a:r>
              <a:rPr lang="ru-RU" dirty="0"/>
              <a:t>4. Изготовление поделок из природного материала;</a:t>
            </a:r>
          </a:p>
          <a:p>
            <a:r>
              <a:rPr lang="ru-RU" dirty="0"/>
              <a:t>5. Конструирование.</a:t>
            </a:r>
          </a:p>
          <a:p>
            <a:r>
              <a:rPr lang="ru-RU" dirty="0"/>
              <a:t>6. Застегивание и расстегивание пуговиц, кнопок, крючков.</a:t>
            </a:r>
          </a:p>
          <a:p>
            <a:r>
              <a:rPr lang="ru-RU" dirty="0"/>
              <a:t>7. Завязывание и развязывание лент, шнурков, узелков на веревке.</a:t>
            </a:r>
          </a:p>
          <a:p>
            <a:r>
              <a:rPr lang="ru-RU" dirty="0"/>
              <a:t>9. Всасывание пипеткой воды.</a:t>
            </a:r>
          </a:p>
          <a:p>
            <a:r>
              <a:rPr lang="ru-RU" dirty="0"/>
              <a:t>10. Нанизывание бус и пуговиц. </a:t>
            </a:r>
            <a:endParaRPr lang="ru-RU" dirty="0" smtClean="0"/>
          </a:p>
          <a:p>
            <a:r>
              <a:rPr lang="ru-RU" dirty="0" smtClean="0"/>
              <a:t>11</a:t>
            </a:r>
            <a:r>
              <a:rPr lang="ru-RU" dirty="0"/>
              <a:t>. Плетение косичек из ниток, венков из цветов.</a:t>
            </a:r>
          </a:p>
          <a:p>
            <a:r>
              <a:rPr lang="ru-RU" dirty="0" smtClean="0"/>
              <a:t>12. </a:t>
            </a:r>
            <a:r>
              <a:rPr lang="ru-RU" dirty="0"/>
              <a:t>Переборка </a:t>
            </a:r>
            <a:r>
              <a:rPr lang="ru-RU" dirty="0" smtClean="0"/>
              <a:t>круп.</a:t>
            </a:r>
            <a:endParaRPr lang="ru-RU" dirty="0"/>
          </a:p>
          <a:p>
            <a:r>
              <a:rPr lang="ru-RU" dirty="0" smtClean="0"/>
              <a:t>13. </a:t>
            </a:r>
            <a:r>
              <a:rPr lang="ru-RU" dirty="0"/>
              <a:t>«Показ» стихотворения.</a:t>
            </a:r>
          </a:p>
          <a:p>
            <a:r>
              <a:rPr lang="ru-RU" dirty="0" smtClean="0"/>
              <a:t>14. </a:t>
            </a:r>
            <a:r>
              <a:rPr lang="ru-RU" dirty="0"/>
              <a:t>Театр теней.</a:t>
            </a:r>
          </a:p>
          <a:p>
            <a:r>
              <a:rPr lang="ru-RU" dirty="0" smtClean="0"/>
              <a:t>15. </a:t>
            </a:r>
            <a:r>
              <a:rPr lang="ru-RU" dirty="0"/>
              <a:t>Игры в мяч, с кубиками, </a:t>
            </a:r>
            <a:r>
              <a:rPr lang="ru-RU" dirty="0" smtClean="0"/>
              <a:t>мозаикой</a:t>
            </a:r>
          </a:p>
          <a:p>
            <a:endParaRPr lang="ru-RU" dirty="0"/>
          </a:p>
          <a:p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96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97401"/>
            <a:ext cx="820891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chemeClr val="tx2"/>
                </a:solidFill>
              </a:rPr>
              <a:t>КАК ПОМОЧЬ РЕБЕНКУ </a:t>
            </a:r>
            <a:r>
              <a:rPr lang="ru-RU" b="1" i="1" dirty="0" smtClean="0">
                <a:solidFill>
                  <a:schemeClr val="tx2"/>
                </a:solidFill>
              </a:rPr>
              <a:t>ПОДГОТОВИТЬСЯ</a:t>
            </a:r>
            <a:r>
              <a:rPr lang="ru-RU" i="1" dirty="0">
                <a:solidFill>
                  <a:schemeClr val="tx2"/>
                </a:solidFill>
              </a:rPr>
              <a:t> </a:t>
            </a:r>
            <a:r>
              <a:rPr lang="ru-RU" b="1" i="1" dirty="0" smtClean="0">
                <a:solidFill>
                  <a:schemeClr val="tx2"/>
                </a:solidFill>
              </a:rPr>
              <a:t>К </a:t>
            </a:r>
            <a:r>
              <a:rPr lang="ru-RU" b="1" i="1" dirty="0">
                <a:solidFill>
                  <a:schemeClr val="tx2"/>
                </a:solidFill>
              </a:rPr>
              <a:t>ШКОЛЕ</a:t>
            </a:r>
            <a:r>
              <a:rPr lang="ru-RU" b="1" i="1" dirty="0" smtClean="0">
                <a:solidFill>
                  <a:schemeClr val="tx2"/>
                </a:solidFill>
              </a:rPr>
              <a:t>?</a:t>
            </a:r>
          </a:p>
          <a:p>
            <a:pPr marL="342900" lvl="0" indent="-342900" algn="just">
              <a:buAutoNum type="arabicPeriod"/>
            </a:pPr>
            <a:r>
              <a:rPr lang="ru-RU" dirty="0" smtClean="0"/>
              <a:t>Не </a:t>
            </a:r>
            <a:r>
              <a:rPr lang="ru-RU" dirty="0"/>
              <a:t>волноваться, успокоиться и понять, что </a:t>
            </a:r>
            <a:r>
              <a:rPr lang="ru-RU" dirty="0" smtClean="0"/>
              <a:t>«</a:t>
            </a:r>
            <a:r>
              <a:rPr lang="ru-RU" dirty="0"/>
              <a:t>не вы первые, не вы последние» идете в школу</a:t>
            </a:r>
            <a:r>
              <a:rPr lang="ru-RU" dirty="0" smtClean="0"/>
              <a:t>.</a:t>
            </a:r>
          </a:p>
          <a:p>
            <a:pPr marL="342900" lvl="0" indent="-342900" algn="just">
              <a:buFontTx/>
              <a:buAutoNum type="arabicPeriod"/>
            </a:pPr>
            <a:r>
              <a:rPr lang="ru-RU" dirty="0"/>
              <a:t>Читать ребенку умные книги</a:t>
            </a:r>
            <a:r>
              <a:rPr lang="ru-RU" dirty="0" smtClean="0"/>
              <a:t>.</a:t>
            </a:r>
            <a:r>
              <a:rPr lang="ru-RU" dirty="0"/>
              <a:t> Играть с ребенком в умные </a:t>
            </a:r>
            <a:r>
              <a:rPr lang="ru-RU" dirty="0" smtClean="0"/>
              <a:t>игры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/>
              <a:t>домино, лото, шашки, </a:t>
            </a:r>
            <a:r>
              <a:rPr lang="ru-RU" dirty="0" smtClean="0"/>
              <a:t>шахматы</a:t>
            </a:r>
            <a:r>
              <a:rPr lang="ru-RU" dirty="0"/>
              <a:t> </a:t>
            </a:r>
            <a:r>
              <a:rPr lang="ru-RU" dirty="0" smtClean="0"/>
              <a:t>и т.д.)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dirty="0" smtClean="0"/>
              <a:t>Обратиться </a:t>
            </a:r>
            <a:r>
              <a:rPr lang="ru-RU" dirty="0"/>
              <a:t>к специалисту, чтобы он оценил возможности и уровень</a:t>
            </a:r>
          </a:p>
          <a:p>
            <a:pPr algn="just"/>
            <a:r>
              <a:rPr lang="ru-RU" dirty="0"/>
              <a:t>развития Вашего ребенка и подсказал, на что обратить внимание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 smtClean="0"/>
              <a:t>4.  </a:t>
            </a:r>
            <a:r>
              <a:rPr lang="ru-RU" dirty="0"/>
              <a:t>Беседовать со своим ребенком:</a:t>
            </a:r>
          </a:p>
          <a:p>
            <a:pPr algn="just"/>
            <a:r>
              <a:rPr lang="ru-RU" dirty="0" smtClean="0"/>
              <a:t>- о </a:t>
            </a:r>
            <a:r>
              <a:rPr lang="ru-RU" dirty="0"/>
              <a:t>школе (не приукрашивая и не пугая)</a:t>
            </a:r>
          </a:p>
          <a:p>
            <a:pPr algn="just"/>
            <a:r>
              <a:rPr lang="ru-RU" dirty="0" smtClean="0"/>
              <a:t>- о </a:t>
            </a:r>
            <a:r>
              <a:rPr lang="ru-RU" dirty="0"/>
              <a:t>возможных взаимоотношениях со </a:t>
            </a:r>
            <a:r>
              <a:rPr lang="ru-RU" dirty="0" smtClean="0"/>
              <a:t>сверстниками </a:t>
            </a:r>
            <a:r>
              <a:rPr lang="ru-RU" dirty="0"/>
              <a:t>и учителями (не запугивая,</a:t>
            </a:r>
          </a:p>
          <a:p>
            <a:pPr algn="just"/>
            <a:r>
              <a:rPr lang="ru-RU" dirty="0"/>
              <a:t>   </a:t>
            </a:r>
            <a:r>
              <a:rPr lang="ru-RU" dirty="0" smtClean="0"/>
              <a:t>и </a:t>
            </a:r>
            <a:r>
              <a:rPr lang="ru-RU" dirty="0"/>
              <a:t>не рисуя радужных картин)</a:t>
            </a:r>
          </a:p>
          <a:p>
            <a:pPr algn="just"/>
            <a:r>
              <a:rPr lang="ru-RU" dirty="0" smtClean="0"/>
              <a:t>- о </a:t>
            </a:r>
            <a:r>
              <a:rPr lang="ru-RU" dirty="0"/>
              <a:t>радостных минутах своего </a:t>
            </a:r>
            <a:r>
              <a:rPr lang="ru-RU" dirty="0" smtClean="0"/>
              <a:t>школьного </a:t>
            </a:r>
            <a:r>
              <a:rPr lang="ru-RU" dirty="0"/>
              <a:t>детства, о своих </a:t>
            </a:r>
            <a:r>
              <a:rPr lang="ru-RU" dirty="0" smtClean="0"/>
              <a:t>огорчениях</a:t>
            </a:r>
          </a:p>
          <a:p>
            <a:pPr algn="just"/>
            <a:r>
              <a:rPr lang="ru-RU" dirty="0" smtClean="0"/>
              <a:t>- </a:t>
            </a:r>
            <a:r>
              <a:rPr lang="ru-RU" dirty="0"/>
              <a:t>постараться  дать понять </a:t>
            </a:r>
            <a:r>
              <a:rPr lang="ru-RU" dirty="0" smtClean="0"/>
              <a:t>ребенку следующее: «</a:t>
            </a:r>
            <a:r>
              <a:rPr lang="ru-RU" sz="1400" b="1" dirty="0" smtClean="0"/>
              <a:t>ЕСЛИ </a:t>
            </a:r>
            <a:r>
              <a:rPr lang="ru-RU" sz="1400" b="1" dirty="0"/>
              <a:t>БУДЕТ ТРУДНО В ШКОЛЕ, </a:t>
            </a:r>
            <a:endParaRPr lang="ru-RU" sz="1400" dirty="0"/>
          </a:p>
          <a:p>
            <a:pPr algn="just"/>
            <a:r>
              <a:rPr lang="ru-RU" sz="1400" b="1" dirty="0"/>
              <a:t>Я ТЕБЕ ОБЯЗАТЕЛЬНО ПОМОГУ И ОБЯЗАТЕЛЬНО ТЕБЯ ПОЙМУ. </a:t>
            </a:r>
            <a:r>
              <a:rPr lang="ru-RU" sz="1400" b="1" dirty="0" smtClean="0"/>
              <a:t>МЫ </a:t>
            </a:r>
            <a:r>
              <a:rPr lang="ru-RU" sz="1400" b="1" dirty="0"/>
              <a:t>ВМЕСТЕ СПРАВИМСЯ СО ВСЕМИ ТРУДНОСТЯМИ».</a:t>
            </a:r>
            <a:endParaRPr lang="ru-RU" sz="1400" dirty="0"/>
          </a:p>
          <a:p>
            <a:r>
              <a:rPr lang="ru-RU" dirty="0" smtClean="0"/>
              <a:t>5. </a:t>
            </a:r>
            <a:r>
              <a:rPr lang="ru-RU" dirty="0"/>
              <a:t>Для ребенка «первый раз в школу», все равно, что для  нас «первый раз на </a:t>
            </a:r>
            <a:r>
              <a:rPr lang="ru-RU" dirty="0" smtClean="0"/>
              <a:t>работу» - тревога </a:t>
            </a:r>
            <a:r>
              <a:rPr lang="ru-RU" dirty="0"/>
              <a:t>ожидания, </a:t>
            </a:r>
            <a:r>
              <a:rPr lang="ru-RU" dirty="0" smtClean="0"/>
              <a:t>настороженность, и</a:t>
            </a:r>
            <a:r>
              <a:rPr lang="ru-RU" dirty="0"/>
              <a:t>, если, вдруг, действительно не поймут -  боль, обида, слезы…</a:t>
            </a:r>
          </a:p>
          <a:p>
            <a:r>
              <a:rPr lang="ru-RU" dirty="0" smtClean="0"/>
              <a:t>6. </a:t>
            </a:r>
            <a:r>
              <a:rPr lang="ru-RU" dirty="0"/>
              <a:t>Кто поможет ребенку? Только вы – родные люди.</a:t>
            </a:r>
          </a:p>
          <a:p>
            <a:r>
              <a:rPr lang="ru-RU" dirty="0" smtClean="0"/>
              <a:t>7. </a:t>
            </a:r>
            <a:r>
              <a:rPr lang="ru-RU" dirty="0"/>
              <a:t>Поддержите, приласкайте, погладьте: </a:t>
            </a:r>
            <a:r>
              <a:rPr lang="ru-RU" dirty="0" smtClean="0"/>
              <a:t>ребенку </a:t>
            </a:r>
            <a:r>
              <a:rPr lang="ru-RU" dirty="0"/>
              <a:t>необходимо </a:t>
            </a:r>
            <a:r>
              <a:rPr lang="ru-RU" b="1" dirty="0"/>
              <a:t>16 ласковых прикосновений в день,</a:t>
            </a:r>
            <a:r>
              <a:rPr lang="ru-RU" dirty="0"/>
              <a:t> включая любящий взгляд, </a:t>
            </a:r>
            <a:r>
              <a:rPr lang="ru-RU" b="1" dirty="0"/>
              <a:t>чтобы он  нормально развивался и чувствовал себя уверенным в жизни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656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1" y="548680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 чему надо быть готовым </a:t>
            </a:r>
            <a:r>
              <a:rPr lang="ru-RU" b="1" dirty="0" smtClean="0">
                <a:solidFill>
                  <a:srgbClr val="002060"/>
                </a:solidFill>
              </a:rPr>
              <a:t>родителям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перед </a:t>
            </a:r>
            <a:r>
              <a:rPr lang="ru-RU" b="1" dirty="0">
                <a:solidFill>
                  <a:srgbClr val="002060"/>
                </a:solidFill>
              </a:rPr>
              <a:t>школой?</a:t>
            </a:r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b="1" dirty="0"/>
              <a:t> </a:t>
            </a:r>
            <a:r>
              <a:rPr lang="ru-RU" dirty="0" smtClean="0"/>
              <a:t>- </a:t>
            </a:r>
            <a:r>
              <a:rPr lang="ru-RU" dirty="0"/>
              <a:t>что ребенок не совсем готов к тому, что ему со всех сторон буду говорить «надо» и «ты обязан»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dirty="0"/>
              <a:t>- что его работоспособность – 15-20 минут, затем нужен отдых  или переключение на другой вид </a:t>
            </a:r>
            <a:r>
              <a:rPr lang="ru-RU" dirty="0" smtClean="0"/>
              <a:t>деятельности</a:t>
            </a:r>
            <a:endParaRPr lang="ru-RU" dirty="0"/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dirty="0"/>
              <a:t>- что ему непривычно будет «быть одним </a:t>
            </a:r>
            <a:r>
              <a:rPr lang="ru-RU" dirty="0" smtClean="0"/>
              <a:t>из </a:t>
            </a:r>
            <a:r>
              <a:rPr lang="ru-RU" dirty="0"/>
              <a:t>многих»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dirty="0"/>
              <a:t>- что могут обостриться заболевания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dirty="0"/>
              <a:t>- что ему обязательно будут нужны свежий воздух после занятий   и движения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dirty="0"/>
              <a:t>- что Вы будете ему нужны рядом, как никогда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dirty="0"/>
              <a:t>- что ребенку просто необходимы положительные эмоции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dirty="0"/>
              <a:t>- что ему будет трудно отпирать дверной замок (заранее научите)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dirty="0"/>
              <a:t>- что на бедного неокрепшего ребенка разом </a:t>
            </a:r>
          </a:p>
          <a:p>
            <a:pPr>
              <a:buClr>
                <a:srgbClr val="002060"/>
              </a:buClr>
            </a:pPr>
            <a:r>
              <a:rPr lang="ru-RU"/>
              <a:t> </a:t>
            </a:r>
            <a:r>
              <a:rPr lang="ru-RU" smtClean="0"/>
              <a:t>    </a:t>
            </a:r>
            <a:r>
              <a:rPr lang="ru-RU" smtClean="0"/>
              <a:t>свалятся </a:t>
            </a:r>
            <a:r>
              <a:rPr lang="ru-RU" dirty="0"/>
              <a:t>и обучение, и дисциплина, и новые взаимоотношения, и </a:t>
            </a:r>
            <a:r>
              <a:rPr lang="ru-RU"/>
              <a:t>бытовые </a:t>
            </a:r>
            <a:r>
              <a:rPr lang="ru-RU" smtClean="0"/>
              <a:t>    проблемы</a:t>
            </a:r>
            <a:endParaRPr lang="ru-RU" dirty="0"/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dirty="0"/>
              <a:t>- что психика ребенка в этот период наиболее ранима: Вам нужно будет сдерживать свои эмоции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dirty="0"/>
              <a:t>- что ребенок ждет от Вас похвалы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dirty="0"/>
              <a:t>- что он хочет чувствовать себя счастливым и умеющим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dirty="0"/>
              <a:t>- что ему будет плохо без Вашего понимания, любви и заботы.</a:t>
            </a:r>
          </a:p>
        </p:txBody>
      </p:sp>
    </p:spTree>
    <p:extLst>
      <p:ext uri="{BB962C8B-B14F-4D97-AF65-F5344CB8AC3E}">
        <p14:creationId xmlns:p14="http://schemas.microsoft.com/office/powerpoint/2010/main" val="2365681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866" y="1988840"/>
            <a:ext cx="7820667" cy="21394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200000"/>
              </a:lnSpc>
            </a:pP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ТЕРПЕНИЯ  </a:t>
            </a: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МУДРОСТИ  ВАМ</a:t>
            </a: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</a:p>
          <a:p>
            <a:pPr algn="ctr">
              <a:lnSpc>
                <a:spcPct val="200000"/>
              </a:lnSpc>
            </a:pP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РОДИТЕЛИ!</a:t>
            </a:r>
          </a:p>
        </p:txBody>
      </p:sp>
    </p:spTree>
    <p:extLst>
      <p:ext uri="{BB962C8B-B14F-4D97-AF65-F5344CB8AC3E}">
        <p14:creationId xmlns:p14="http://schemas.microsoft.com/office/powerpoint/2010/main" val="3263216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79208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>
              <a:ln w="11430"/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83568" y="1484784"/>
            <a:ext cx="777686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2800" b="1" i="1" dirty="0" smtClean="0">
                <a:solidFill>
                  <a:schemeClr val="tx2"/>
                </a:solidFill>
              </a:rPr>
              <a:t>«Быть готовым к школе уже сегодня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2800" b="1" i="1" dirty="0" smtClean="0">
                <a:solidFill>
                  <a:schemeClr val="tx2"/>
                </a:solidFill>
              </a:rPr>
              <a:t>не значит уметь писать, читать, считать.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2800" b="1" i="1" dirty="0" smtClean="0">
                <a:solidFill>
                  <a:schemeClr val="tx2"/>
                </a:solidFill>
              </a:rPr>
              <a:t>Быть готовым к школе – значит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2800" b="1" i="1" dirty="0" smtClean="0">
                <a:solidFill>
                  <a:schemeClr val="tx2"/>
                </a:solidFill>
              </a:rPr>
              <a:t>быть готовым всему этому научиться.»</a:t>
            </a:r>
            <a:r>
              <a:rPr lang="ru-RU" sz="2400" b="1" i="1" dirty="0" smtClean="0">
                <a:solidFill>
                  <a:schemeClr val="tx2"/>
                </a:solidFill>
              </a:rPr>
              <a:t>     </a:t>
            </a:r>
            <a:r>
              <a:rPr lang="ru-RU" sz="2400" dirty="0" smtClean="0">
                <a:solidFill>
                  <a:schemeClr val="tx2"/>
                </a:solidFill>
              </a:rPr>
              <a:t>                       </a:t>
            </a: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Леонид Абрамович </a:t>
            </a:r>
            <a:r>
              <a:rPr lang="ru-RU" sz="2400" dirty="0" err="1" smtClean="0">
                <a:solidFill>
                  <a:schemeClr val="tx2"/>
                </a:solidFill>
              </a:rPr>
              <a:t>Венгер</a:t>
            </a:r>
            <a:endParaRPr lang="ru-RU" sz="2400" dirty="0" smtClean="0">
              <a:solidFill>
                <a:schemeClr val="tx2"/>
              </a:solidFill>
            </a:endParaRP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(российский психолог, исследователь 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умственного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дошкольников)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19703"/>
            <a:ext cx="1908175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5"/>
          <p:cNvSpPr>
            <a:spLocks noGrp="1"/>
          </p:cNvSpPr>
          <p:nvPr>
            <p:ph idx="1"/>
          </p:nvPr>
        </p:nvSpPr>
        <p:spPr>
          <a:xfrm>
            <a:off x="476988" y="476672"/>
            <a:ext cx="8064896" cy="597666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		</a:t>
            </a:r>
            <a:r>
              <a:rPr lang="ru-RU" sz="2400" b="1" dirty="0" smtClean="0"/>
              <a:t>Вот </a:t>
            </a:r>
            <a:r>
              <a:rPr lang="ru-RU" sz="2400" b="1" dirty="0"/>
              <a:t>и наступил последний год перед поступлением вашего ребенка в </a:t>
            </a:r>
            <a:r>
              <a:rPr lang="ru-RU" sz="2400" b="1" dirty="0" smtClean="0"/>
              <a:t>школу. В любой семье этот год будет заполнен не только приятными волнениями и ожиданиями, но и новыми проблемами и тревогами.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b="1" dirty="0"/>
              <a:t>	</a:t>
            </a:r>
            <a:r>
              <a:rPr lang="ru-RU" sz="2400" b="1" dirty="0" smtClean="0"/>
              <a:t>	Безусловно, все родители полны желания, чтобы их ребенок не только хорошо учился, но и оставался здоровым и успешным человеком. </a:t>
            </a:r>
            <a:r>
              <a:rPr lang="ru-RU" sz="2400" b="1" dirty="0"/>
              <a:t> Но,  как известно, не все дети учатся хорошо и не все добросовестно относятся к своим обязанностям.  Во многом причина </a:t>
            </a:r>
            <a:r>
              <a:rPr lang="ru-RU" sz="2400" b="1" dirty="0" smtClean="0"/>
              <a:t>этого кроется в недостаточной подготовленности </a:t>
            </a:r>
            <a:r>
              <a:rPr lang="ru-RU" sz="2400" b="1" dirty="0"/>
              <a:t>ребенка к </a:t>
            </a:r>
            <a:r>
              <a:rPr lang="ru-RU" sz="2400" b="1" dirty="0" smtClean="0"/>
              <a:t>школе. </a:t>
            </a:r>
            <a:r>
              <a:rPr lang="ru-RU" sz="2400" b="1" dirty="0" smtClean="0">
                <a:solidFill>
                  <a:srgbClr val="000000"/>
                </a:solidFill>
                <a:ea typeface="Times New Roman"/>
              </a:rPr>
              <a:t>	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	</a:t>
            </a:r>
            <a:r>
              <a:rPr lang="ru-RU" sz="2400" b="1" dirty="0" smtClean="0">
                <a:solidFill>
                  <a:srgbClr val="000000"/>
                </a:solidFill>
                <a:ea typeface="Times New Roman"/>
              </a:rPr>
              <a:t>	Что же надо 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сделать, чтобы ребёнок пошёл в школу подготовленным и учился хорошо, получая при этом только положительные эмоции – цель сегодняшнего разговора</a:t>
            </a:r>
            <a:r>
              <a:rPr lang="ru-RU" sz="2000" dirty="0" smtClean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dirty="0" smtClean="0"/>
              <a:t>		</a:t>
            </a:r>
          </a:p>
        </p:txBody>
      </p:sp>
      <p:sp>
        <p:nvSpPr>
          <p:cNvPr id="5" name="Содержимое 5"/>
          <p:cNvSpPr txBox="1">
            <a:spLocks/>
          </p:cNvSpPr>
          <p:nvPr/>
        </p:nvSpPr>
        <p:spPr>
          <a:xfrm>
            <a:off x="539552" y="5301208"/>
            <a:ext cx="79928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80728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Часто под готовностью к обучению подразумевают только определенный уровень знаний, умений и навыков ребенка, что, конечно, тоже имеет значение. Но самое главное при переходе на качественно новую ступень – </a:t>
            </a:r>
          </a:p>
          <a:p>
            <a:pPr algn="ctr"/>
            <a:r>
              <a:rPr lang="ru-RU" sz="2000" b="1" i="1" dirty="0" smtClean="0">
                <a:solidFill>
                  <a:schemeClr val="tx2"/>
                </a:solidFill>
              </a:rPr>
              <a:t>ФИЗИЧЕСКАЯ ГОТОВНОСТЬ РЕБЕНКА К ШКОЛЕ </a:t>
            </a:r>
            <a:r>
              <a:rPr lang="ru-RU" dirty="0" smtClean="0"/>
              <a:t>и</a:t>
            </a:r>
          </a:p>
          <a:p>
            <a:pPr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ПСИХОЛОГИЧЕСКАЯ ГОТОВНОСТЬ РЕБЕНКА К ШКОЛЕ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/>
                <a:cs typeface="Arial"/>
              </a:rPr>
              <a:t> она представляет </a:t>
            </a:r>
            <a:r>
              <a:rPr lang="ru-RU" dirty="0">
                <a:solidFill>
                  <a:srgbClr val="000000"/>
                </a:solidFill>
                <a:ea typeface="Times New Roman"/>
                <a:cs typeface="Arial"/>
              </a:rPr>
              <a:t>собой комплекс взаимосвязанных направлений развития ребенка</a:t>
            </a:r>
            <a:r>
              <a:rPr lang="ru-RU" dirty="0" smtClean="0">
                <a:solidFill>
                  <a:srgbClr val="000000"/>
                </a:solidFill>
                <a:ea typeface="Times New Roman"/>
                <a:cs typeface="Arial"/>
              </a:rPr>
              <a:t>:</a:t>
            </a:r>
          </a:p>
          <a:p>
            <a:pPr>
              <a:spcAft>
                <a:spcPts val="0"/>
              </a:spcAft>
            </a:pPr>
            <a:endParaRPr lang="ru-RU" sz="20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a typeface="Times New Roman"/>
                <a:cs typeface="Arial"/>
              </a:rPr>
              <a:t>•                   мотивационная готовность;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a typeface="Times New Roman"/>
                <a:cs typeface="Arial"/>
              </a:rPr>
              <a:t>•                   волевая готовность;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a typeface="Times New Roman"/>
                <a:cs typeface="Arial"/>
              </a:rPr>
              <a:t>•                   интеллектуальная готовность;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a typeface="Times New Roman"/>
                <a:cs typeface="Arial"/>
              </a:rPr>
              <a:t>•                   социальная готовность.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algn="ctr"/>
            <a:endParaRPr lang="ru-RU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65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592"/>
            <a:ext cx="80648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2"/>
                </a:solidFill>
              </a:rPr>
              <a:t>ФИЗИЧЕСКАЯ ГОТОВНОСТЬ – СОСТОЯНИЕ ЗДОРОВЬЯ РЕБЕНКА</a:t>
            </a:r>
            <a:r>
              <a:rPr lang="ru-RU" b="1" i="1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ru-RU" dirty="0"/>
              <a:t>  </a:t>
            </a:r>
            <a:r>
              <a:rPr lang="ru-RU" dirty="0" smtClean="0"/>
              <a:t>	Такая </a:t>
            </a:r>
            <a:r>
              <a:rPr lang="ru-RU" dirty="0"/>
              <a:t>подготовка включает и укрепление здоровья, и своевременное приобретение детьми необходимых для обучения навыков.</a:t>
            </a:r>
          </a:p>
          <a:p>
            <a:pPr algn="just"/>
            <a:r>
              <a:rPr lang="ru-RU" dirty="0"/>
              <a:t>Залог успеха — объединение усилий врачей-педиатров, родителей и воспитателей.</a:t>
            </a:r>
          </a:p>
          <a:p>
            <a:pPr algn="just"/>
            <a:r>
              <a:rPr lang="ru-RU" dirty="0" smtClean="0"/>
              <a:t>	Таким </a:t>
            </a:r>
            <a:r>
              <a:rPr lang="ru-RU" dirty="0"/>
              <a:t>образом, первая забота родителей </a:t>
            </a:r>
            <a:r>
              <a:rPr lang="ru-RU" dirty="0" smtClean="0"/>
              <a:t>будущих первоклассников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/>
              <a:t>проведение своевременного и полного медицинского осмотра ребенка, а затем — выполнение всех назначений врача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 </a:t>
            </a:r>
            <a:r>
              <a:rPr lang="ru-RU" dirty="0" smtClean="0"/>
              <a:t>	Прежде </a:t>
            </a:r>
            <a:r>
              <a:rPr lang="ru-RU" dirty="0"/>
              <a:t>всего, создайте у себя дома условия, способствующие нормальному росту, развитию и укреплению </a:t>
            </a:r>
            <a:r>
              <a:rPr lang="ru-RU" dirty="0" smtClean="0"/>
              <a:t>здоровья: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i="1" dirty="0">
                <a:solidFill>
                  <a:srgbClr val="002060"/>
                </a:solidFill>
              </a:rPr>
              <a:t>Четкое и строгое выполнение режима дня </a:t>
            </a:r>
            <a:r>
              <a:rPr lang="ru-RU" dirty="0" smtClean="0"/>
              <a:t>(приучает </a:t>
            </a:r>
            <a:r>
              <a:rPr lang="ru-RU" dirty="0"/>
              <a:t>ребенка к определенному </a:t>
            </a:r>
            <a:r>
              <a:rPr lang="ru-RU" dirty="0" smtClean="0"/>
              <a:t>распорядку)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i="1" dirty="0" smtClean="0">
                <a:solidFill>
                  <a:srgbClr val="002060"/>
                </a:solidFill>
              </a:rPr>
              <a:t>Достаточная продолжительность ночного и дневного сна </a:t>
            </a:r>
            <a:r>
              <a:rPr lang="ru-RU" dirty="0" smtClean="0"/>
              <a:t>(в сумме примерно 12 часов) предотвращает утомляемость.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i="1" dirty="0" smtClean="0">
                <a:solidFill>
                  <a:srgbClr val="002060"/>
                </a:solidFill>
              </a:rPr>
              <a:t>Свежий воздух </a:t>
            </a:r>
            <a:r>
              <a:rPr lang="ru-RU" dirty="0" smtClean="0"/>
              <a:t>– подлинный эликсир здоровья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	Пусть </a:t>
            </a:r>
            <a:r>
              <a:rPr lang="ru-RU" dirty="0"/>
              <a:t>прочно войдут в уклад жизни вашей семьи утренняя зарядка, </a:t>
            </a:r>
            <a:r>
              <a:rPr lang="ru-RU" dirty="0" smtClean="0"/>
              <a:t>пешеходные </a:t>
            </a:r>
            <a:r>
              <a:rPr lang="ru-RU" dirty="0"/>
              <a:t>прогулки, экскурсии, походы, посильный физический труд, </a:t>
            </a:r>
            <a:r>
              <a:rPr lang="ru-RU" dirty="0" smtClean="0"/>
              <a:t>купание/плавание. </a:t>
            </a:r>
            <a:r>
              <a:rPr lang="ru-RU" dirty="0"/>
              <a:t>Затраты энергии на активный рост и большую двигательную активность полностью компенсируются только полноценным и регулярным питанием.</a:t>
            </a:r>
          </a:p>
        </p:txBody>
      </p:sp>
    </p:spTree>
    <p:extLst>
      <p:ext uri="{BB962C8B-B14F-4D97-AF65-F5344CB8AC3E}">
        <p14:creationId xmlns:p14="http://schemas.microsoft.com/office/powerpoint/2010/main" val="140502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683404"/>
            <a:ext cx="81369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</a:rPr>
              <a:t>ПСИХОЛОГИЧЕСКАЯ ГОТОВНОСТЬ.	</a:t>
            </a:r>
            <a:endParaRPr lang="ru-RU" sz="2400" b="1" i="1" dirty="0">
              <a:solidFill>
                <a:schemeClr val="tx2"/>
              </a:solidFill>
            </a:endParaRPr>
          </a:p>
          <a:p>
            <a:r>
              <a:rPr lang="ru-RU" sz="2400" b="1" i="1" dirty="0" smtClean="0">
                <a:solidFill>
                  <a:schemeClr val="tx2"/>
                </a:solidFill>
              </a:rPr>
              <a:t>Мотивационная готовность.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ea typeface="Calibri"/>
                <a:cs typeface="Arial"/>
              </a:rPr>
              <a:t>	Первым </a:t>
            </a:r>
            <a:r>
              <a:rPr lang="ru-RU" dirty="0">
                <a:solidFill>
                  <a:srgbClr val="000000"/>
                </a:solidFill>
                <a:ea typeface="Calibri"/>
                <a:cs typeface="Arial"/>
              </a:rPr>
              <a:t>условием успешного обучения в начальной школе являются наличие у ребенка соответствующих </a:t>
            </a:r>
            <a:r>
              <a:rPr lang="ru-RU" b="1" i="1" dirty="0">
                <a:solidFill>
                  <a:srgbClr val="000000"/>
                </a:solidFill>
                <a:ea typeface="Calibri"/>
                <a:cs typeface="Arial"/>
              </a:rPr>
              <a:t>мотивов</a:t>
            </a:r>
            <a:r>
              <a:rPr lang="ru-RU" dirty="0">
                <a:solidFill>
                  <a:srgbClr val="000000"/>
                </a:solidFill>
                <a:ea typeface="Calibri"/>
                <a:cs typeface="Arial"/>
              </a:rPr>
              <a:t>, отношение к обучению как важному делу, стойкое желание учиться в школе. Неоднократные опросы детей подготовительных групп показывают, что учиться в школе хотят практически все дети, хотя  обоснование этого желания не у всех одинаковое</a:t>
            </a:r>
            <a:r>
              <a:rPr lang="ru-RU" dirty="0" smtClean="0">
                <a:solidFill>
                  <a:srgbClr val="000000"/>
                </a:solidFill>
                <a:ea typeface="Calibri"/>
                <a:cs typeface="Arial"/>
              </a:rPr>
              <a:t>.</a:t>
            </a:r>
          </a:p>
          <a:p>
            <a:pPr algn="ctr"/>
            <a:endParaRPr lang="ru-RU" sz="2000" dirty="0" smtClean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algn="just"/>
            <a:endParaRPr lang="ru-RU" sz="2000" dirty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algn="just"/>
            <a:endParaRPr lang="ru-RU" sz="2000" dirty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ea typeface="Calibri"/>
                <a:cs typeface="Arial"/>
              </a:rPr>
              <a:t>	Однако </a:t>
            </a:r>
            <a:r>
              <a:rPr lang="ru-RU" dirty="0">
                <a:solidFill>
                  <a:srgbClr val="000000"/>
                </a:solidFill>
                <a:ea typeface="Calibri"/>
                <a:cs typeface="Arial"/>
              </a:rPr>
              <a:t>это не означает, что дети из второй группы к школе мотивационно не готовы, и у первой, и у второй группы детей присутствует положительная </a:t>
            </a:r>
            <a:r>
              <a:rPr lang="ru-RU" dirty="0" smtClean="0">
                <a:solidFill>
                  <a:srgbClr val="000000"/>
                </a:solidFill>
                <a:ea typeface="Calibri"/>
                <a:cs typeface="Arial"/>
              </a:rPr>
              <a:t>мотивация </a:t>
            </a:r>
            <a:r>
              <a:rPr lang="ru-RU" dirty="0">
                <a:solidFill>
                  <a:srgbClr val="000000"/>
                </a:solidFill>
                <a:ea typeface="Calibri"/>
                <a:cs typeface="Arial"/>
              </a:rPr>
              <a:t>к обучению в школе, которая будет являться фундаментом для формирования учебной деятельности</a:t>
            </a:r>
            <a:r>
              <a:rPr lang="ru-RU" dirty="0" smtClean="0">
                <a:solidFill>
                  <a:srgbClr val="000000"/>
                </a:solidFill>
                <a:ea typeface="Calibri"/>
                <a:cs typeface="Arial"/>
              </a:rPr>
              <a:t>. Но…</a:t>
            </a:r>
            <a:endParaRPr lang="ru-RU" b="1" i="1" dirty="0">
              <a:solidFill>
                <a:schemeClr val="tx2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19380591"/>
              </p:ext>
            </p:extLst>
          </p:nvPr>
        </p:nvGraphicFramePr>
        <p:xfrm>
          <a:off x="1487996" y="2852937"/>
          <a:ext cx="609600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175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7992887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</a:rPr>
              <a:t>Волевая готовность.</a:t>
            </a:r>
          </a:p>
          <a:p>
            <a:pPr algn="just"/>
            <a:r>
              <a:rPr lang="ru-RU" sz="2000" dirty="0" smtClean="0"/>
              <a:t>	… </a:t>
            </a:r>
            <a:r>
              <a:rPr lang="ru-RU" dirty="0" smtClean="0"/>
              <a:t>существует огромная </a:t>
            </a:r>
            <a:r>
              <a:rPr lang="ru-RU" dirty="0">
                <a:ea typeface="Times New Roman"/>
              </a:rPr>
              <a:t>пропасть между </a:t>
            </a:r>
            <a:r>
              <a:rPr lang="ru-RU" b="1" i="1" dirty="0">
                <a:ea typeface="Times New Roman"/>
              </a:rPr>
              <a:t>«хочу в школу» </a:t>
            </a:r>
            <a:r>
              <a:rPr lang="ru-RU" dirty="0">
                <a:ea typeface="Times New Roman"/>
              </a:rPr>
              <a:t>и </a:t>
            </a:r>
            <a:r>
              <a:rPr lang="ru-RU" b="1" dirty="0">
                <a:ea typeface="Times New Roman"/>
              </a:rPr>
              <a:t>«надо учиться работать»</a:t>
            </a:r>
            <a:r>
              <a:rPr lang="ru-RU" dirty="0">
                <a:ea typeface="Times New Roman"/>
              </a:rPr>
              <a:t>, без осознания этого </a:t>
            </a:r>
            <a:r>
              <a:rPr lang="ru-RU" dirty="0" smtClean="0">
                <a:ea typeface="Times New Roman"/>
              </a:rPr>
              <a:t>«надо</a:t>
            </a:r>
            <a:r>
              <a:rPr lang="ru-RU" dirty="0">
                <a:ea typeface="Times New Roman"/>
              </a:rPr>
              <a:t>» ребёнок не сможет хорошо учиться, даже если перед школой он умеет хорошо читать, писать, считать и так далее</a:t>
            </a:r>
            <a:r>
              <a:rPr lang="ru-RU" dirty="0" smtClean="0">
                <a:ea typeface="Times New Roman"/>
              </a:rPr>
              <a:t>.</a:t>
            </a:r>
            <a:r>
              <a:rPr lang="ru-RU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	</a:t>
            </a:r>
          </a:p>
          <a:p>
            <a:pPr algn="just"/>
            <a:r>
              <a:rPr lang="ru-RU" i="1" dirty="0">
                <a:solidFill>
                  <a:srgbClr val="000000"/>
                </a:solidFill>
                <a:latin typeface="Calibri"/>
                <a:cs typeface="Arial"/>
              </a:rPr>
              <a:t>	</a:t>
            </a:r>
            <a:r>
              <a:rPr lang="ru-RU" i="1" dirty="0" smtClean="0"/>
              <a:t>Волевая </a:t>
            </a:r>
            <a:r>
              <a:rPr lang="ru-RU" i="1" dirty="0"/>
              <a:t>готовность</a:t>
            </a:r>
            <a:r>
              <a:rPr lang="ru-RU" dirty="0"/>
              <a:t> предполагает наличие у ребенка: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/>
                </a:solidFill>
              </a:rPr>
              <a:t> способностей ставить перед собой цель,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/>
                </a:solidFill>
              </a:rPr>
              <a:t> принять решение о начале деятельности,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/>
                </a:solidFill>
              </a:rPr>
              <a:t> наметить план действий,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/>
                </a:solidFill>
              </a:rPr>
              <a:t> выполнить его, проявив определенные усилия,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/>
                </a:solidFill>
              </a:rPr>
              <a:t> оценить результат своей деятельности,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/>
                </a:solidFill>
              </a:rPr>
              <a:t> а также умения длительно выполнять не очень привлекательную работу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</a:p>
          <a:p>
            <a:pPr lvl="0" algn="just"/>
            <a:endParaRPr lang="ru-RU" b="1" dirty="0">
              <a:solidFill>
                <a:schemeClr val="tx2"/>
              </a:solidFill>
            </a:endParaRPr>
          </a:p>
          <a:p>
            <a:pPr lvl="0" algn="just"/>
            <a:r>
              <a:rPr lang="ru-RU" dirty="0" smtClean="0"/>
              <a:t>	«Надо» выходит на первый план вместо «хочу».</a:t>
            </a:r>
          </a:p>
          <a:p>
            <a:pPr lvl="0" algn="just"/>
            <a:endParaRPr lang="ru-RU" dirty="0"/>
          </a:p>
          <a:p>
            <a:pPr algn="just"/>
            <a:r>
              <a:rPr lang="ru-RU" dirty="0" smtClean="0"/>
              <a:t>	</a:t>
            </a:r>
            <a:r>
              <a:rPr lang="ru-RU" i="1" u="sng" dirty="0" smtClean="0"/>
              <a:t>Совет</a:t>
            </a:r>
            <a:r>
              <a:rPr lang="ru-RU" i="1" dirty="0" smtClean="0"/>
              <a:t>: </a:t>
            </a:r>
            <a:r>
              <a:rPr lang="ru-RU" dirty="0" smtClean="0"/>
              <a:t>Развитию </a:t>
            </a:r>
            <a:r>
              <a:rPr lang="ru-RU" dirty="0"/>
              <a:t>волевой готовности к школе способствуют изобразительная деятельность и конструирование, поскольку они побуждают длительное время сосредоточиваться на постройке или рисовании.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/>
                <a:cs typeface="Arial"/>
              </a:rPr>
              <a:t>	</a:t>
            </a:r>
            <a:r>
              <a:rPr lang="ru-RU" dirty="0" smtClean="0"/>
              <a:t>Для </a:t>
            </a:r>
            <a:r>
              <a:rPr lang="ru-RU" dirty="0"/>
              <a:t>развития воли хороши настольные игры, где необходимо соблюдать правила игры, и </a:t>
            </a:r>
            <a:r>
              <a:rPr lang="ru-RU" dirty="0" smtClean="0"/>
              <a:t>подвижные</a:t>
            </a:r>
            <a:r>
              <a:rPr lang="ru-RU" dirty="0"/>
              <a:t> </a:t>
            </a:r>
            <a:r>
              <a:rPr lang="ru-RU" dirty="0" smtClean="0"/>
              <a:t>игры.</a:t>
            </a:r>
          </a:p>
          <a:p>
            <a:pPr algn="just"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05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548680"/>
            <a:ext cx="82089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1F497D"/>
                </a:solidFill>
              </a:rPr>
              <a:t>Интеллектуальная готовность.</a:t>
            </a:r>
            <a:r>
              <a:rPr lang="ru-RU" sz="2400" dirty="0"/>
              <a:t> </a:t>
            </a:r>
            <a:endParaRPr lang="ru-RU" sz="2400" dirty="0" smtClean="0"/>
          </a:p>
          <a:p>
            <a:endParaRPr lang="ru-RU" sz="2400" dirty="0" smtClean="0"/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Под </a:t>
            </a:r>
            <a:r>
              <a:rPr lang="ru-RU" sz="2400" dirty="0"/>
              <a:t>интеллектуальным развитием ребенка </a:t>
            </a:r>
            <a:r>
              <a:rPr lang="ru-RU" sz="2400" dirty="0" smtClean="0"/>
              <a:t>понимают не просто наличие </a:t>
            </a:r>
            <a:r>
              <a:rPr lang="ru-RU" sz="2400" dirty="0"/>
              <a:t>определенных умений и </a:t>
            </a:r>
            <a:r>
              <a:rPr lang="ru-RU" sz="2400" dirty="0" smtClean="0"/>
              <a:t>знаний</a:t>
            </a:r>
            <a:r>
              <a:rPr lang="ru-RU" sz="2000" dirty="0" smtClean="0"/>
              <a:t> </a:t>
            </a:r>
            <a:r>
              <a:rPr lang="ru-RU" sz="2400" dirty="0" smtClean="0"/>
              <a:t>(</a:t>
            </a:r>
            <a:r>
              <a:rPr lang="ru-RU" sz="2400" i="1" dirty="0" smtClean="0"/>
              <a:t>см. памятку </a:t>
            </a:r>
            <a:r>
              <a:rPr lang="ru-RU" sz="2400" dirty="0" smtClean="0"/>
              <a:t>«</a:t>
            </a:r>
            <a:r>
              <a:rPr lang="ru-RU" sz="1600" b="1" dirty="0"/>
              <a:t>ЧТО НЕОБХОДИМО ЗНАТЬ И УМЕТЬ РЕБЁНКУ, ПОСТУПАЮЩЕМУ В ШКОЛУ</a:t>
            </a:r>
            <a:r>
              <a:rPr lang="ru-RU" sz="1600" b="1" dirty="0" smtClean="0"/>
              <a:t>.»)</a:t>
            </a:r>
            <a:r>
              <a:rPr lang="ru-RU" sz="1600" dirty="0" smtClean="0"/>
              <a:t>, </a:t>
            </a:r>
            <a:r>
              <a:rPr lang="ru-RU" sz="2400" dirty="0" smtClean="0"/>
              <a:t>а в большей степени - развитие следующих психических функций: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внимания</a:t>
            </a:r>
            <a:r>
              <a:rPr lang="ru-RU" sz="2400" dirty="0"/>
              <a:t>, </a:t>
            </a:r>
            <a:endParaRPr lang="ru-RU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памяти</a:t>
            </a:r>
            <a:r>
              <a:rPr lang="ru-RU" sz="2400" dirty="0"/>
              <a:t>, </a:t>
            </a:r>
            <a:endParaRPr lang="ru-RU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сформированные </a:t>
            </a:r>
            <a:r>
              <a:rPr lang="ru-RU" sz="2400" dirty="0"/>
              <a:t>мыслительные операции анализа, синтеза, обобщения, установление закономерностей, пространственного мышления, </a:t>
            </a:r>
            <a:endParaRPr lang="ru-RU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умение </a:t>
            </a:r>
            <a:r>
              <a:rPr lang="ru-RU" sz="2400" dirty="0"/>
              <a:t>устанавливать связи между явлениями и событиями, делать простейшие умозаключения на основе </a:t>
            </a:r>
            <a:r>
              <a:rPr lang="ru-RU" sz="2400" dirty="0" smtClean="0"/>
              <a:t>аналогии (</a:t>
            </a:r>
            <a:r>
              <a:rPr lang="ru-RU" sz="2400" i="1" dirty="0" smtClean="0"/>
              <a:t>Например: </a:t>
            </a:r>
            <a:r>
              <a:rPr lang="ru-RU" sz="2400" i="1" dirty="0"/>
              <a:t>морковь – огород, грибы — … </a:t>
            </a:r>
            <a:r>
              <a:rPr lang="ru-RU" sz="2400" i="1" dirty="0" smtClean="0"/>
              <a:t>лес)</a:t>
            </a:r>
            <a:endParaRPr lang="ru-RU" sz="2400" i="1" dirty="0"/>
          </a:p>
          <a:p>
            <a:pPr lvl="0" algn="just"/>
            <a:endParaRPr lang="ru-RU" sz="2400" b="1" i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0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47055"/>
            <a:ext cx="813690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i="1" dirty="0" smtClean="0">
                <a:solidFill>
                  <a:srgbClr val="1F497D"/>
                </a:solidFill>
              </a:rPr>
              <a:t>Социальная (коммуникативная) </a:t>
            </a:r>
            <a:r>
              <a:rPr lang="ru-RU" sz="2400" b="1" i="1" dirty="0">
                <a:solidFill>
                  <a:srgbClr val="1F497D"/>
                </a:solidFill>
              </a:rPr>
              <a:t>готовность</a:t>
            </a:r>
            <a:r>
              <a:rPr lang="ru-RU" sz="2400" b="1" i="1" dirty="0" smtClean="0">
                <a:solidFill>
                  <a:srgbClr val="1F497D"/>
                </a:solidFill>
              </a:rPr>
              <a:t>.</a:t>
            </a:r>
            <a:endParaRPr lang="ru-RU" dirty="0" smtClean="0"/>
          </a:p>
          <a:p>
            <a:pPr algn="just"/>
            <a:r>
              <a:rPr lang="ru-RU" dirty="0"/>
              <a:t>	</a:t>
            </a:r>
            <a:r>
              <a:rPr lang="ru-RU" dirty="0" smtClean="0"/>
              <a:t>Проявляется </a:t>
            </a:r>
            <a:r>
              <a:rPr lang="ru-RU" dirty="0"/>
              <a:t>в умении ребенка подчинять свое поведение законам детских групп и нормам поведения, установленным в классе.</a:t>
            </a:r>
          </a:p>
          <a:p>
            <a:pPr algn="just"/>
            <a:r>
              <a:rPr lang="ru-RU" dirty="0"/>
              <a:t>Она предполагает </a:t>
            </a:r>
            <a:r>
              <a:rPr lang="ru-RU" dirty="0" smtClean="0"/>
              <a:t>следующие умения: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2"/>
                </a:solidFill>
              </a:rPr>
              <a:t>способность </a:t>
            </a:r>
            <a:r>
              <a:rPr lang="ru-RU" sz="2000" b="1" dirty="0">
                <a:solidFill>
                  <a:schemeClr val="tx2"/>
                </a:solidFill>
              </a:rPr>
              <a:t>включиться в детское сообщество, 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2"/>
                </a:solidFill>
              </a:rPr>
              <a:t>действовать </a:t>
            </a:r>
            <a:r>
              <a:rPr lang="ru-RU" sz="2000" b="1" dirty="0">
                <a:solidFill>
                  <a:schemeClr val="tx2"/>
                </a:solidFill>
              </a:rPr>
              <a:t>совместно с другими ребятами, 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2"/>
                </a:solidFill>
              </a:rPr>
              <a:t>при необходимости, уступать </a:t>
            </a:r>
            <a:r>
              <a:rPr lang="ru-RU" sz="2000" b="1" dirty="0">
                <a:solidFill>
                  <a:schemeClr val="tx2"/>
                </a:solidFill>
              </a:rPr>
              <a:t>или отстаивать свою правоту, 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2"/>
                </a:solidFill>
              </a:rPr>
              <a:t>подчиняться </a:t>
            </a:r>
            <a:r>
              <a:rPr lang="ru-RU" sz="2000" b="1" dirty="0">
                <a:solidFill>
                  <a:schemeClr val="tx2"/>
                </a:solidFill>
              </a:rPr>
              <a:t>или </a:t>
            </a:r>
            <a:r>
              <a:rPr lang="ru-RU" sz="2000" b="1" dirty="0" smtClean="0">
                <a:solidFill>
                  <a:schemeClr val="tx2"/>
                </a:solidFill>
              </a:rPr>
              <a:t>руководить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2"/>
                </a:solidFill>
              </a:rPr>
              <a:t>принимать решения, выстраивать личные отношения с одноклассниками и с учителем, а значит, и нести ответственность.</a:t>
            </a:r>
          </a:p>
          <a:p>
            <a:pPr algn="just"/>
            <a:r>
              <a:rPr lang="ru-RU" sz="2000" dirty="0" smtClean="0"/>
              <a:t>	</a:t>
            </a:r>
            <a:r>
              <a:rPr lang="ru-RU" i="1" u="sng" dirty="0" smtClean="0"/>
              <a:t>Совет: </a:t>
            </a:r>
            <a:r>
              <a:rPr lang="ru-RU" dirty="0" smtClean="0"/>
              <a:t> поддерживайте </a:t>
            </a:r>
            <a:r>
              <a:rPr lang="ru-RU" dirty="0"/>
              <a:t>доброжелательные отношения вашего сына или дочери с окружающими. </a:t>
            </a:r>
            <a:r>
              <a:rPr lang="ru-RU" dirty="0" smtClean="0"/>
              <a:t>Помните - личный </a:t>
            </a:r>
            <a:r>
              <a:rPr lang="ru-RU" dirty="0"/>
              <a:t>пример терпимости во взаимоотношениях с друзьями, родными, соседями также играет большую роль в формировании этого вида готовности к школе</a:t>
            </a:r>
            <a:r>
              <a:rPr lang="ru-RU" dirty="0" smtClean="0"/>
              <a:t>. </a:t>
            </a:r>
            <a:endParaRPr lang="ru-RU" sz="2400" b="1" i="1" dirty="0">
              <a:solidFill>
                <a:srgbClr val="1F497D"/>
              </a:solidFill>
            </a:endParaRPr>
          </a:p>
          <a:p>
            <a:pPr algn="just"/>
            <a:r>
              <a:rPr lang="ru-RU" sz="1600" dirty="0" smtClean="0"/>
              <a:t>	</a:t>
            </a:r>
            <a:r>
              <a:rPr lang="ru-RU" dirty="0" smtClean="0"/>
              <a:t>В </a:t>
            </a:r>
            <a:r>
              <a:rPr lang="ru-RU" dirty="0"/>
              <a:t>детском саду</a:t>
            </a:r>
            <a:r>
              <a:rPr lang="ru-RU" dirty="0" smtClean="0"/>
              <a:t> общению </a:t>
            </a:r>
            <a:r>
              <a:rPr lang="ru-RU" dirty="0"/>
              <a:t>детей друг с другом уделяется большое внимание, они учатся дружить, общаться, мириться. Но также очень важно, какое внимание этому вопросу уделяют родители, в каких условиях семейного общения живет ребенок, </a:t>
            </a:r>
            <a:r>
              <a:rPr lang="ru-RU" dirty="0" smtClean="0"/>
              <a:t>приветствуют </a:t>
            </a:r>
            <a:r>
              <a:rPr lang="ru-RU" dirty="0"/>
              <a:t>родители общение своего ребенка со сверстниками во дворе или изолируют от него, как оценивают его поведение.</a:t>
            </a:r>
          </a:p>
          <a:p>
            <a:pPr lvl="0"/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7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333CC"/>
      </a:hlink>
      <a:folHlink>
        <a:srgbClr val="548DD4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602</Words>
  <Application>Microsoft Office PowerPoint</Application>
  <PresentationFormat>Экран (4:3)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ОДИН  ГОД  ДО ШКОЛЫ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Елена</dc:creator>
  <cp:lastModifiedBy>Sony</cp:lastModifiedBy>
  <cp:revision>42</cp:revision>
  <dcterms:created xsi:type="dcterms:W3CDTF">2014-10-04T11:14:22Z</dcterms:created>
  <dcterms:modified xsi:type="dcterms:W3CDTF">2015-09-23T00:48:55Z</dcterms:modified>
</cp:coreProperties>
</file>