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4" r:id="rId6"/>
    <p:sldId id="262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>
        <p:scale>
          <a:sx n="30" d="100"/>
          <a:sy n="30" d="100"/>
        </p:scale>
        <p:origin x="-1572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90AA9D-348E-4E4B-B861-010D31142D35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D2B72-D3EC-4A76-A7E2-4A6253ED95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D2B72-D3EC-4A76-A7E2-4A6253ED957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Администратор\Desktop\Новая папка\1328203985_9.gif"/>
          <p:cNvPicPr>
            <a:picLocks noChangeAspect="1" noChangeArrowheads="1"/>
          </p:cNvPicPr>
          <p:nvPr/>
        </p:nvPicPr>
        <p:blipFill>
          <a:blip r:embed="rId2" cstate="print"/>
          <a:srcRect t="5611" b="10224"/>
          <a:stretch>
            <a:fillRect/>
          </a:stretch>
        </p:blipFill>
        <p:spPr bwMode="auto">
          <a:xfrm>
            <a:off x="1928794" y="0"/>
            <a:ext cx="5532659" cy="53578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5643578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Привет, меня зовут Капелька</a:t>
            </a:r>
            <a:r>
              <a:rPr lang="en-US" sz="4400" dirty="0" smtClean="0"/>
              <a:t> </a:t>
            </a:r>
            <a:r>
              <a:rPr lang="ru-RU" sz="4400" dirty="0" smtClean="0"/>
              <a:t>Воды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6286544"/>
          </a:xfrm>
        </p:spPr>
        <p:txBody>
          <a:bodyPr>
            <a:normAutofit fontScale="25000" lnSpcReduction="20000"/>
          </a:bodyPr>
          <a:lstStyle/>
          <a:p>
            <a:r>
              <a:rPr lang="ru-RU" sz="2000" dirty="0" smtClean="0"/>
              <a:t> </a:t>
            </a:r>
          </a:p>
          <a:p>
            <a:r>
              <a:rPr lang="ru-RU" sz="4800" dirty="0" smtClean="0"/>
              <a:t>Содержание образовательной ситуации:</a:t>
            </a:r>
          </a:p>
          <a:p>
            <a:pPr lvl="0" algn="ctr">
              <a:buNone/>
            </a:pPr>
            <a:endParaRPr lang="ru-RU" sz="4800" dirty="0" smtClean="0"/>
          </a:p>
          <a:p>
            <a:pPr lvl="0">
              <a:buNone/>
            </a:pPr>
            <a:r>
              <a:rPr lang="ru-RU" sz="4800" dirty="0" smtClean="0"/>
              <a:t>Психологический настрой. Упражнение</a:t>
            </a:r>
          </a:p>
          <a:p>
            <a:pPr>
              <a:buNone/>
            </a:pPr>
            <a:r>
              <a:rPr lang="ru-RU" sz="4800" dirty="0" smtClean="0"/>
              <a:t>«Здравствуй Солнце, золотое…»</a:t>
            </a:r>
          </a:p>
          <a:p>
            <a:pPr>
              <a:buNone/>
            </a:pPr>
            <a:r>
              <a:rPr lang="ru-RU" sz="4800" dirty="0" smtClean="0"/>
              <a:t>Проговаривание</a:t>
            </a:r>
          </a:p>
          <a:p>
            <a:pPr>
              <a:buNone/>
            </a:pPr>
            <a:r>
              <a:rPr lang="ru-RU" sz="4800" dirty="0" smtClean="0"/>
              <a:t>Движения</a:t>
            </a:r>
          </a:p>
          <a:p>
            <a:pPr>
              <a:buNone/>
            </a:pPr>
            <a:r>
              <a:rPr lang="ru-RU" sz="4800" dirty="0" smtClean="0"/>
              <a:t>Здравствуй, Солнце золотое,</a:t>
            </a:r>
          </a:p>
          <a:p>
            <a:pPr>
              <a:buNone/>
            </a:pPr>
            <a:r>
              <a:rPr lang="ru-RU" sz="4800" dirty="0" smtClean="0"/>
              <a:t> Здравствуй, Небо голубое,</a:t>
            </a:r>
          </a:p>
          <a:p>
            <a:pPr>
              <a:buNone/>
            </a:pPr>
            <a:r>
              <a:rPr lang="ru-RU" sz="4800" dirty="0" smtClean="0"/>
              <a:t>Здравствуй, легкий Ветерок,</a:t>
            </a:r>
          </a:p>
          <a:p>
            <a:pPr>
              <a:buNone/>
            </a:pPr>
            <a:r>
              <a:rPr lang="ru-RU" sz="4800" dirty="0" smtClean="0"/>
              <a:t> Здравствуй, маленький Цветок,</a:t>
            </a:r>
          </a:p>
          <a:p>
            <a:pPr>
              <a:buNone/>
            </a:pPr>
            <a:r>
              <a:rPr lang="ru-RU" sz="4800" dirty="0" smtClean="0"/>
              <a:t> Мы живём в одном краю</a:t>
            </a:r>
          </a:p>
          <a:p>
            <a:pPr>
              <a:buNone/>
            </a:pPr>
            <a:r>
              <a:rPr lang="ru-RU" sz="4800" dirty="0" smtClean="0"/>
              <a:t>Я всех вас приветствую!</a:t>
            </a:r>
          </a:p>
          <a:p>
            <a:pPr>
              <a:buNone/>
            </a:pPr>
            <a:r>
              <a:rPr lang="ru-RU" sz="4800" dirty="0" smtClean="0"/>
              <a:t>(Поднять руки вверх, сделать «фонарики»,</a:t>
            </a:r>
          </a:p>
          <a:p>
            <a:pPr>
              <a:buNone/>
            </a:pPr>
            <a:r>
              <a:rPr lang="ru-RU" sz="4800" dirty="0" smtClean="0"/>
              <a:t>Складывать ладошки куполом и разводить в стороны,</a:t>
            </a:r>
          </a:p>
          <a:p>
            <a:pPr>
              <a:buNone/>
            </a:pPr>
            <a:r>
              <a:rPr lang="ru-RU" sz="4800" dirty="0" smtClean="0"/>
              <a:t>Плавно махать руками влево - вправо,</a:t>
            </a:r>
          </a:p>
          <a:p>
            <a:pPr>
              <a:buNone/>
            </a:pPr>
            <a:r>
              <a:rPr lang="ru-RU" sz="4800" dirty="0" smtClean="0"/>
              <a:t>Соединить ладошки «чашечкой», медленно разводить пальцы в стороны,</a:t>
            </a:r>
          </a:p>
          <a:p>
            <a:pPr>
              <a:buNone/>
            </a:pPr>
            <a:r>
              <a:rPr lang="ru-RU" sz="4800" dirty="0" smtClean="0"/>
              <a:t>Взяться за руки,</a:t>
            </a:r>
          </a:p>
          <a:p>
            <a:pPr>
              <a:buNone/>
            </a:pPr>
            <a:r>
              <a:rPr lang="ru-RU" sz="4800" dirty="0" smtClean="0"/>
              <a:t>Повернуться к соседу справа, соседу слева.)</a:t>
            </a:r>
          </a:p>
          <a:p>
            <a:pPr>
              <a:buNone/>
            </a:pPr>
            <a:r>
              <a:rPr lang="ru-RU" sz="4800" dirty="0" smtClean="0"/>
              <a:t> </a:t>
            </a:r>
          </a:p>
          <a:p>
            <a:pPr>
              <a:buNone/>
            </a:pPr>
            <a:r>
              <a:rPr lang="ru-RU" sz="4800" dirty="0" smtClean="0"/>
              <a:t>2.	Вводно-организационный этап: дети располагаются вокруг воспитателя.</a:t>
            </a:r>
          </a:p>
          <a:p>
            <a:pPr>
              <a:buNone/>
            </a:pPr>
            <a:r>
              <a:rPr lang="ru-RU" sz="4800" dirty="0" smtClean="0"/>
              <a:t>3.	Мотивационно - побудительный этап.   Переключение внимания детей на предстоящую деятельность, стимуляция интереса к ней, точные и четкие установки на предстоящую деятельность.</a:t>
            </a:r>
          </a:p>
          <a:p>
            <a:pPr>
              <a:buNone/>
            </a:pPr>
            <a:r>
              <a:rPr lang="ru-RU" sz="4800" dirty="0" smtClean="0"/>
              <a:t> </a:t>
            </a:r>
          </a:p>
          <a:p>
            <a:pPr>
              <a:buNone/>
            </a:pPr>
            <a:r>
              <a:rPr lang="ru-RU" sz="4800" dirty="0" smtClean="0"/>
              <a:t>4.	Актуализация опорных знаний и умений. </a:t>
            </a:r>
          </a:p>
          <a:p>
            <a:pPr>
              <a:buNone/>
            </a:pPr>
            <a:r>
              <a:rPr lang="ru-RU" sz="4800" dirty="0" smtClean="0"/>
              <a:t>Воспитатель предлагает детям вспомнить приметы осени. </a:t>
            </a:r>
          </a:p>
          <a:p>
            <a:pPr>
              <a:buNone/>
            </a:pPr>
            <a:r>
              <a:rPr lang="ru-RU" sz="4800" dirty="0" smtClean="0"/>
              <a:t>Воспитатель: Ребята, посмотрите в окно. Какое сейчас время года? Как вы узнали, что на улице осень? Каким стало небо? Какие листья? Что происходит с растениями? Как изменилась погода?</a:t>
            </a:r>
          </a:p>
          <a:p>
            <a:pPr>
              <a:buNone/>
            </a:pPr>
            <a:r>
              <a:rPr lang="ru-RU" sz="4800" dirty="0" smtClean="0"/>
              <a:t>Вносит в группу игрушку - Капельку Воды, которая пришла «вместе с дождём».  </a:t>
            </a:r>
          </a:p>
          <a:p>
            <a:pPr>
              <a:buNone/>
            </a:pPr>
            <a:r>
              <a:rPr lang="ru-RU" sz="4800" dirty="0" smtClean="0"/>
              <a:t>Воспитатель: Ребята, как вы думаете, кто это? (Капля). Из чего она состоит (сделана)? (Из воды)</a:t>
            </a:r>
          </a:p>
          <a:p>
            <a:pPr>
              <a:buNone/>
            </a:pPr>
            <a:r>
              <a:rPr lang="ru-RU" sz="4800" dirty="0" smtClean="0"/>
              <a:t>Капелька рассказывает стихотворение Н. Рыжовой:</a:t>
            </a:r>
          </a:p>
          <a:p>
            <a:pPr>
              <a:buNone/>
            </a:pPr>
            <a:r>
              <a:rPr lang="ru-RU" sz="4800" dirty="0" smtClean="0"/>
              <a:t>Вы слыхали о воде?</a:t>
            </a:r>
          </a:p>
          <a:p>
            <a:pPr>
              <a:buNone/>
            </a:pPr>
            <a:r>
              <a:rPr lang="ru-RU" sz="4800" dirty="0" smtClean="0"/>
              <a:t>Говорят, что я везде!</a:t>
            </a:r>
          </a:p>
          <a:p>
            <a:pPr>
              <a:buNone/>
            </a:pPr>
            <a:r>
              <a:rPr lang="ru-RU" sz="4800" dirty="0" smtClean="0"/>
              <a:t>В луже, в море, в океане</a:t>
            </a:r>
          </a:p>
          <a:p>
            <a:pPr>
              <a:buNone/>
            </a:pPr>
            <a:r>
              <a:rPr lang="ru-RU" sz="4800" dirty="0" smtClean="0"/>
              <a:t>И водопроводном кране.</a:t>
            </a:r>
          </a:p>
          <a:p>
            <a:pPr>
              <a:buNone/>
            </a:pPr>
            <a:endParaRPr lang="ru-RU" sz="4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>-Ребята, капелька пришла в наш сад, чтобы узнать, что вам известно о воде, и рассказать о том, чего вы не знаете. Но по дороге к нам, Капелька потеряла своих друзей, и от этого ей стало грустно…Мы постараемся помочь Капельке, но сначала, нам нужно узнать о ней больше 5.	Основной этап.</a:t>
            </a:r>
          </a:p>
          <a:p>
            <a:pPr>
              <a:buNone/>
            </a:pPr>
            <a:r>
              <a:rPr lang="ru-RU" dirty="0" smtClean="0"/>
              <a:t>Воспитатель: - Как вы думаете, где дом Капелек Воды?(ответы детей),</a:t>
            </a:r>
          </a:p>
          <a:p>
            <a:pPr>
              <a:buNone/>
            </a:pPr>
            <a:r>
              <a:rPr lang="ru-RU" dirty="0" smtClean="0"/>
              <a:t>Где ещё они живут?(ответы детей).</a:t>
            </a:r>
          </a:p>
          <a:p>
            <a:pPr>
              <a:buNone/>
            </a:pPr>
            <a:r>
              <a:rPr lang="ru-RU" dirty="0" smtClean="0"/>
              <a:t>-Дети, подумайте, откуда берется вода в кране? Мы каждый день пользуемся этой водой, а она все течет и течет, не кончается. Как она попадает в кран? (ответы детей).</a:t>
            </a:r>
          </a:p>
          <a:p>
            <a:pPr>
              <a:buNone/>
            </a:pPr>
            <a:r>
              <a:rPr lang="ru-RU" dirty="0" smtClean="0"/>
              <a:t>Те капельки, которыми мы моем руки, проделали большой путь. И сейчас Капелька Воды расскажет нам, как путешествует вода.</a:t>
            </a:r>
          </a:p>
          <a:p>
            <a:pPr>
              <a:buNone/>
            </a:pPr>
            <a:r>
              <a:rPr lang="ru-RU" dirty="0" smtClean="0"/>
              <a:t>Презентация 1 «Путешествие Капельки Воды». (Приложение 1)</a:t>
            </a:r>
          </a:p>
          <a:p>
            <a:pPr>
              <a:buNone/>
            </a:pPr>
            <a:r>
              <a:rPr lang="ru-RU" dirty="0" smtClean="0"/>
              <a:t>Воспитатель: Теперь вы знаете, как путешествует вода.  Составление схемы рассказа.</a:t>
            </a:r>
          </a:p>
          <a:p>
            <a:pPr>
              <a:buNone/>
            </a:pPr>
            <a:r>
              <a:rPr lang="ru-RU" dirty="0" smtClean="0"/>
              <a:t>И я предлагаю вам, попробовать составить схему путешествия Капельки, и рассказать нам о том, где она побывала, прежде чем попасть в наш кран.</a:t>
            </a:r>
          </a:p>
          <a:p>
            <a:pPr>
              <a:buNone/>
            </a:pPr>
            <a:r>
              <a:rPr lang="ru-RU" dirty="0" smtClean="0"/>
              <a:t>Дети составляют схему «Путешествие Капельки Воды» под руководством воспитателя. Составляют рассказ в определённой последовательности.</a:t>
            </a:r>
          </a:p>
          <a:p>
            <a:pPr>
              <a:buNone/>
            </a:pPr>
            <a:r>
              <a:rPr lang="ru-RU" dirty="0" smtClean="0"/>
              <a:t>Воспитатель: Я убедилась, что вы хорошо слушали Капельку, и знаете, как вода попадает в нашу группу и наши дома. Она проходит длинный путь, чтобы встретиться с нами. И мы должны относиться к ней бережно. Скажите, как можно беречь воду? (Ответы детей)</a:t>
            </a:r>
          </a:p>
          <a:p>
            <a:pPr>
              <a:buNone/>
            </a:pPr>
            <a:r>
              <a:rPr lang="ru-RU" dirty="0" smtClean="0"/>
              <a:t>Динамическая пауза «Дождик».</a:t>
            </a:r>
          </a:p>
          <a:p>
            <a:pPr>
              <a:buNone/>
            </a:pPr>
            <a:r>
              <a:rPr lang="ru-RU" dirty="0" smtClean="0"/>
              <a:t>Проговаривание</a:t>
            </a:r>
          </a:p>
          <a:p>
            <a:pPr>
              <a:buNone/>
            </a:pPr>
            <a:r>
              <a:rPr lang="ru-RU" dirty="0" smtClean="0"/>
              <a:t>Движения</a:t>
            </a:r>
          </a:p>
          <a:p>
            <a:pPr>
              <a:buNone/>
            </a:pPr>
            <a:r>
              <a:rPr lang="ru-RU" dirty="0" smtClean="0"/>
              <a:t>Дождик, дождик, веселей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Капай, капай, не жалей.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Только нас не замочи,</a:t>
            </a:r>
          </a:p>
          <a:p>
            <a:pPr>
              <a:buNone/>
            </a:pPr>
            <a:r>
              <a:rPr lang="ru-RU" dirty="0" smtClean="0"/>
              <a:t>Зря в окошко не стучи.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Брызни в поле пуще-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Динамическая пауза «Дождик».</a:t>
            </a:r>
          </a:p>
          <a:p>
            <a:pPr>
              <a:buNone/>
            </a:pPr>
            <a:r>
              <a:rPr lang="ru-RU" sz="1200" dirty="0" smtClean="0"/>
              <a:t>Дождик, дождик, веселей</a:t>
            </a:r>
          </a:p>
          <a:p>
            <a:pPr>
              <a:buNone/>
            </a:pPr>
            <a:r>
              <a:rPr lang="ru-RU" sz="1200" dirty="0" smtClean="0"/>
              <a:t> Капай, капай, не жалей.</a:t>
            </a:r>
          </a:p>
          <a:p>
            <a:pPr>
              <a:buNone/>
            </a:pPr>
            <a:r>
              <a:rPr lang="ru-RU" sz="1200" dirty="0" smtClean="0"/>
              <a:t> Только нас не замочи,</a:t>
            </a:r>
          </a:p>
          <a:p>
            <a:pPr>
              <a:buNone/>
            </a:pPr>
            <a:r>
              <a:rPr lang="ru-RU" sz="1200" dirty="0" smtClean="0"/>
              <a:t>Зря в окошко не стучи.</a:t>
            </a:r>
          </a:p>
          <a:p>
            <a:pPr>
              <a:buNone/>
            </a:pPr>
            <a:r>
              <a:rPr lang="ru-RU" sz="1200" dirty="0" smtClean="0"/>
              <a:t> Брызни в поле пуще-</a:t>
            </a:r>
          </a:p>
          <a:p>
            <a:pPr>
              <a:buNone/>
            </a:pPr>
            <a:r>
              <a:rPr lang="ru-RU" sz="1200" dirty="0" smtClean="0"/>
              <a:t>Травка будет гуще</a:t>
            </a:r>
          </a:p>
          <a:p>
            <a:pPr>
              <a:buNone/>
            </a:pPr>
            <a:r>
              <a:rPr lang="ru-RU" sz="1200" dirty="0" smtClean="0"/>
              <a:t>Воспитатель: Ребята, скажите, какой бывает дождик? (ответы детей). </a:t>
            </a:r>
          </a:p>
          <a:p>
            <a:pPr>
              <a:buNone/>
            </a:pPr>
            <a:r>
              <a:rPr lang="ru-RU" sz="1200" dirty="0" smtClean="0"/>
              <a:t>Воспитатель: Посмотрите ребята, Капелька Воды увидела дождик и ещё больше загрустила. Она скучает по своим друзьям, которые веселятся в речке. И предлагаю вам помочь нашей гостье и сделать для неё речку. А как появляется река? Хотите узнать? </a:t>
            </a:r>
          </a:p>
          <a:p>
            <a:pPr>
              <a:buNone/>
            </a:pPr>
            <a:r>
              <a:rPr lang="ru-RU" sz="1200" dirty="0" smtClean="0"/>
              <a:t>Конструирование «Река для капельки».</a:t>
            </a:r>
          </a:p>
          <a:p>
            <a:pPr>
              <a:buNone/>
            </a:pPr>
            <a:r>
              <a:rPr lang="ru-RU" sz="1200" dirty="0" smtClean="0"/>
              <a:t>Воспитатель: На земле много разных рек, больших и маленьких, все они куда-то бегут. Большая река образуется из множества маленьких речек и ручейков. Хотите сделать свою большую речку? Как вы думаете, какую полоску ткани нужно выбрать, чтобы получилась большая река? Правильно длинная и широкая полоска превратится в главную речку, а какими будут ручейки. (Дети рассматривают, сравнивают и выбирают нужные полоски ткани; Проговаривают, обосновывают свой выбор).</a:t>
            </a:r>
          </a:p>
          <a:p>
            <a:pPr>
              <a:buNone/>
            </a:pPr>
            <a:r>
              <a:rPr lang="ru-RU" sz="1200" dirty="0" smtClean="0"/>
              <a:t>Теперь вы вместе аккуратно раскладывайте главную речку. Какая она? (Ответы детей).</a:t>
            </a:r>
          </a:p>
          <a:p>
            <a:pPr>
              <a:buNone/>
            </a:pPr>
            <a:r>
              <a:rPr lang="ru-RU" sz="1200" dirty="0" smtClean="0"/>
              <a:t>А сейчас, расположите ваши ленточки так, чтобы ручейки впадали в большую речку. Какие ваши ленты в сравнении с большой рекой? (Ответы детей).</a:t>
            </a:r>
          </a:p>
          <a:p>
            <a:pPr>
              <a:buNone/>
            </a:pPr>
            <a:r>
              <a:rPr lang="ru-RU" sz="1200" dirty="0" smtClean="0"/>
              <a:t>Вот какая река у нас получилась. Теперь можно пригласить Капельку в эту речку. Посмотрите, какая Капелька весёлая, как ей уютно в нашей большой речке.</a:t>
            </a:r>
          </a:p>
          <a:p>
            <a:pPr>
              <a:buNone/>
            </a:pPr>
            <a:r>
              <a:rPr lang="ru-RU" sz="1200" dirty="0" smtClean="0"/>
              <a:t>Воспитатель: - Вы так много знаете о воде, и очень много сделали для Капельки. И, её это очень радует, и она хочет сделать вам подарок: каждому из вас подарить частичку Воды, вот эти капельки.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Заключительный этап. </a:t>
            </a:r>
          </a:p>
          <a:p>
            <a:pPr>
              <a:buNone/>
            </a:pPr>
            <a:r>
              <a:rPr lang="ru-RU" dirty="0" smtClean="0"/>
              <a:t>Хотите поиграть?  Я хочу открыть вам большой секрет: наша гостья необыкновенная Капелька, а волшебная.  Те дети, до которых она дотронется, станут маленькими Капельками Воды. Готовы?</a:t>
            </a:r>
          </a:p>
          <a:p>
            <a:pPr>
              <a:buNone/>
            </a:pPr>
            <a:r>
              <a:rPr lang="ru-RU" dirty="0" smtClean="0"/>
              <a:t>Теперь мы с вами капельки воды.</a:t>
            </a:r>
          </a:p>
          <a:p>
            <a:pPr>
              <a:buNone/>
            </a:pPr>
            <a:r>
              <a:rPr lang="ru-RU" dirty="0" smtClean="0"/>
              <a:t>Подвижная игра «Весёлые капельки».</a:t>
            </a:r>
          </a:p>
          <a:p>
            <a:pPr>
              <a:buNone/>
            </a:pPr>
            <a:r>
              <a:rPr lang="ru-RU" dirty="0" smtClean="0"/>
              <a:t>Воспитатель: Мы  живём в тучке, но, нам капельки, пора отправляться в путь. </a:t>
            </a:r>
          </a:p>
          <a:p>
            <a:pPr>
              <a:buNone/>
            </a:pPr>
            <a:r>
              <a:rPr lang="ru-RU" dirty="0" smtClean="0"/>
              <a:t>(Звучит музыка, напоминающая звуки дождя). Дети-капельки прыгают, разбегаются, танцуют. </a:t>
            </a:r>
          </a:p>
          <a:p>
            <a:pPr>
              <a:buNone/>
            </a:pPr>
            <a:r>
              <a:rPr lang="ru-RU" dirty="0" smtClean="0"/>
              <a:t>Воспитатель: Попрыгали, поиграли. Скучно им стало поодиночке прыгать. Собрались они вместе и потекли маленькими веселыми ручейками (дети составляют ручейки, взявшись за руки). Встретились ручейки и стали большой речкой (дети соединяются в одну цепочку). Плывут капельки в большой реке, путешествуют.</a:t>
            </a:r>
          </a:p>
          <a:p>
            <a:pPr>
              <a:buNone/>
            </a:pPr>
            <a:r>
              <a:rPr lang="ru-RU" dirty="0" smtClean="0"/>
              <a:t>Воспитатель: Молодцы, капельки, хорошо себя вели, прохожим за воротник не залезали, не брызгались.</a:t>
            </a:r>
          </a:p>
          <a:p>
            <a:pPr>
              <a:buNone/>
            </a:pPr>
            <a:r>
              <a:rPr lang="ru-RU" dirty="0" smtClean="0"/>
              <a:t>7.	Рефлексивно - корригирующий этап:</a:t>
            </a:r>
          </a:p>
          <a:p>
            <a:pPr>
              <a:buNone/>
            </a:pPr>
            <a:r>
              <a:rPr lang="ru-RU" dirty="0" smtClean="0"/>
              <a:t>Воспитатель: Ребята, скажите, интересно было вам сегодня?  А весело было?</a:t>
            </a:r>
          </a:p>
          <a:p>
            <a:pPr>
              <a:buNone/>
            </a:pPr>
            <a:r>
              <a:rPr lang="ru-RU" dirty="0" smtClean="0"/>
              <a:t>Посмотрите, у меня есть две тучки: одна тучка улыбается, а другая хмуриться. Если вам было весело и интересно общаться с Капелькой, если вам понравились её задания, то прикрепите свою капельку к веселой тучке. Если вам было неинтересно или сложно выполнять задания, если не понравилось играть с капелькой, то прикрепите свою капельку к хмурой тучке.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dirty="0" smtClean="0"/>
              <a:t>Самоанализ образовательной ситуации, направленной на познавательно-речевое развитие «Путешествие Капельки Воды», в теме «Волшебница Вода».</a:t>
            </a:r>
          </a:p>
          <a:p>
            <a:pPr>
              <a:buNone/>
            </a:pPr>
            <a:r>
              <a:rPr lang="ru-RU" dirty="0" smtClean="0"/>
              <a:t>Программные задачи образовательной деятельности соответствуют примерной основной общеобразовательной программе дошкольного образования «От рождения до школы» под редакцией Н.Е. </a:t>
            </a:r>
            <a:r>
              <a:rPr lang="ru-RU" dirty="0" err="1" smtClean="0"/>
              <a:t>Вераксы</a:t>
            </a:r>
            <a:r>
              <a:rPr lang="ru-RU" dirty="0" smtClean="0"/>
              <a:t>, Т.С. Комаровой, М.А. Васильевой, и уровню развития детей данной возрастной группы (3,6-4,6 года).</a:t>
            </a:r>
          </a:p>
          <a:p>
            <a:pPr>
              <a:buNone/>
            </a:pPr>
            <a:r>
              <a:rPr lang="ru-RU" b="1" u="sng" dirty="0" smtClean="0"/>
              <a:t>Обучающие задачи: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Продолжать формировать умение выделять характерные признаки осени.</a:t>
            </a:r>
          </a:p>
          <a:p>
            <a:pPr>
              <a:buNone/>
            </a:pPr>
            <a:r>
              <a:rPr lang="ru-RU" dirty="0" smtClean="0"/>
              <a:t>Продолжать учить отвечать на вопрос полным предложением. (Речевое развитие)</a:t>
            </a:r>
          </a:p>
          <a:p>
            <a:pPr>
              <a:buNone/>
            </a:pPr>
            <a:r>
              <a:rPr lang="ru-RU" dirty="0" smtClean="0"/>
              <a:t>Формировать начальные (элементарные) представления о «движении» воды. (Познавательное развитие) </a:t>
            </a:r>
          </a:p>
          <a:p>
            <a:pPr>
              <a:buNone/>
            </a:pPr>
            <a:r>
              <a:rPr lang="ru-RU" dirty="0" smtClean="0"/>
              <a:t> Закрепить понятия «длинный/короткий», «широкий/узкий». (Познавательное развитие) </a:t>
            </a:r>
          </a:p>
          <a:p>
            <a:pPr>
              <a:buNone/>
            </a:pPr>
            <a:r>
              <a:rPr lang="ru-RU" b="1" u="sng" dirty="0" smtClean="0"/>
              <a:t>Воспитательные задачи: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Воспитывать желание работать и играть сообща. (Социально-коммуникативное развитие)</a:t>
            </a:r>
          </a:p>
          <a:p>
            <a:pPr>
              <a:buNone/>
            </a:pPr>
            <a:r>
              <a:rPr lang="ru-RU" dirty="0" smtClean="0"/>
              <a:t>Воспитывать бережное отношение к воде, посредством представления её живым организмом. (Социально-коммуникативное развитие)</a:t>
            </a:r>
          </a:p>
          <a:p>
            <a:pPr>
              <a:buNone/>
            </a:pPr>
            <a:r>
              <a:rPr lang="ru-RU" b="1" u="sng" dirty="0" smtClean="0"/>
              <a:t>Развивающие задачи</a:t>
            </a:r>
            <a:r>
              <a:rPr lang="ru-RU" b="1" dirty="0" smtClean="0"/>
              <a:t>: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Развивать умение действовать по сигналу воспитателя. (Физическое развитие).</a:t>
            </a:r>
          </a:p>
          <a:p>
            <a:pPr>
              <a:buNone/>
            </a:pPr>
            <a:r>
              <a:rPr lang="ru-RU" dirty="0" smtClean="0"/>
              <a:t>Развивать наглядно-образное мышление, внимание, мыслительные операции: анализ и выделение лишнего, построения логических цепочек.</a:t>
            </a:r>
          </a:p>
          <a:p>
            <a:pPr>
              <a:buNone/>
            </a:pPr>
            <a:r>
              <a:rPr lang="ru-RU" dirty="0" smtClean="0"/>
              <a:t>Активизировать и обогащать словарный запас детей. (Речевое развитие).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Содержание данной образовательной ситуации по познавательно-речевому развитию реализуется с учётом интеграции образовательных областей: «Коммуникация», «Чтение художественной литературы», «Социализация», «Художественное творчество», что соответствует комплексно-тематическому принципу построения образовательного процесса.</a:t>
            </a:r>
          </a:p>
          <a:p>
            <a:pPr>
              <a:buNone/>
            </a:pPr>
            <a:r>
              <a:rPr lang="ru-RU" dirty="0" smtClean="0"/>
              <a:t>Организованная деятельность состоит из следующих, связанных между собой единой сюжетной линией, этапами:</a:t>
            </a:r>
          </a:p>
          <a:p>
            <a:pPr lvl="0">
              <a:buNone/>
            </a:pPr>
            <a:r>
              <a:rPr lang="ru-RU" dirty="0" smtClean="0"/>
              <a:t>Психологический настрой. </a:t>
            </a:r>
          </a:p>
          <a:p>
            <a:pPr>
              <a:buNone/>
            </a:pPr>
            <a:r>
              <a:rPr lang="ru-RU" dirty="0" smtClean="0"/>
              <a:t>Задача: Создание атмосферы психологического комфорта.</a:t>
            </a:r>
          </a:p>
          <a:p>
            <a:pPr>
              <a:buNone/>
            </a:pPr>
            <a:r>
              <a:rPr lang="ru-RU" dirty="0" smtClean="0"/>
              <a:t>Деятельность педагога: приветствие, установление контакта с детьми.</a:t>
            </a:r>
          </a:p>
          <a:p>
            <a:pPr>
              <a:buNone/>
            </a:pPr>
            <a:r>
              <a:rPr lang="ru-RU" dirty="0" smtClean="0"/>
              <a:t>Деятельность воспитанников: приветствие, эмоциональный отклик.</a:t>
            </a:r>
          </a:p>
          <a:p>
            <a:pPr>
              <a:buNone/>
            </a:pPr>
            <a:r>
              <a:rPr lang="ru-RU" dirty="0" smtClean="0"/>
              <a:t>Ожидаемый результат: психологическая готовность к деятельности.</a:t>
            </a:r>
          </a:p>
          <a:p>
            <a:pPr>
              <a:buNone/>
            </a:pPr>
            <a:r>
              <a:rPr lang="ru-RU" b="1" dirty="0" smtClean="0"/>
              <a:t>Продолжительность:1 мин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Вводно-организационный этап. </a:t>
            </a:r>
          </a:p>
          <a:p>
            <a:pPr>
              <a:buNone/>
            </a:pPr>
            <a:r>
              <a:rPr lang="ru-RU" dirty="0" smtClean="0"/>
              <a:t>Задача: Организация направленного внимания.</a:t>
            </a:r>
          </a:p>
          <a:p>
            <a:pPr>
              <a:buNone/>
            </a:pPr>
            <a:r>
              <a:rPr lang="ru-RU" dirty="0" smtClean="0"/>
              <a:t>Деятельность педагога: организация направленного внимания.</a:t>
            </a:r>
          </a:p>
          <a:p>
            <a:pPr>
              <a:buNone/>
            </a:pPr>
            <a:r>
              <a:rPr lang="ru-RU" dirty="0" smtClean="0"/>
              <a:t>Деятельность воспитанников: дети располагаются вокруг воспитателя, вступают в диалог с воспитателем.</a:t>
            </a:r>
          </a:p>
          <a:p>
            <a:pPr>
              <a:buNone/>
            </a:pPr>
            <a:r>
              <a:rPr lang="ru-RU" dirty="0" smtClean="0"/>
              <a:t>Ожидаемый результат: привлечение внимания, готовность к предстоящей деятельности.</a:t>
            </a:r>
          </a:p>
          <a:p>
            <a:pPr lvl="0">
              <a:buNone/>
            </a:pPr>
            <a:r>
              <a:rPr lang="ru-RU" dirty="0" smtClean="0"/>
              <a:t>Мотивационно - побудительный этап.   Переключение внимания детей на предстоящую деятельность, стимуляция интереса к ней, точные и четкие установки на предстоящую деятельность.</a:t>
            </a:r>
          </a:p>
          <a:p>
            <a:pPr>
              <a:buNone/>
            </a:pPr>
            <a:r>
              <a:rPr lang="ru-RU" dirty="0" smtClean="0"/>
              <a:t>Задача: формирование представлений о предстоящей деятельности. Деятельность педагога: создание проблемной ситуации ( помочь Капельке)</a:t>
            </a:r>
          </a:p>
          <a:p>
            <a:pPr>
              <a:buNone/>
            </a:pPr>
            <a:r>
              <a:rPr lang="ru-RU" dirty="0" smtClean="0"/>
              <a:t>Деятельность воспитанников: осознание и принятие задачи.</a:t>
            </a:r>
          </a:p>
          <a:p>
            <a:pPr>
              <a:buNone/>
            </a:pPr>
            <a:r>
              <a:rPr lang="ru-RU" dirty="0" smtClean="0"/>
              <a:t>Ожидаемый результат: внутренняя мотивация на деятельность, эмоциональный отклик.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29354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b="1" dirty="0" smtClean="0"/>
              <a:t>Общая продолжительность 2 и 3 этапов: 1 мин</a:t>
            </a:r>
            <a:r>
              <a:rPr lang="ru-RU" dirty="0" smtClean="0"/>
              <a:t>.</a:t>
            </a:r>
          </a:p>
          <a:p>
            <a:pPr lvl="0">
              <a:buNone/>
            </a:pPr>
            <a:r>
              <a:rPr lang="ru-RU" dirty="0" smtClean="0"/>
              <a:t>Актуализация опорных знаний и умений. </a:t>
            </a:r>
          </a:p>
          <a:p>
            <a:pPr>
              <a:buNone/>
            </a:pPr>
            <a:r>
              <a:rPr lang="ru-RU" dirty="0" smtClean="0"/>
              <a:t>Задача: актуализация имеющихся знаний и представлений.</a:t>
            </a:r>
          </a:p>
          <a:p>
            <a:pPr>
              <a:buNone/>
            </a:pPr>
            <a:r>
              <a:rPr lang="ru-RU" dirty="0" smtClean="0"/>
              <a:t>Деятельность педагога: направление деятельности детей.</a:t>
            </a:r>
          </a:p>
          <a:p>
            <a:pPr>
              <a:buNone/>
            </a:pPr>
            <a:r>
              <a:rPr lang="ru-RU" dirty="0" smtClean="0"/>
              <a:t>Деятельность воспитанников: диалог с воспитателем, актуализация ранее усвоенных знаний, личного опыта</a:t>
            </a:r>
          </a:p>
          <a:p>
            <a:pPr>
              <a:buNone/>
            </a:pPr>
            <a:r>
              <a:rPr lang="ru-RU" dirty="0" smtClean="0"/>
              <a:t>Ожидаемый результат: воспроизведение информации.</a:t>
            </a:r>
          </a:p>
          <a:p>
            <a:pPr>
              <a:buNone/>
            </a:pPr>
            <a:r>
              <a:rPr lang="ru-RU" b="1" dirty="0" smtClean="0"/>
              <a:t>Продолжительность:2 мин.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Основной этап. </a:t>
            </a:r>
          </a:p>
          <a:p>
            <a:pPr>
              <a:buNone/>
            </a:pPr>
            <a:r>
              <a:rPr lang="ru-RU" dirty="0" smtClean="0"/>
              <a:t>Задача: проверка имеющихся знаний, сообщение нового материала на основе имеющихся знаний.</a:t>
            </a:r>
          </a:p>
          <a:p>
            <a:pPr>
              <a:buNone/>
            </a:pPr>
            <a:r>
              <a:rPr lang="ru-RU" dirty="0" smtClean="0"/>
              <a:t>Деятельность педагога: объяснение, рассказывание </a:t>
            </a:r>
          </a:p>
          <a:p>
            <a:pPr>
              <a:buNone/>
            </a:pPr>
            <a:r>
              <a:rPr lang="ru-RU" dirty="0" smtClean="0"/>
              <a:t>Деятельность воспитанников:</a:t>
            </a:r>
          </a:p>
          <a:p>
            <a:pPr>
              <a:buNone/>
            </a:pPr>
            <a:r>
              <a:rPr lang="ru-RU" dirty="0" smtClean="0"/>
              <a:t>Ожидаемый результат:</a:t>
            </a:r>
          </a:p>
          <a:p>
            <a:pPr>
              <a:buNone/>
            </a:pPr>
            <a:r>
              <a:rPr lang="ru-RU" b="1" dirty="0" smtClean="0"/>
              <a:t>Продолжительность:8 мин.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Заключительный этап. </a:t>
            </a:r>
          </a:p>
          <a:p>
            <a:pPr>
              <a:buNone/>
            </a:pPr>
            <a:r>
              <a:rPr lang="ru-RU" dirty="0" smtClean="0"/>
              <a:t>Задача: закрепление нового материала.</a:t>
            </a:r>
          </a:p>
          <a:p>
            <a:pPr>
              <a:buNone/>
            </a:pPr>
            <a:r>
              <a:rPr lang="ru-RU" dirty="0" smtClean="0"/>
              <a:t>Деятельность педагога: </a:t>
            </a:r>
          </a:p>
          <a:p>
            <a:pPr>
              <a:buNone/>
            </a:pPr>
            <a:r>
              <a:rPr lang="ru-RU" dirty="0" smtClean="0"/>
              <a:t>Деятельность воспитанников: </a:t>
            </a:r>
          </a:p>
          <a:p>
            <a:pPr>
              <a:buNone/>
            </a:pPr>
            <a:r>
              <a:rPr lang="ru-RU" dirty="0" smtClean="0"/>
              <a:t>Ожидаемый результат:</a:t>
            </a:r>
          </a:p>
          <a:p>
            <a:pPr>
              <a:buNone/>
            </a:pPr>
            <a:r>
              <a:rPr lang="ru-RU" b="1" dirty="0" smtClean="0"/>
              <a:t>Продолжительность:2 мин.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Рефлексивно - корригирующий этап. </a:t>
            </a:r>
          </a:p>
          <a:p>
            <a:pPr>
              <a:buNone/>
            </a:pPr>
            <a:r>
              <a:rPr lang="ru-RU" dirty="0" smtClean="0"/>
              <a:t>Задача: формирование навыков самоконтроля. </a:t>
            </a:r>
          </a:p>
          <a:p>
            <a:pPr>
              <a:buNone/>
            </a:pPr>
            <a:r>
              <a:rPr lang="ru-RU" dirty="0" smtClean="0"/>
              <a:t>Деятельность педагога:</a:t>
            </a:r>
          </a:p>
          <a:p>
            <a:pPr>
              <a:buNone/>
            </a:pPr>
            <a:r>
              <a:rPr lang="ru-RU" dirty="0" smtClean="0"/>
              <a:t>Деятельность воспитанников:</a:t>
            </a:r>
          </a:p>
          <a:p>
            <a:pPr>
              <a:buNone/>
            </a:pPr>
            <a:r>
              <a:rPr lang="ru-RU" dirty="0" smtClean="0"/>
              <a:t>Ожидаемый результат:</a:t>
            </a:r>
          </a:p>
          <a:p>
            <a:pPr>
              <a:buNone/>
            </a:pPr>
            <a:r>
              <a:rPr lang="ru-RU" b="1" dirty="0" smtClean="0"/>
              <a:t>Продолжительность: 1 мин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Даная структура оправдана, так как каждая часть образовательной ситуации направлена на решение определенных педагогических задач и предполагает подбор адекватных методов и методических приёмов. </a:t>
            </a:r>
          </a:p>
          <a:p>
            <a:pPr>
              <a:buNone/>
            </a:pPr>
            <a:r>
              <a:rPr lang="ru-RU" dirty="0" smtClean="0"/>
              <a:t>Для создания позитивной мотивации и активного включения детей в образовательный процесс на протяжении всей организованной деятельности, детям был предоставлены различные игры и задания. Подобная организация деятельности  позволила формировать у обучающихся желание получать новые знания, возможность успешно закреплять материал, создать атмосферу успеха - что является показателем эффективности образовательного процесса.</a:t>
            </a:r>
          </a:p>
          <a:p>
            <a:pPr>
              <a:buNone/>
            </a:pPr>
            <a:r>
              <a:rPr lang="ru-RU" dirty="0" smtClean="0"/>
              <a:t>Использование художественного слова, подвижной игры и конструирования стимулировало принятие детьми элементов учебной задачи, игровую мотивацию и интерес к развитию (содержанию) образовательной ситуации.</a:t>
            </a:r>
          </a:p>
          <a:p>
            <a:pPr>
              <a:buNone/>
            </a:pPr>
            <a:r>
              <a:rPr lang="ru-RU" dirty="0" smtClean="0"/>
              <a:t>Для профилактики утомления и снятия </a:t>
            </a:r>
            <a:r>
              <a:rPr lang="ru-RU" dirty="0" err="1" smtClean="0"/>
              <a:t>психоэмоциональной</a:t>
            </a:r>
            <a:r>
              <a:rPr lang="ru-RU" dirty="0" smtClean="0"/>
              <a:t> разрядки была проведена динамическая пауза «Дождик».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Все элементы образовательной ситуации логически связаны между собой общей темой. </a:t>
            </a:r>
          </a:p>
          <a:p>
            <a:pPr>
              <a:buNone/>
            </a:pPr>
            <a:r>
              <a:rPr lang="ru-RU" dirty="0" smtClean="0"/>
              <a:t>В ходе реализации образовательной деятельности соблюдались следующие принципы обучения, направленные на облегчение усвоения детьми программных задач: комплексность, системность, непрерывность, линейность.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5" name="Picture 3" descr="C:\Users\Администратор\Desktop\Новая папка\1328203985_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3429000"/>
            <a:ext cx="3176562" cy="365496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14348" y="5786454"/>
            <a:ext cx="43577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Это мой дом.</a:t>
            </a:r>
            <a:endParaRPr lang="ru-RU" sz="4400" dirty="0"/>
          </a:p>
        </p:txBody>
      </p:sp>
      <p:pic>
        <p:nvPicPr>
          <p:cNvPr id="3074" name="Picture 2" descr="C:\Users\Администратор\Desktop\Новая папка\тучка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848" t="4368" r="11160" b="37812"/>
          <a:stretch>
            <a:fillRect/>
          </a:stretch>
        </p:blipFill>
        <p:spPr bwMode="auto">
          <a:xfrm flipV="1">
            <a:off x="0" y="0"/>
            <a:ext cx="7862167" cy="59820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9" name="Picture 3" descr="C:\Users\Администратор\Desktop\Новая папка\08c5766765a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499" r="8333" b="7639"/>
          <a:stretch>
            <a:fillRect/>
          </a:stretch>
        </p:blipFill>
        <p:spPr bwMode="auto">
          <a:xfrm>
            <a:off x="571472" y="0"/>
            <a:ext cx="2714644" cy="457203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214546" y="5786454"/>
            <a:ext cx="52149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Это мои сестрёнки.</a:t>
            </a:r>
            <a:endParaRPr lang="ru-RU" sz="4400" dirty="0"/>
          </a:p>
        </p:txBody>
      </p:sp>
      <p:pic>
        <p:nvPicPr>
          <p:cNvPr id="12" name="Picture 3" descr="C:\Users\Администратор\Desktop\Новая папка\08c5766765a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499" r="8333" b="7639"/>
          <a:stretch>
            <a:fillRect/>
          </a:stretch>
        </p:blipFill>
        <p:spPr bwMode="auto">
          <a:xfrm>
            <a:off x="3071802" y="1571612"/>
            <a:ext cx="2687305" cy="4525963"/>
          </a:xfrm>
          <a:prstGeom prst="rect">
            <a:avLst/>
          </a:prstGeom>
          <a:noFill/>
        </p:spPr>
      </p:pic>
      <p:pic>
        <p:nvPicPr>
          <p:cNvPr id="13" name="Picture 3" descr="C:\Users\Администратор\Desktop\Новая папка\08c5766765a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499" r="8333" b="7639"/>
          <a:stretch>
            <a:fillRect/>
          </a:stretch>
        </p:blipFill>
        <p:spPr bwMode="auto">
          <a:xfrm>
            <a:off x="5715008" y="0"/>
            <a:ext cx="2714644" cy="4572032"/>
          </a:xfrm>
          <a:prstGeom prst="rect">
            <a:avLst/>
          </a:prstGeom>
          <a:noFill/>
        </p:spPr>
      </p:pic>
      <p:pic>
        <p:nvPicPr>
          <p:cNvPr id="8" name="Picture 3" descr="C:\Users\Администратор\Desktop\Новая папка\1328203985_9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3571876"/>
            <a:ext cx="3176562" cy="3654960"/>
          </a:xfrm>
          <a:prstGeom prst="rect">
            <a:avLst/>
          </a:prstGeom>
          <a:noFill/>
        </p:spPr>
      </p:pic>
      <p:pic>
        <p:nvPicPr>
          <p:cNvPr id="9" name="Picture 3" descr="C:\Users\Администратор\Desktop\Новая папка\08c5766765a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499" r="8333" b="7639"/>
          <a:stretch>
            <a:fillRect/>
          </a:stretch>
        </p:blipFill>
        <p:spPr bwMode="auto">
          <a:xfrm>
            <a:off x="3224202" y="1724012"/>
            <a:ext cx="2687305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Администратор\Desktop\Новая папка\Rain.png"/>
          <p:cNvPicPr>
            <a:picLocks noChangeAspect="1" noChangeArrowheads="1"/>
          </p:cNvPicPr>
          <p:nvPr/>
        </p:nvPicPr>
        <p:blipFill>
          <a:blip r:embed="rId2" cstate="print"/>
          <a:srcRect l="11435" t="5405" r="9563" b="10395"/>
          <a:stretch>
            <a:fillRect/>
          </a:stretch>
        </p:blipFill>
        <p:spPr bwMode="auto">
          <a:xfrm>
            <a:off x="428596" y="1"/>
            <a:ext cx="6664497" cy="6215082"/>
          </a:xfrm>
          <a:prstGeom prst="rect">
            <a:avLst/>
          </a:prstGeom>
          <a:noFill/>
        </p:spPr>
      </p:pic>
      <p:pic>
        <p:nvPicPr>
          <p:cNvPr id="5" name="Picture 3" descr="C:\Users\Администратор\Desktop\Новая папка\1328203985_9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3286124"/>
            <a:ext cx="3436880" cy="395448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5786454"/>
            <a:ext cx="7358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Дождь-начало путешествия.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 descr="E:\ar121558269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39" t="11710" r="6958" b="4268"/>
          <a:stretch>
            <a:fillRect/>
          </a:stretch>
        </p:blipFill>
        <p:spPr bwMode="auto">
          <a:xfrm>
            <a:off x="0" y="0"/>
            <a:ext cx="7000892" cy="5834099"/>
          </a:xfrm>
          <a:prstGeom prst="rect">
            <a:avLst/>
          </a:prstGeom>
          <a:noFill/>
        </p:spPr>
      </p:pic>
      <p:pic>
        <p:nvPicPr>
          <p:cNvPr id="6" name="Picture 3" descr="C:\Users\Администратор\Desktop\Новая папка\1328203985_9.gif"/>
          <p:cNvPicPr>
            <a:picLocks noChangeAspect="1" noChangeArrowheads="1"/>
          </p:cNvPicPr>
          <p:nvPr/>
        </p:nvPicPr>
        <p:blipFill>
          <a:blip r:embed="rId3" cstate="print"/>
          <a:srcRect l="9081" t="4735" r="9195" b="8453"/>
          <a:stretch>
            <a:fillRect/>
          </a:stretch>
        </p:blipFill>
        <p:spPr bwMode="auto">
          <a:xfrm>
            <a:off x="6167898" y="3071810"/>
            <a:ext cx="2976102" cy="342902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5786454"/>
            <a:ext cx="61436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Первая остановка - Река.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Администратор\Desktop\Новая папка\diametr-vodoprovodnyh-trub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248" b="7945"/>
          <a:stretch>
            <a:fillRect/>
          </a:stretch>
        </p:blipFill>
        <p:spPr bwMode="auto">
          <a:xfrm>
            <a:off x="0" y="0"/>
            <a:ext cx="7844279" cy="5286388"/>
          </a:xfrm>
          <a:prstGeom prst="rect">
            <a:avLst/>
          </a:prstGeom>
          <a:noFill/>
        </p:spPr>
      </p:pic>
      <p:pic>
        <p:nvPicPr>
          <p:cNvPr id="6" name="Picture 3" descr="C:\Users\Администратор\Desktop\Новая папка\1328203985_9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9081" t="4735" r="9195" b="8453"/>
          <a:stretch>
            <a:fillRect/>
          </a:stretch>
        </p:blipFill>
        <p:spPr bwMode="auto">
          <a:xfrm>
            <a:off x="5929322" y="3214686"/>
            <a:ext cx="3214678" cy="364331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5143512"/>
            <a:ext cx="65722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По таким трубам мы прибегаем  в каждый дом.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3" descr="C:\Users\Администратор\Desktop\Новая папка\1328203985_9.gif"/>
          <p:cNvPicPr>
            <a:picLocks noChangeAspect="1" noChangeArrowheads="1"/>
          </p:cNvPicPr>
          <p:nvPr/>
        </p:nvPicPr>
        <p:blipFill>
          <a:blip r:embed="rId2" cstate="print"/>
          <a:srcRect l="9081" t="4735" r="9195" b="8453"/>
          <a:stretch>
            <a:fillRect/>
          </a:stretch>
        </p:blipFill>
        <p:spPr bwMode="auto">
          <a:xfrm>
            <a:off x="5429256" y="2071678"/>
            <a:ext cx="3286092" cy="3786190"/>
          </a:xfrm>
          <a:prstGeom prst="rect">
            <a:avLst/>
          </a:prstGeom>
          <a:noFill/>
        </p:spPr>
      </p:pic>
      <p:pic>
        <p:nvPicPr>
          <p:cNvPr id="1027" name="Picture 3" descr="C:\Users\Администратор\Desktop\настя\voda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641" t="4431"/>
          <a:stretch>
            <a:fillRect/>
          </a:stretch>
        </p:blipFill>
        <p:spPr bwMode="auto">
          <a:xfrm>
            <a:off x="0" y="0"/>
            <a:ext cx="5053202" cy="557214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541145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Так и заканчивается наше путешествие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5768997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>Образовательная ситуация, направленная на познавательно-речевое развитие</a:t>
            </a:r>
          </a:p>
          <a:p>
            <a:pPr>
              <a:buNone/>
            </a:pPr>
            <a:r>
              <a:rPr lang="ru-RU" dirty="0" smtClean="0"/>
              <a:t>«Путешествие Капельки Воды», в теме «Волшебница Вода».</a:t>
            </a:r>
          </a:p>
          <a:p>
            <a:pPr>
              <a:buNone/>
            </a:pPr>
            <a:r>
              <a:rPr lang="ru-RU" dirty="0" smtClean="0"/>
              <a:t>Цель: формировать начальные (элементарные) представления о «движении» воды.</a:t>
            </a:r>
          </a:p>
          <a:p>
            <a:pPr>
              <a:buNone/>
            </a:pPr>
            <a:r>
              <a:rPr lang="ru-RU" u="sng" dirty="0" smtClean="0"/>
              <a:t>Виды детской  деятельности: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1.	Познавательно - исследовательская (решение проблемной ситуации)</a:t>
            </a:r>
          </a:p>
          <a:p>
            <a:pPr>
              <a:buNone/>
            </a:pPr>
            <a:r>
              <a:rPr lang="ru-RU" dirty="0" smtClean="0"/>
              <a:t>2.	Двигательная (динамическая пауза, подвижная игра)</a:t>
            </a:r>
          </a:p>
          <a:p>
            <a:pPr>
              <a:buNone/>
            </a:pPr>
            <a:r>
              <a:rPr lang="ru-RU" dirty="0" smtClean="0"/>
              <a:t>3.	Художественно - эстетическая (слушание  стихотворения, сказки)</a:t>
            </a:r>
          </a:p>
          <a:p>
            <a:pPr>
              <a:buNone/>
            </a:pPr>
            <a:r>
              <a:rPr lang="ru-RU" dirty="0" smtClean="0"/>
              <a:t>4.	Коммуникативная (ситуативный разговор; беседа; составление рассказа по схеме)</a:t>
            </a:r>
          </a:p>
          <a:p>
            <a:pPr>
              <a:buNone/>
            </a:pPr>
            <a:r>
              <a:rPr lang="ru-RU" dirty="0" smtClean="0"/>
              <a:t>5.	Продуктивная (конструирование)</a:t>
            </a:r>
          </a:p>
          <a:p>
            <a:pPr>
              <a:buNone/>
            </a:pPr>
            <a:r>
              <a:rPr lang="ru-RU" dirty="0" smtClean="0"/>
              <a:t>6.       Игровая (динамическая пауза, подвижная игра)</a:t>
            </a:r>
          </a:p>
          <a:p>
            <a:pPr>
              <a:buNone/>
            </a:pPr>
            <a:r>
              <a:rPr lang="ru-RU" b="1" u="sng" dirty="0" smtClean="0"/>
              <a:t>Программное содержание: </a:t>
            </a:r>
            <a:endParaRPr lang="ru-RU" dirty="0" smtClean="0"/>
          </a:p>
          <a:p>
            <a:pPr>
              <a:buNone/>
            </a:pPr>
            <a:r>
              <a:rPr lang="ru-RU" u="sng" dirty="0" smtClean="0"/>
              <a:t>Обучающие задачи: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Продолжать формировать умение выделять характерные признаки осени.</a:t>
            </a:r>
          </a:p>
          <a:p>
            <a:pPr>
              <a:buNone/>
            </a:pPr>
            <a:r>
              <a:rPr lang="ru-RU" dirty="0" smtClean="0"/>
              <a:t>Продолжать учить отвечать на вопрос полным предложением. (Речевое развитие)</a:t>
            </a:r>
          </a:p>
          <a:p>
            <a:pPr>
              <a:buNone/>
            </a:pPr>
            <a:r>
              <a:rPr lang="ru-RU" dirty="0" smtClean="0"/>
              <a:t>Формировать начальные (элементарные) представления о «движении» воды. (Познавательное развитие) </a:t>
            </a:r>
          </a:p>
          <a:p>
            <a:pPr>
              <a:buNone/>
            </a:pPr>
            <a:r>
              <a:rPr lang="ru-RU" dirty="0" smtClean="0"/>
              <a:t> Закрепить понятия «длинный/короткий», «широкий/узкий». (Познавательное развитие) </a:t>
            </a:r>
          </a:p>
          <a:p>
            <a:pPr>
              <a:buNone/>
            </a:pPr>
            <a:r>
              <a:rPr lang="ru-RU" u="sng" dirty="0" smtClean="0"/>
              <a:t>Воспитательные задачи: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Воспитывать желание работать и играть сообща. (Социально-коммуникативное развитие)</a:t>
            </a:r>
          </a:p>
          <a:p>
            <a:pPr>
              <a:buNone/>
            </a:pPr>
            <a:r>
              <a:rPr lang="ru-RU" dirty="0" smtClean="0"/>
              <a:t>Воспитывать бережное отношение к воде, посредством представления её живым организмом. (Социально-коммуникативное развитие)</a:t>
            </a:r>
          </a:p>
          <a:p>
            <a:pPr>
              <a:buNone/>
            </a:pPr>
            <a:r>
              <a:rPr lang="ru-RU" u="sng" dirty="0" smtClean="0"/>
              <a:t>Развивающие задачи</a:t>
            </a:r>
            <a:r>
              <a:rPr lang="ru-RU" dirty="0" smtClean="0"/>
              <a:t>: </a:t>
            </a:r>
          </a:p>
          <a:p>
            <a:pPr>
              <a:buNone/>
            </a:pPr>
            <a:r>
              <a:rPr lang="ru-RU" dirty="0" smtClean="0"/>
              <a:t>Развивать умение действовать по сигналу воспитателя. (Физическое развитие).</a:t>
            </a:r>
          </a:p>
          <a:p>
            <a:pPr>
              <a:buNone/>
            </a:pPr>
            <a:r>
              <a:rPr lang="ru-RU" dirty="0" smtClean="0"/>
              <a:t>Развивать наглядно-образное мышление, внимание, мыслительные операции: анализ и выделение лишнего, построения логических цепочек.</a:t>
            </a:r>
          </a:p>
          <a:p>
            <a:pPr>
              <a:buNone/>
            </a:pPr>
            <a:r>
              <a:rPr lang="ru-RU" dirty="0" smtClean="0"/>
              <a:t>Активизировать и обогащать словарный запас детей. (Речевое развитие)</a:t>
            </a:r>
          </a:p>
          <a:p>
            <a:pPr>
              <a:buNone/>
            </a:pPr>
            <a:r>
              <a:rPr lang="ru-RU" u="sng" dirty="0" smtClean="0"/>
              <a:t>Активизация словаря:</a:t>
            </a:r>
            <a:r>
              <a:rPr lang="ru-RU" dirty="0" smtClean="0"/>
              <a:t>  «Капля», «Туча», «дождь», «ручьи», «река».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329642" cy="5840435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u="sng" dirty="0" smtClean="0"/>
              <a:t>Предварительная работа: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Рассматривание репродукций Левитана «Осенний день. Сокольники», Шишкина «Рожь», и иллюстраций с осенней тематикой «Уборка урожая», «Ливень», «Осень в городе»;</a:t>
            </a:r>
          </a:p>
          <a:p>
            <a:pPr>
              <a:buNone/>
            </a:pPr>
            <a:r>
              <a:rPr lang="ru-RU" dirty="0" smtClean="0"/>
              <a:t>Элементарные опыты с водой, с целью определения её свойств; </a:t>
            </a:r>
          </a:p>
          <a:p>
            <a:pPr>
              <a:buNone/>
            </a:pPr>
            <a:r>
              <a:rPr lang="ru-RU" dirty="0" smtClean="0"/>
              <a:t>Работа со схемами литературных произведений; </a:t>
            </a:r>
          </a:p>
          <a:p>
            <a:pPr>
              <a:buNone/>
            </a:pPr>
            <a:r>
              <a:rPr lang="ru-RU" dirty="0" smtClean="0"/>
              <a:t>Составление рассказа по картинке;</a:t>
            </a:r>
          </a:p>
          <a:p>
            <a:pPr>
              <a:buNone/>
            </a:pPr>
            <a:r>
              <a:rPr lang="ru-RU" dirty="0" smtClean="0"/>
              <a:t>Продуктивная деятельность: Аппликация «Зонт для маленького друга», рисование в нетрадиционной технике «На этой картинке я промочил ботинки…», рисование красками «Ливень»;</a:t>
            </a:r>
          </a:p>
          <a:p>
            <a:pPr>
              <a:buNone/>
            </a:pPr>
            <a:r>
              <a:rPr lang="ru-RU" dirty="0" smtClean="0"/>
              <a:t>Дидактические игры: «Кто где живет?», «Времена года», «Что сначала, что потом?»;</a:t>
            </a:r>
          </a:p>
          <a:p>
            <a:pPr>
              <a:buNone/>
            </a:pPr>
            <a:r>
              <a:rPr lang="ru-RU" dirty="0" smtClean="0"/>
              <a:t>Подвижные игры: «У меня есть грузовик…» (ходьба топающим шагом друг за другом (паровозиком)), «Разноцветные домики» (</a:t>
            </a:r>
            <a:r>
              <a:rPr lang="ru-RU" dirty="0" err="1" smtClean="0"/>
              <a:t>действовие</a:t>
            </a:r>
            <a:r>
              <a:rPr lang="ru-RU" dirty="0" smtClean="0"/>
              <a:t> по сигналу воспитателя);</a:t>
            </a:r>
          </a:p>
          <a:p>
            <a:pPr>
              <a:buNone/>
            </a:pPr>
            <a:r>
              <a:rPr lang="ru-RU" u="sng" dirty="0" smtClean="0"/>
              <a:t>Материалы и оборудование: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ИКТ (</a:t>
            </a:r>
            <a:r>
              <a:rPr lang="ru-RU" dirty="0" err="1" smtClean="0"/>
              <a:t>мультимедийная</a:t>
            </a:r>
            <a:r>
              <a:rPr lang="ru-RU" dirty="0" smtClean="0"/>
              <a:t> установка),</a:t>
            </a:r>
          </a:p>
          <a:p>
            <a:pPr>
              <a:buNone/>
            </a:pPr>
            <a:r>
              <a:rPr lang="ru-RU" dirty="0" smtClean="0"/>
              <a:t>Атласные ленточки по количеству детей,</a:t>
            </a:r>
          </a:p>
          <a:p>
            <a:pPr>
              <a:buNone/>
            </a:pPr>
            <a:r>
              <a:rPr lang="ru-RU" dirty="0" smtClean="0"/>
              <a:t>Голубая прозрачная ткань,</a:t>
            </a:r>
          </a:p>
          <a:p>
            <a:pPr>
              <a:buNone/>
            </a:pPr>
            <a:r>
              <a:rPr lang="ru-RU" dirty="0" smtClean="0"/>
              <a:t>Изображение капелек воды по количеству детей,</a:t>
            </a:r>
          </a:p>
          <a:p>
            <a:pPr>
              <a:buNone/>
            </a:pPr>
            <a:r>
              <a:rPr lang="ru-RU" dirty="0" smtClean="0"/>
              <a:t>Карточки-схемы.</a:t>
            </a:r>
          </a:p>
          <a:p>
            <a:pPr>
              <a:buNone/>
            </a:pPr>
            <a:r>
              <a:rPr lang="ru-RU" u="sng" dirty="0" smtClean="0"/>
              <a:t>Методы и приёмы обучения: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наглядные (</a:t>
            </a:r>
            <a:r>
              <a:rPr lang="ru-RU" dirty="0" smtClean="0"/>
              <a:t>показ презентации, рассматривание демонстрационного материала); </a:t>
            </a:r>
          </a:p>
          <a:p>
            <a:pPr>
              <a:buNone/>
            </a:pPr>
            <a:r>
              <a:rPr lang="ru-RU" b="1" dirty="0" smtClean="0"/>
              <a:t>словесные </a:t>
            </a:r>
            <a:r>
              <a:rPr lang="ru-RU" dirty="0" smtClean="0"/>
              <a:t>(беседа, рассказ, составление рассказа по схеме); </a:t>
            </a:r>
          </a:p>
          <a:p>
            <a:pPr>
              <a:buNone/>
            </a:pPr>
            <a:r>
              <a:rPr lang="ru-RU" b="1" dirty="0" smtClean="0"/>
              <a:t>практические </a:t>
            </a:r>
            <a:r>
              <a:rPr lang="ru-RU" dirty="0" smtClean="0"/>
              <a:t>(конструирование, составление схем).</a:t>
            </a:r>
            <a:br>
              <a:rPr lang="ru-RU" dirty="0" smtClean="0"/>
            </a:br>
            <a:r>
              <a:rPr lang="ru-RU" u="sng" dirty="0" smtClean="0"/>
              <a:t>Используемые технологии: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 Игровая деятельность;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err="1" smtClean="0"/>
              <a:t>Деятельностный</a:t>
            </a:r>
            <a:r>
              <a:rPr lang="ru-RU" dirty="0" smtClean="0"/>
              <a:t> подход;</a:t>
            </a:r>
          </a:p>
          <a:p>
            <a:pPr>
              <a:buNone/>
            </a:pPr>
            <a:r>
              <a:rPr lang="ru-RU" dirty="0" smtClean="0"/>
              <a:t>- Обучение в диалоге со взрослым;</a:t>
            </a:r>
          </a:p>
          <a:p>
            <a:pPr>
              <a:buNone/>
            </a:pPr>
            <a:r>
              <a:rPr lang="ru-RU" dirty="0" smtClean="0"/>
              <a:t>- Технология развивающего обучения;</a:t>
            </a:r>
          </a:p>
          <a:p>
            <a:pPr>
              <a:buNone/>
            </a:pPr>
            <a:r>
              <a:rPr lang="ru-RU" dirty="0" smtClean="0"/>
              <a:t>- Здоровье сберегающие технологии.</a:t>
            </a:r>
          </a:p>
          <a:p>
            <a:pPr>
              <a:buNone/>
            </a:pPr>
            <a:r>
              <a:rPr lang="ru-RU" u="sng" dirty="0" smtClean="0"/>
              <a:t>Формы организации</a:t>
            </a:r>
            <a:r>
              <a:rPr lang="ru-RU" dirty="0" smtClean="0"/>
              <a:t>: фронтальная, подгрупповая, индивидуальная.</a:t>
            </a:r>
          </a:p>
          <a:p>
            <a:pPr>
              <a:buNone/>
            </a:pPr>
            <a:r>
              <a:rPr lang="ru-RU" u="sng" dirty="0" smtClean="0"/>
              <a:t>Центр деятельности</a:t>
            </a:r>
            <a:r>
              <a:rPr lang="ru-RU" dirty="0" smtClean="0"/>
              <a:t>: групповое пространство.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</TotalTime>
  <Words>962</Words>
  <Application>Microsoft Office PowerPoint</Application>
  <PresentationFormat>Экран (4:3)</PresentationFormat>
  <Paragraphs>201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XTreme.ws</cp:lastModifiedBy>
  <cp:revision>23</cp:revision>
  <dcterms:created xsi:type="dcterms:W3CDTF">2013-10-10T10:48:04Z</dcterms:created>
  <dcterms:modified xsi:type="dcterms:W3CDTF">2015-10-04T09:57:55Z</dcterms:modified>
</cp:coreProperties>
</file>