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4" r:id="rId3"/>
    <p:sldId id="275" r:id="rId4"/>
    <p:sldId id="276" r:id="rId5"/>
    <p:sldId id="277" r:id="rId6"/>
    <p:sldId id="278" r:id="rId7"/>
    <p:sldId id="279" r:id="rId8"/>
    <p:sldId id="280" r:id="rId9"/>
    <p:sldId id="257" r:id="rId10"/>
    <p:sldId id="265" r:id="rId11"/>
    <p:sldId id="260" r:id="rId12"/>
    <p:sldId id="262" r:id="rId13"/>
    <p:sldId id="267" r:id="rId14"/>
    <p:sldId id="266" r:id="rId15"/>
    <p:sldId id="268" r:id="rId16"/>
    <p:sldId id="273" r:id="rId17"/>
    <p:sldId id="270" r:id="rId18"/>
    <p:sldId id="271" r:id="rId19"/>
    <p:sldId id="258" r:id="rId20"/>
    <p:sldId id="259" r:id="rId21"/>
    <p:sldId id="27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p:kiosk/>
    <p:sldRg st="1" end="13"/>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9" autoAdjust="0"/>
  </p:normalViewPr>
  <p:slideViewPr>
    <p:cSldViewPr>
      <p:cViewPr>
        <p:scale>
          <a:sx n="60" d="100"/>
          <a:sy n="60" d="100"/>
        </p:scale>
        <p:origin x="-1194"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425843840480347E-2"/>
          <c:y val="3.819096026891225E-2"/>
          <c:w val="0.63774934383202109"/>
          <c:h val="0.84317326500459688"/>
        </c:manualLayout>
      </c:layout>
      <c:barChart>
        <c:barDir val="col"/>
        <c:grouping val="clustered"/>
        <c:varyColors val="0"/>
        <c:ser>
          <c:idx val="0"/>
          <c:order val="0"/>
          <c:tx>
            <c:strRef>
              <c:f>Лист1!$B$1</c:f>
              <c:strCache>
                <c:ptCount val="1"/>
                <c:pt idx="0">
                  <c:v>высокий уровень</c:v>
                </c:pt>
              </c:strCache>
            </c:strRef>
          </c:tx>
          <c:invertIfNegative val="0"/>
          <c:cat>
            <c:strRef>
              <c:f>Лист1!$A$2:$A$3</c:f>
              <c:strCache>
                <c:ptCount val="2"/>
                <c:pt idx="0">
                  <c:v>До экспиремента</c:v>
                </c:pt>
                <c:pt idx="1">
                  <c:v>После эксперимента</c:v>
                </c:pt>
              </c:strCache>
            </c:strRef>
          </c:cat>
          <c:val>
            <c:numRef>
              <c:f>Лист1!$B$2:$B$3</c:f>
              <c:numCache>
                <c:formatCode>0%</c:formatCode>
                <c:ptCount val="2"/>
                <c:pt idx="0">
                  <c:v>0.2</c:v>
                </c:pt>
                <c:pt idx="1">
                  <c:v>0.60000000000000009</c:v>
                </c:pt>
              </c:numCache>
            </c:numRef>
          </c:val>
        </c:ser>
        <c:ser>
          <c:idx val="1"/>
          <c:order val="1"/>
          <c:tx>
            <c:strRef>
              <c:f>Лист1!$C$1</c:f>
              <c:strCache>
                <c:ptCount val="1"/>
                <c:pt idx="0">
                  <c:v>средний уровень</c:v>
                </c:pt>
              </c:strCache>
            </c:strRef>
          </c:tx>
          <c:invertIfNegative val="0"/>
          <c:cat>
            <c:strRef>
              <c:f>Лист1!$A$2:$A$3</c:f>
              <c:strCache>
                <c:ptCount val="2"/>
                <c:pt idx="0">
                  <c:v>До экспиремента</c:v>
                </c:pt>
                <c:pt idx="1">
                  <c:v>После эксперимента</c:v>
                </c:pt>
              </c:strCache>
            </c:strRef>
          </c:cat>
          <c:val>
            <c:numRef>
              <c:f>Лист1!$C$2:$C$3</c:f>
              <c:numCache>
                <c:formatCode>0%</c:formatCode>
                <c:ptCount val="2"/>
                <c:pt idx="0">
                  <c:v>0.45</c:v>
                </c:pt>
                <c:pt idx="1">
                  <c:v>0.30000000000000004</c:v>
                </c:pt>
              </c:numCache>
            </c:numRef>
          </c:val>
        </c:ser>
        <c:ser>
          <c:idx val="2"/>
          <c:order val="2"/>
          <c:tx>
            <c:strRef>
              <c:f>Лист1!$D$1</c:f>
              <c:strCache>
                <c:ptCount val="1"/>
                <c:pt idx="0">
                  <c:v>низкий уровень</c:v>
                </c:pt>
              </c:strCache>
            </c:strRef>
          </c:tx>
          <c:invertIfNegative val="0"/>
          <c:cat>
            <c:strRef>
              <c:f>Лист1!$A$2:$A$3</c:f>
              <c:strCache>
                <c:ptCount val="2"/>
                <c:pt idx="0">
                  <c:v>До экспиремента</c:v>
                </c:pt>
                <c:pt idx="1">
                  <c:v>После эксперимента</c:v>
                </c:pt>
              </c:strCache>
            </c:strRef>
          </c:cat>
          <c:val>
            <c:numRef>
              <c:f>Лист1!$D$2:$D$3</c:f>
              <c:numCache>
                <c:formatCode>0%</c:formatCode>
                <c:ptCount val="2"/>
                <c:pt idx="0">
                  <c:v>0.35000000000000003</c:v>
                </c:pt>
                <c:pt idx="1">
                  <c:v>0.1</c:v>
                </c:pt>
              </c:numCache>
            </c:numRef>
          </c:val>
        </c:ser>
        <c:dLbls>
          <c:showLegendKey val="0"/>
          <c:showVal val="0"/>
          <c:showCatName val="0"/>
          <c:showSerName val="0"/>
          <c:showPercent val="0"/>
          <c:showBubbleSize val="0"/>
        </c:dLbls>
        <c:gapWidth val="150"/>
        <c:axId val="27351680"/>
        <c:axId val="27365760"/>
      </c:barChart>
      <c:catAx>
        <c:axId val="27351680"/>
        <c:scaling>
          <c:orientation val="minMax"/>
        </c:scaling>
        <c:delete val="0"/>
        <c:axPos val="b"/>
        <c:majorTickMark val="out"/>
        <c:minorTickMark val="none"/>
        <c:tickLblPos val="nextTo"/>
        <c:crossAx val="27365760"/>
        <c:crosses val="autoZero"/>
        <c:auto val="1"/>
        <c:lblAlgn val="ctr"/>
        <c:lblOffset val="100"/>
        <c:noMultiLvlLbl val="0"/>
      </c:catAx>
      <c:valAx>
        <c:axId val="27365760"/>
        <c:scaling>
          <c:orientation val="minMax"/>
        </c:scaling>
        <c:delete val="0"/>
        <c:axPos val="l"/>
        <c:majorGridlines/>
        <c:numFmt formatCode="0%" sourceLinked="1"/>
        <c:majorTickMark val="out"/>
        <c:minorTickMark val="none"/>
        <c:tickLblPos val="nextTo"/>
        <c:crossAx val="27351680"/>
        <c:crosses val="autoZero"/>
        <c:crossBetween val="between"/>
      </c:valAx>
    </c:plotArea>
    <c:legend>
      <c:legendPos val="r"/>
      <c:layout>
        <c:manualLayout>
          <c:xMode val="edge"/>
          <c:yMode val="edge"/>
          <c:x val="0.72038273525163865"/>
          <c:y val="0.42070186645928231"/>
          <c:w val="0.27961726474836129"/>
          <c:h val="0.5106785357182535"/>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490688663917"/>
          <c:y val="7.4737333731986183E-2"/>
          <c:w val="0.53730486814148237"/>
          <c:h val="0.64945955971116276"/>
        </c:manualLayout>
      </c:layout>
      <c:barChart>
        <c:barDir val="col"/>
        <c:grouping val="clustered"/>
        <c:varyColors val="0"/>
        <c:ser>
          <c:idx val="0"/>
          <c:order val="0"/>
          <c:tx>
            <c:strRef>
              <c:f>Лист1!$B$1</c:f>
              <c:strCache>
                <c:ptCount val="1"/>
                <c:pt idx="0">
                  <c:v>Игровой уголок</c:v>
                </c:pt>
              </c:strCache>
            </c:strRef>
          </c:tx>
          <c:invertIfNegative val="0"/>
          <c:cat>
            <c:strRef>
              <c:f>Лист1!$A$2:$A$3</c:f>
              <c:strCache>
                <c:ptCount val="2"/>
                <c:pt idx="0">
                  <c:v>До проведения методики</c:v>
                </c:pt>
                <c:pt idx="1">
                  <c:v>После проведения методики </c:v>
                </c:pt>
              </c:strCache>
            </c:strRef>
          </c:cat>
          <c:val>
            <c:numRef>
              <c:f>Лист1!$B$2:$B$3</c:f>
              <c:numCache>
                <c:formatCode>0%</c:formatCode>
                <c:ptCount val="2"/>
                <c:pt idx="0">
                  <c:v>0.4</c:v>
                </c:pt>
                <c:pt idx="1">
                  <c:v>0.2</c:v>
                </c:pt>
              </c:numCache>
            </c:numRef>
          </c:val>
        </c:ser>
        <c:ser>
          <c:idx val="1"/>
          <c:order val="1"/>
          <c:tx>
            <c:strRef>
              <c:f>Лист1!$C$1</c:f>
              <c:strCache>
                <c:ptCount val="1"/>
                <c:pt idx="0">
                  <c:v>ИЗО деятельность</c:v>
                </c:pt>
              </c:strCache>
            </c:strRef>
          </c:tx>
          <c:invertIfNegative val="0"/>
          <c:cat>
            <c:strRef>
              <c:f>Лист1!$A$2:$A$3</c:f>
              <c:strCache>
                <c:ptCount val="2"/>
                <c:pt idx="0">
                  <c:v>До проведения методики</c:v>
                </c:pt>
                <c:pt idx="1">
                  <c:v>После проведения методики </c:v>
                </c:pt>
              </c:strCache>
            </c:strRef>
          </c:cat>
          <c:val>
            <c:numRef>
              <c:f>Лист1!$C$2:$C$3</c:f>
              <c:numCache>
                <c:formatCode>0%</c:formatCode>
                <c:ptCount val="2"/>
                <c:pt idx="0">
                  <c:v>0.25</c:v>
                </c:pt>
                <c:pt idx="1">
                  <c:v>0.15000000000000002</c:v>
                </c:pt>
              </c:numCache>
            </c:numRef>
          </c:val>
        </c:ser>
        <c:ser>
          <c:idx val="2"/>
          <c:order val="2"/>
          <c:tx>
            <c:strRef>
              <c:f>Лист1!$D$1</c:f>
              <c:strCache>
                <c:ptCount val="1"/>
                <c:pt idx="0">
                  <c:v>Чтение книг</c:v>
                </c:pt>
              </c:strCache>
            </c:strRef>
          </c:tx>
          <c:invertIfNegative val="0"/>
          <c:cat>
            <c:strRef>
              <c:f>Лист1!$A$2:$A$3</c:f>
              <c:strCache>
                <c:ptCount val="2"/>
                <c:pt idx="0">
                  <c:v>До проведения методики</c:v>
                </c:pt>
                <c:pt idx="1">
                  <c:v>После проведения методики </c:v>
                </c:pt>
              </c:strCache>
            </c:strRef>
          </c:cat>
          <c:val>
            <c:numRef>
              <c:f>Лист1!$D$2:$D$3</c:f>
              <c:numCache>
                <c:formatCode>0%</c:formatCode>
                <c:ptCount val="2"/>
                <c:pt idx="0">
                  <c:v>0.2</c:v>
                </c:pt>
                <c:pt idx="1">
                  <c:v>0.15000000000000002</c:v>
                </c:pt>
              </c:numCache>
            </c:numRef>
          </c:val>
        </c:ser>
        <c:ser>
          <c:idx val="3"/>
          <c:order val="3"/>
          <c:tx>
            <c:strRef>
              <c:f>Лист1!$E$1</c:f>
              <c:strCache>
                <c:ptCount val="1"/>
                <c:pt idx="0">
                  <c:v>Экспериментирование</c:v>
                </c:pt>
              </c:strCache>
            </c:strRef>
          </c:tx>
          <c:invertIfNegative val="0"/>
          <c:cat>
            <c:strRef>
              <c:f>Лист1!$A$2:$A$3</c:f>
              <c:strCache>
                <c:ptCount val="2"/>
                <c:pt idx="0">
                  <c:v>До проведения методики</c:v>
                </c:pt>
                <c:pt idx="1">
                  <c:v>После проведения методики </c:v>
                </c:pt>
              </c:strCache>
            </c:strRef>
          </c:cat>
          <c:val>
            <c:numRef>
              <c:f>Лист1!$E$2:$E$3</c:f>
              <c:numCache>
                <c:formatCode>0%</c:formatCode>
                <c:ptCount val="2"/>
                <c:pt idx="0">
                  <c:v>0.15000000000000002</c:v>
                </c:pt>
                <c:pt idx="1">
                  <c:v>0.5</c:v>
                </c:pt>
              </c:numCache>
            </c:numRef>
          </c:val>
        </c:ser>
        <c:dLbls>
          <c:showLegendKey val="0"/>
          <c:showVal val="0"/>
          <c:showCatName val="0"/>
          <c:showSerName val="0"/>
          <c:showPercent val="0"/>
          <c:showBubbleSize val="0"/>
        </c:dLbls>
        <c:gapWidth val="150"/>
        <c:axId val="102470400"/>
        <c:axId val="102471936"/>
      </c:barChart>
      <c:catAx>
        <c:axId val="102470400"/>
        <c:scaling>
          <c:orientation val="minMax"/>
        </c:scaling>
        <c:delete val="0"/>
        <c:axPos val="b"/>
        <c:majorTickMark val="out"/>
        <c:minorTickMark val="none"/>
        <c:tickLblPos val="nextTo"/>
        <c:crossAx val="102471936"/>
        <c:crosses val="autoZero"/>
        <c:auto val="1"/>
        <c:lblAlgn val="ctr"/>
        <c:lblOffset val="100"/>
        <c:noMultiLvlLbl val="0"/>
      </c:catAx>
      <c:valAx>
        <c:axId val="102471936"/>
        <c:scaling>
          <c:orientation val="minMax"/>
        </c:scaling>
        <c:delete val="0"/>
        <c:axPos val="l"/>
        <c:majorGridlines/>
        <c:numFmt formatCode="0%" sourceLinked="1"/>
        <c:majorTickMark val="out"/>
        <c:minorTickMark val="none"/>
        <c:tickLblPos val="nextTo"/>
        <c:crossAx val="102470400"/>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903A37-A9A3-48A0-B783-CE67582FF87A}"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903A37-A9A3-48A0-B783-CE67582FF87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903A37-A9A3-48A0-B783-CE67582FF87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903A37-A9A3-48A0-B783-CE67582FF87A}"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903A37-A9A3-48A0-B783-CE67582FF87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903A37-A9A3-48A0-B783-CE67582FF87A}"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903A37-A9A3-48A0-B783-CE67582FF87A}"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903A37-A9A3-48A0-B783-CE67582FF87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903A37-A9A3-48A0-B783-CE67582FF87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903A37-A9A3-48A0-B783-CE67582FF87A}"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FA1C99-7CD7-4266-8B49-9D6E3D83C888}" type="datetimeFigureOut">
              <a:rPr lang="ru-RU" smtClean="0"/>
              <a:pPr/>
              <a:t>28.08.2015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903A37-A9A3-48A0-B783-CE67582FF87A}"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4FA1C99-7CD7-4266-8B49-9D6E3D83C888}" type="datetimeFigureOut">
              <a:rPr lang="ru-RU" smtClean="0"/>
              <a:pPr/>
              <a:t>28.08.2015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7903A37-A9A3-48A0-B783-CE67582FF8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smtClean="0"/>
          </a:p>
          <a:p>
            <a:endParaRPr lang="ru-RU" dirty="0"/>
          </a:p>
        </p:txBody>
      </p:sp>
      <p:sp>
        <p:nvSpPr>
          <p:cNvPr id="6" name="Прямоугольник 5"/>
          <p:cNvSpPr/>
          <p:nvPr/>
        </p:nvSpPr>
        <p:spPr>
          <a:xfrm>
            <a:off x="214282" y="9636"/>
            <a:ext cx="8715436" cy="6491198"/>
          </a:xfrm>
          <a:prstGeom prst="rect">
            <a:avLst/>
          </a:prstGeom>
          <a:noFill/>
        </p:spPr>
        <p:txBody>
          <a:bodyPr wrap="square" lIns="91440" tIns="45720" rIns="91440" bIns="45720">
            <a:spAutoFit/>
          </a:bodyPr>
          <a:lstStyle/>
          <a:p>
            <a:pPr algn="ctr"/>
            <a:r>
              <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rPr>
              <a:t>Экспериментирование</a:t>
            </a:r>
            <a:endParaRPr lang="ru-RU" sz="4400" b="1" dirty="0" smtClean="0">
              <a:ln w="10541" cmpd="sng">
                <a:solidFill>
                  <a:srgbClr val="7D7D7D">
                    <a:tint val="100000"/>
                    <a:shade val="100000"/>
                    <a:satMod val="110000"/>
                  </a:srgbClr>
                </a:solidFill>
                <a:prstDash val="solid"/>
              </a:ln>
              <a:solidFill>
                <a:schemeClr val="accent1">
                  <a:lumMod val="50000"/>
                </a:schemeClr>
              </a:solidFill>
              <a:latin typeface="Times New Roman" pitchFamily="18" charset="0"/>
              <a:cs typeface="Times New Roman" pitchFamily="18" charset="0"/>
            </a:endParaRPr>
          </a:p>
          <a:p>
            <a:pPr algn="ctr"/>
            <a:endPar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endParaRPr>
          </a:p>
          <a:p>
            <a:pPr algn="ctr"/>
            <a:endParaRPr lang="ru-RU" sz="4400" b="1" dirty="0" smtClean="0">
              <a:ln w="10541" cmpd="sng">
                <a:solidFill>
                  <a:srgbClr val="7D7D7D">
                    <a:tint val="100000"/>
                    <a:shade val="100000"/>
                    <a:satMod val="110000"/>
                  </a:srgbClr>
                </a:solidFill>
                <a:prstDash val="solid"/>
              </a:ln>
              <a:solidFill>
                <a:schemeClr val="accent1">
                  <a:lumMod val="50000"/>
                </a:schemeClr>
              </a:solidFill>
              <a:latin typeface="Times New Roman" pitchFamily="18" charset="0"/>
              <a:cs typeface="Times New Roman" pitchFamily="18" charset="0"/>
            </a:endParaRPr>
          </a:p>
          <a:p>
            <a:pPr algn="ctr"/>
            <a:endPar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endParaRPr>
          </a:p>
          <a:p>
            <a:pPr algn="ctr"/>
            <a:endParaRPr lang="ru-RU" sz="4400" b="1" dirty="0" smtClean="0">
              <a:ln w="10541" cmpd="sng">
                <a:solidFill>
                  <a:srgbClr val="7D7D7D">
                    <a:tint val="100000"/>
                    <a:shade val="100000"/>
                    <a:satMod val="110000"/>
                  </a:srgbClr>
                </a:solidFill>
                <a:prstDash val="solid"/>
              </a:ln>
              <a:solidFill>
                <a:schemeClr val="accent1">
                  <a:lumMod val="50000"/>
                </a:schemeClr>
              </a:solidFill>
              <a:latin typeface="Times New Roman" pitchFamily="18" charset="0"/>
              <a:cs typeface="Times New Roman" pitchFamily="18" charset="0"/>
            </a:endParaRPr>
          </a:p>
          <a:p>
            <a:pPr algn="ctr"/>
            <a:r>
              <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rPr>
              <a:t> </a:t>
            </a:r>
          </a:p>
          <a:p>
            <a:pPr algn="ctr"/>
            <a:r>
              <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rPr>
              <a:t>как средство</a:t>
            </a:r>
          </a:p>
          <a:p>
            <a:pPr algn="ctr"/>
            <a:r>
              <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rPr>
              <a:t> ознакомления дошкольников</a:t>
            </a:r>
          </a:p>
          <a:p>
            <a:pPr algn="ctr"/>
            <a:r>
              <a:rPr lang="ru-RU" sz="4400" b="1" cap="none" spc="0" dirty="0" smtClean="0">
                <a:ln w="10541" cmpd="sng">
                  <a:solidFill>
                    <a:srgbClr val="7D7D7D">
                      <a:tint val="100000"/>
                      <a:shade val="100000"/>
                      <a:satMod val="110000"/>
                    </a:srgbClr>
                  </a:solidFill>
                  <a:prstDash val="solid"/>
                </a:ln>
                <a:solidFill>
                  <a:schemeClr val="accent1">
                    <a:lumMod val="50000"/>
                  </a:schemeClr>
                </a:solidFill>
                <a:effectLst/>
                <a:latin typeface="Times New Roman" pitchFamily="18" charset="0"/>
                <a:cs typeface="Times New Roman" pitchFamily="18" charset="0"/>
              </a:rPr>
              <a:t> с неживой природой</a:t>
            </a:r>
          </a:p>
          <a:p>
            <a:pPr algn="r"/>
            <a:endParaRPr lang="ru-RU" sz="1600" b="1" dirty="0" smtClean="0">
              <a:ln w="10541" cmpd="sng">
                <a:solidFill>
                  <a:srgbClr val="7D7D7D">
                    <a:tint val="100000"/>
                    <a:shade val="100000"/>
                    <a:satMod val="110000"/>
                  </a:srgbClr>
                </a:solidFill>
                <a:prstDash val="solid"/>
              </a:ln>
              <a:solidFill>
                <a:schemeClr val="bg2">
                  <a:lumMod val="50000"/>
                </a:schemeClr>
              </a:solidFill>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836712"/>
            <a:ext cx="5760640" cy="3258176"/>
          </a:xfrm>
          <a:prstGeom prst="rect">
            <a:avLst/>
          </a:prstGeom>
        </p:spPr>
      </p:pic>
    </p:spTree>
    <p:extLst>
      <p:ext uri="{BB962C8B-B14F-4D97-AF65-F5344CB8AC3E}">
        <p14:creationId xmlns:p14="http://schemas.microsoft.com/office/powerpoint/2010/main" val="3678461263"/>
      </p:ext>
    </p:extLst>
  </p:cSld>
  <p:clrMapOvr>
    <a:masterClrMapping/>
  </p:clrMapOvr>
  <mc:AlternateContent xmlns:mc="http://schemas.openxmlformats.org/markup-compatibility/2006" xmlns:p14="http://schemas.microsoft.com/office/powerpoint/2010/main">
    <mc:Choice Requires="p14">
      <p:transition spd="slow" p14:dur="3000" advClick="0" advTm="25000">
        <p14:prism isInverted="1"/>
      </p:transition>
    </mc:Choice>
    <mc:Fallback xmlns="">
      <p:transition spd="slow" advClick="0" advTm="2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620688"/>
            <a:ext cx="5966666" cy="1080120"/>
          </a:xfrm>
        </p:spPr>
        <p:txBody>
          <a:bodyPr/>
          <a:lstStyle/>
          <a:p>
            <a:pPr marL="0" indent="0">
              <a:buNone/>
            </a:pPr>
            <a:r>
              <a:rPr lang="ru-RU" dirty="0" smtClean="0"/>
              <a:t>Задачи</a:t>
            </a:r>
            <a:endParaRPr lang="ru-RU" dirty="0"/>
          </a:p>
        </p:txBody>
      </p:sp>
      <p:sp>
        <p:nvSpPr>
          <p:cNvPr id="3" name="Текст 2"/>
          <p:cNvSpPr>
            <a:spLocks noGrp="1"/>
          </p:cNvSpPr>
          <p:nvPr>
            <p:ph type="body" idx="1"/>
          </p:nvPr>
        </p:nvSpPr>
        <p:spPr>
          <a:xfrm>
            <a:off x="1043608" y="2132856"/>
            <a:ext cx="7416824" cy="3310115"/>
          </a:xfrm>
        </p:spPr>
        <p:txBody>
          <a:bodyPr>
            <a:normAutofit/>
          </a:bodyPr>
          <a:lstStyle/>
          <a:p>
            <a:r>
              <a:rPr lang="ru-RU" sz="2800" b="1" dirty="0">
                <a:solidFill>
                  <a:schemeClr val="tx1"/>
                </a:solidFill>
              </a:rPr>
              <a:t>1.	Выявить сущностные характеристики детского экспериментирования как одного из приоритетного направления развития личности.</a:t>
            </a:r>
          </a:p>
        </p:txBody>
      </p:sp>
    </p:spTree>
    <p:extLst>
      <p:ext uri="{BB962C8B-B14F-4D97-AF65-F5344CB8AC3E}">
        <p14:creationId xmlns:p14="http://schemas.microsoft.com/office/powerpoint/2010/main" val="1417883200"/>
      </p:ext>
    </p:extLst>
  </p:cSld>
  <p:clrMapOvr>
    <a:masterClrMapping/>
  </p:clrMapOvr>
  <mc:AlternateContent xmlns:mc="http://schemas.openxmlformats.org/markup-compatibility/2006" xmlns:p14="http://schemas.microsoft.com/office/powerpoint/2010/main">
    <mc:Choice Requires="p14">
      <p:transition spd="slow" p14:dur="1600" advClick="0" advTm="20000">
        <p14:prism isInverted="1"/>
      </p:transition>
    </mc:Choice>
    <mc:Fallback xmlns="">
      <p:transition spd="slow" advClick="0" advTm="2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43608" y="1916832"/>
            <a:ext cx="7192888" cy="4050784"/>
          </a:xfrm>
        </p:spPr>
        <p:txBody>
          <a:bodyPr>
            <a:normAutofit/>
          </a:bodyPr>
          <a:lstStyle/>
          <a:p>
            <a:pPr marL="45720" indent="0" algn="r">
              <a:buNone/>
            </a:pPr>
            <a:r>
              <a:rPr lang="ru-RU" sz="2800" b="1" dirty="0">
                <a:solidFill>
                  <a:schemeClr val="tx1"/>
                </a:solidFill>
              </a:rPr>
              <a:t>2.	Провести диагностику на выявление уровня представлений у детей старшего дошкольного возраста об объектах неживой природы.</a:t>
            </a:r>
          </a:p>
        </p:txBody>
      </p:sp>
    </p:spTree>
    <p:extLst>
      <p:ext uri="{BB962C8B-B14F-4D97-AF65-F5344CB8AC3E}">
        <p14:creationId xmlns:p14="http://schemas.microsoft.com/office/powerpoint/2010/main" val="1851663677"/>
      </p:ext>
    </p:extLst>
  </p:cSld>
  <p:clrMapOvr>
    <a:masterClrMapping/>
  </p:clrMapOvr>
  <mc:AlternateContent xmlns:mc="http://schemas.openxmlformats.org/markup-compatibility/2006" xmlns:p14="http://schemas.microsoft.com/office/powerpoint/2010/main">
    <mc:Choice Requires="p14">
      <p:transition spd="slow" p14:dur="1600" advClick="0" advTm="20000">
        <p14:prism isInverted="1"/>
      </p:transition>
    </mc:Choice>
    <mc:Fallback xmlns="">
      <p:transition spd="slow" advClick="0" advTm="20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403648" y="2060848"/>
            <a:ext cx="6400800" cy="3474720"/>
          </a:xfrm>
        </p:spPr>
        <p:txBody>
          <a:bodyPr>
            <a:normAutofit/>
          </a:bodyPr>
          <a:lstStyle/>
          <a:p>
            <a:pPr marL="45720" indent="0" algn="r">
              <a:buNone/>
            </a:pPr>
            <a:r>
              <a:rPr lang="ru-RU" sz="2800" b="1" dirty="0">
                <a:solidFill>
                  <a:schemeClr val="tx1"/>
                </a:solidFill>
              </a:rPr>
              <a:t>3.	Составить и апробировать комплекс занятий по экспериментальной деятельности для детей старшего дошкольного возраста с объектами неживой природы.</a:t>
            </a:r>
          </a:p>
        </p:txBody>
      </p:sp>
    </p:spTree>
    <p:extLst>
      <p:ext uri="{BB962C8B-B14F-4D97-AF65-F5344CB8AC3E}">
        <p14:creationId xmlns:p14="http://schemas.microsoft.com/office/powerpoint/2010/main" val="3449421242"/>
      </p:ext>
    </p:extLst>
  </p:cSld>
  <p:clrMapOvr>
    <a:masterClrMapping/>
  </p:clrMapOvr>
  <mc:AlternateContent xmlns:mc="http://schemas.openxmlformats.org/markup-compatibility/2006" xmlns:p14="http://schemas.microsoft.com/office/powerpoint/2010/main">
    <mc:Choice Requires="p14">
      <p:transition spd="slow" p14:dur="1600" advClick="0" advTm="20000">
        <p14:prism isInverted="1"/>
      </p:transition>
    </mc:Choice>
    <mc:Fallback xmlns="">
      <p:transition spd="slow" advClick="0" advTm="20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620688"/>
            <a:ext cx="6512511" cy="1080120"/>
          </a:xfrm>
        </p:spPr>
        <p:txBody>
          <a:bodyPr/>
          <a:lstStyle/>
          <a:p>
            <a:pPr marL="0" indent="0">
              <a:buNone/>
            </a:pPr>
            <a:r>
              <a:rPr lang="ru-RU" sz="2800" dirty="0">
                <a:solidFill>
                  <a:schemeClr val="tx1"/>
                </a:solidFill>
              </a:rPr>
              <a:t> </a:t>
            </a:r>
            <a:r>
              <a:rPr lang="ru-RU" sz="2400" dirty="0">
                <a:solidFill>
                  <a:schemeClr val="tx1"/>
                </a:solidFill>
              </a:rPr>
              <a:t>Природа – это все, что нас окружает, кроме сделанного человеком. </a:t>
            </a:r>
          </a:p>
        </p:txBody>
      </p:sp>
      <p:sp>
        <p:nvSpPr>
          <p:cNvPr id="3" name="Объект 2"/>
          <p:cNvSpPr>
            <a:spLocks noGrp="1"/>
          </p:cNvSpPr>
          <p:nvPr>
            <p:ph sz="quarter" idx="13"/>
          </p:nvPr>
        </p:nvSpPr>
        <p:spPr>
          <a:xfrm>
            <a:off x="1763688" y="5661248"/>
            <a:ext cx="6048672" cy="864096"/>
          </a:xfrm>
        </p:spPr>
        <p:txBody>
          <a:bodyPr>
            <a:noAutofit/>
          </a:bodyPr>
          <a:lstStyle/>
          <a:p>
            <a:pPr marL="45720" indent="0" algn="r">
              <a:buNone/>
            </a:pPr>
            <a:r>
              <a:rPr lang="ru-RU" sz="2000" b="1" dirty="0">
                <a:solidFill>
                  <a:schemeClr val="tx1"/>
                </a:solidFill>
              </a:rPr>
              <a:t>Признаки живой природы - рождение, дыхание, рост, питание, размножение, движение, умирание (смерть</a:t>
            </a:r>
            <a:r>
              <a:rPr lang="ru-RU" sz="2000" b="1" dirty="0" smtClean="0">
                <a:solidFill>
                  <a:schemeClr val="tx1"/>
                </a:solidFill>
              </a:rPr>
              <a:t>).</a:t>
            </a:r>
            <a:endParaRPr lang="ru-RU" sz="2000" b="1" dirty="0">
              <a:solidFill>
                <a:schemeClr val="tx1"/>
              </a:solidFill>
            </a:endParaRPr>
          </a:p>
        </p:txBody>
      </p:sp>
      <p:pic>
        <p:nvPicPr>
          <p:cNvPr id="2050" name="Picture 2" descr="C:\Users\Татьяна\Desktop\a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2661" y="1700808"/>
            <a:ext cx="6624736" cy="3660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429004"/>
      </p:ext>
    </p:extLst>
  </p:cSld>
  <p:clrMapOvr>
    <a:masterClrMapping/>
  </p:clrMapOvr>
  <mc:AlternateContent xmlns:mc="http://schemas.openxmlformats.org/markup-compatibility/2006" xmlns:p14="http://schemas.microsoft.com/office/powerpoint/2010/main">
    <mc:Choice Requires="p14">
      <p:transition spd="slow" p14:dur="1600" advClick="0" advTm="60000">
        <p14:prism isInverted="1"/>
      </p:transition>
    </mc:Choice>
    <mc:Fallback xmlns="">
      <p:transition spd="slow" advClick="0" advTm="6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20688"/>
            <a:ext cx="7920880" cy="5755422"/>
          </a:xfrm>
          <a:prstGeom prst="rect">
            <a:avLst/>
          </a:prstGeom>
        </p:spPr>
        <p:txBody>
          <a:bodyPr wrap="square">
            <a:spAutoFit/>
          </a:bodyPr>
          <a:lstStyle/>
          <a:p>
            <a:r>
              <a:rPr lang="ru-RU" sz="1400" b="1" dirty="0" smtClean="0"/>
              <a:t>   </a:t>
            </a:r>
            <a:r>
              <a:rPr lang="ru-RU" sz="1600" b="1" dirty="0" smtClean="0"/>
              <a:t>Ознакомление дошкольников с явлениями неживой природы (физическими явлениями и законами) занимает особое место в системе разнообразных знаний об окружающем, поскольку предмет ознакомления присутствует, регламентирует. Оказывает своё влияние и непрерывно воздействует на развитие ребёнка. Включая его в процесс поиска причины того или иного физического явления, мы создаём предпосылки формирования у него новых практических и умственных действий. </a:t>
            </a:r>
          </a:p>
          <a:p>
            <a:r>
              <a:rPr lang="ru-RU" sz="1600" b="1" dirty="0" smtClean="0"/>
              <a:t>      Явления и объекты неживой природы, которые окружают дошкольника, являются предметом единой системы экологического воспитания. Дети получают все новые и новые представления о явлениях окружающего мира, систематически дополняя и расширяя их в соответствии со своими возрастными особенностями. Поисково-познавательная деятельность направлена на познание и преобразование объектов окружающей действительности, способствует расширению кругозора, обогащению опыта самостоятельной деятельности, саморазвитию ребенка. В повседневной жизни дети часто сами экспериментируют с различными веществами, стремясь узнать что-то новое. </a:t>
            </a:r>
          </a:p>
          <a:p>
            <a:r>
              <a:rPr lang="ru-RU" sz="1600" b="1" dirty="0"/>
              <a:t> </a:t>
            </a:r>
            <a:r>
              <a:rPr lang="ru-RU" sz="1600" b="1" dirty="0" smtClean="0"/>
              <a:t>         Развитие и формирование экспериментальной деятельности оказывает большое влияние на объективно-субъективную сущность (характер, процесс, результат) и на всего дошкольника в целом. Дошкольный возраст - период расцвета детской познавательной активности. </a:t>
            </a:r>
          </a:p>
          <a:p>
            <a:r>
              <a:rPr lang="ru-RU" sz="1600" b="1" dirty="0"/>
              <a:t> </a:t>
            </a:r>
            <a:r>
              <a:rPr lang="ru-RU" sz="1600" b="1" dirty="0" smtClean="0"/>
              <a:t>           </a:t>
            </a:r>
          </a:p>
          <a:p>
            <a:endParaRPr lang="ru-RU" sz="1600" b="1" dirty="0"/>
          </a:p>
        </p:txBody>
      </p:sp>
    </p:spTree>
    <p:extLst>
      <p:ext uri="{BB962C8B-B14F-4D97-AF65-F5344CB8AC3E}">
        <p14:creationId xmlns:p14="http://schemas.microsoft.com/office/powerpoint/2010/main" val="3516314241"/>
      </p:ext>
    </p:extLst>
  </p:cSld>
  <p:clrMapOvr>
    <a:masterClrMapping/>
  </p:clrMapOvr>
  <mc:AlternateContent xmlns:mc="http://schemas.openxmlformats.org/markup-compatibility/2006" xmlns:p14="http://schemas.microsoft.com/office/powerpoint/2010/main">
    <mc:Choice Requires="p14">
      <p:transition spd="slow" p14:dur="1600" advClick="0" advTm="150000">
        <p14:prism isInverted="1"/>
      </p:transition>
    </mc:Choice>
    <mc:Fallback xmlns="">
      <p:transition spd="slow" advClick="0" advTm="150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7992888" cy="5940088"/>
          </a:xfrm>
          <a:prstGeom prst="rect">
            <a:avLst/>
          </a:prstGeom>
        </p:spPr>
        <p:txBody>
          <a:bodyPr wrap="square">
            <a:spAutoFit/>
          </a:bodyPr>
          <a:lstStyle/>
          <a:p>
            <a:r>
              <a:rPr lang="ru-RU" sz="2000" dirty="0" smtClean="0">
                <a:latin typeface="Times New Roman" pitchFamily="18" charset="0"/>
                <a:cs typeface="Times New Roman" pitchFamily="18" charset="0"/>
              </a:rPr>
              <a:t>     В настоящее время мы являемся свидетелями того, как в системе дошкольного образования формируется еще один эффективный метод познания закономерностей и явлений окружающего мира – метод экспериментирования.</a:t>
            </a:r>
          </a:p>
          <a:p>
            <a:r>
              <a:rPr lang="ru-RU" sz="2000" dirty="0" smtClean="0">
                <a:latin typeface="Times New Roman" pitchFamily="18" charset="0"/>
                <a:cs typeface="Times New Roman" pitchFamily="18" charset="0"/>
              </a:rPr>
              <a:t>     Эксперимент – это, во-первых, научно поставленный опыт, наблюдение исследуемого явления в научно учитываемых условиях, позволяющих следить за ходом явления и многократно воспроизводить его при повторении этих условий; во-вторых, вообще опыт, попытка осуществить что-либо». [«Современный словарь иностранных слов» (1994)                                         </a:t>
            </a:r>
          </a:p>
          <a:p>
            <a:r>
              <a:rPr lang="ru-RU" sz="2000" dirty="0" smtClean="0">
                <a:latin typeface="Times New Roman" pitchFamily="18" charset="0"/>
                <a:cs typeface="Times New Roman" pitchFamily="18" charset="0"/>
              </a:rPr>
              <a:t> - «Эксперимент - планомерное проведение наблюдения]. Тем самым человек создает возможность наблюдений, на основе которых складывается его знание о закономерностях в наблюдаемом явлении» [«Краткая философская энциклопедия»,1994].                                                                                                        - «Эксперимент… чувственно-предметная деятельность в науке; в более узком смысле слова – опыт, воспроизведение объекта познания, проверка гипотез и т.п.» [«Советский энциклопедический словарь» 1997].</a:t>
            </a:r>
          </a:p>
          <a:p>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128313427"/>
      </p:ext>
    </p:extLst>
  </p:cSld>
  <p:clrMapOvr>
    <a:masterClrMapping/>
  </p:clrMapOvr>
  <mc:AlternateContent xmlns:mc="http://schemas.openxmlformats.org/markup-compatibility/2006" xmlns:p14="http://schemas.microsoft.com/office/powerpoint/2010/main">
    <mc:Choice Requires="p14">
      <p:transition spd="slow" p14:dur="1600" advClick="0" advTm="150000">
        <p14:prism isInverted="1"/>
      </p:transition>
    </mc:Choice>
    <mc:Fallback xmlns="">
      <p:transition spd="slow" advClick="0" advTm="150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643998" cy="6186309"/>
          </a:xfrm>
          <a:prstGeom prst="rect">
            <a:avLst/>
          </a:prstGeom>
        </p:spPr>
        <p:txBody>
          <a:bodyPr wrap="square">
            <a:spAutoFit/>
          </a:bodyPr>
          <a:lstStyle/>
          <a:p>
            <a:r>
              <a:rPr lang="ru-RU" dirty="0" smtClean="0">
                <a:latin typeface="Times New Roman" pitchFamily="18" charset="0"/>
                <a:cs typeface="Times New Roman" pitchFamily="18" charset="0"/>
              </a:rPr>
              <a:t>Экспериментирование выступает как метод обучения, если применяется для передачи детям новых знаний. Оно может рассматриваться как форма организации педагогического процесса, если последний основан на методе экспериментирования. И, наконец, экспериментирование является одним из видов познавательной деятельности детей и взрослых, как это видно из определений, приведенных выше.</a:t>
            </a:r>
          </a:p>
          <a:p>
            <a:r>
              <a:rPr lang="ru-RU" dirty="0" smtClean="0">
                <a:latin typeface="Times New Roman" pitchFamily="18" charset="0"/>
                <a:cs typeface="Times New Roman" pitchFamily="18" charset="0"/>
              </a:rPr>
              <a:t>      Главное достоинство применения метода экспериментирования в детском саду заключается в том, что в процессе эксперимента:                                                  </a:t>
            </a:r>
          </a:p>
          <a:p>
            <a:r>
              <a:rPr lang="ru-RU" dirty="0" smtClean="0">
                <a:latin typeface="Times New Roman" pitchFamily="18" charset="0"/>
                <a:cs typeface="Times New Roman" pitchFamily="18" charset="0"/>
              </a:rPr>
              <a:t> - дети получают реальные представления о различных сторонах изучаемого объекта, о его взаимоотношениях с другими объектами и со средой обитания.           </a:t>
            </a:r>
          </a:p>
          <a:p>
            <a:r>
              <a:rPr lang="ru-RU" dirty="0" smtClean="0">
                <a:latin typeface="Times New Roman" pitchFamily="18" charset="0"/>
                <a:cs typeface="Times New Roman" pitchFamily="18" charset="0"/>
              </a:rPr>
              <a:t> - Идет обогащение памяти ребенка, активизируется его мыслительные процессы, так как постоянно возникает необходимость совершать операции анализа и синтеза, сравнения и классификации, обобщения и экстраполяции.    </a:t>
            </a:r>
          </a:p>
          <a:p>
            <a:pPr marL="171450" indent="-171450">
              <a:buFontTx/>
              <a:buChar char="-"/>
            </a:pPr>
            <a:r>
              <a:rPr lang="ru-RU" dirty="0" smtClean="0">
                <a:latin typeface="Times New Roman" pitchFamily="18" charset="0"/>
                <a:cs typeface="Times New Roman" pitchFamily="18" charset="0"/>
              </a:rPr>
              <a:t>Развивается речь ребенка, так как ему необходимо давать отчет об увиденном, формулировать обнаруженные закономерности и выводы.                      </a:t>
            </a:r>
          </a:p>
          <a:p>
            <a:pPr marL="171450" indent="-171450">
              <a:buFontTx/>
              <a:buChar char="-"/>
            </a:pPr>
            <a:r>
              <a:rPr lang="ru-RU" dirty="0" smtClean="0">
                <a:latin typeface="Times New Roman" pitchFamily="18" charset="0"/>
                <a:cs typeface="Times New Roman" pitchFamily="18" charset="0"/>
              </a:rPr>
              <a:t>Происходит накопление фонда умственных приемов и операций, которые рассматриваются как умственные умения.                                                                     </a:t>
            </a:r>
          </a:p>
          <a:p>
            <a:r>
              <a:rPr lang="ru-RU" dirty="0" smtClean="0">
                <a:latin typeface="Times New Roman" pitchFamily="18" charset="0"/>
                <a:cs typeface="Times New Roman" pitchFamily="18" charset="0"/>
              </a:rPr>
              <a:t> - Детское экспериментирование важно и для формирования самостоятельности, </a:t>
            </a:r>
            <a:r>
              <a:rPr lang="ru-RU" dirty="0" err="1" smtClean="0">
                <a:latin typeface="Times New Roman" pitchFamily="18" charset="0"/>
                <a:cs typeface="Times New Roman" pitchFamily="18" charset="0"/>
              </a:rPr>
              <a:t>целеполагания</a:t>
            </a:r>
            <a:r>
              <a:rPr lang="ru-RU" dirty="0" smtClean="0">
                <a:latin typeface="Times New Roman" pitchFamily="18" charset="0"/>
                <a:cs typeface="Times New Roman" pitchFamily="18" charset="0"/>
              </a:rPr>
              <a:t>, способности преобразовывать какие-либо предметы и явления для достижения определенного результата.                                   </a:t>
            </a:r>
          </a:p>
          <a:p>
            <a:r>
              <a:rPr lang="ru-RU" dirty="0" smtClean="0">
                <a:latin typeface="Times New Roman" pitchFamily="18" charset="0"/>
                <a:cs typeface="Times New Roman" pitchFamily="18" charset="0"/>
              </a:rPr>
              <a:t>- В процессе экспериментальной деятельности развивается эмоциональная сфера ребенка, творческие способности, формируются трудовые навыки, укрепляется здоровье за счет повышения общего уровня двигательной активности.</a:t>
            </a:r>
            <a:endParaRPr lang="ru-RU"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7088575" cy="2736304"/>
          </a:xfrm>
        </p:spPr>
        <p:txBody>
          <a:bodyPr/>
          <a:lstStyle/>
          <a:p>
            <a:pPr marL="0" indent="0">
              <a:buNone/>
            </a:pPr>
            <a:r>
              <a:rPr lang="ru-RU" sz="1400" dirty="0">
                <a:solidFill>
                  <a:schemeClr val="tx1"/>
                </a:solidFill>
              </a:rPr>
              <a:t>Для того чтобы повернуть действия маленького исследователя в полезное русло, мы используем особый тип игр-занятий, в основе которых лежат действия экспериментирования, подводящие ребенка к познанию окружающего мира, физическую природу которого малыш будет познавать значительно позже, в школе, а пока только накопление практического опыта под руководством взрослого.                                                                                            </a:t>
            </a:r>
            <a:br>
              <a:rPr lang="ru-RU" sz="1400" dirty="0">
                <a:solidFill>
                  <a:schemeClr val="tx1"/>
                </a:solidFill>
              </a:rPr>
            </a:br>
            <a:r>
              <a:rPr lang="ru-RU" sz="1400" dirty="0">
                <a:solidFill>
                  <a:schemeClr val="tx1"/>
                </a:solidFill>
              </a:rPr>
              <a:t>В работе с детьми по изучению неживой природы используем различные формы, методы и приемы работы: наблюдения, опыты, дидактические игры, беседы, прогулки и т.д. </a:t>
            </a:r>
          </a:p>
        </p:txBody>
      </p:sp>
      <p:pic>
        <p:nvPicPr>
          <p:cNvPr id="3074"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644008" y="3212976"/>
            <a:ext cx="4105026"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323528" y="3140968"/>
            <a:ext cx="3899829"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601126"/>
      </p:ext>
    </p:extLst>
  </p:cSld>
  <p:clrMapOvr>
    <a:masterClrMapping/>
  </p:clrMapOvr>
  <mc:AlternateContent xmlns:mc="http://schemas.openxmlformats.org/markup-compatibility/2006" xmlns:p14="http://schemas.microsoft.com/office/powerpoint/2010/main">
    <mc:Choice Requires="p14">
      <p:transition spd="slow" p14:dur="1600" advClick="0" advTm="150000">
        <p14:prism isInverted="1"/>
      </p:transition>
    </mc:Choice>
    <mc:Fallback xmlns="">
      <p:transition spd="slow" advClick="0" advTm="150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7693"/>
            <a:ext cx="8643998" cy="6463308"/>
          </a:xfrm>
          <a:prstGeom prst="rect">
            <a:avLst/>
          </a:prstGeom>
        </p:spPr>
        <p:txBody>
          <a:bodyPr wrap="square">
            <a:spAutoFit/>
          </a:bodyPr>
          <a:lstStyle/>
          <a:p>
            <a:r>
              <a:rPr lang="ru-RU" dirty="0" smtClean="0"/>
              <a:t>   </a:t>
            </a:r>
            <a:r>
              <a:rPr lang="ru-RU" dirty="0" smtClean="0">
                <a:latin typeface="Times New Roman" pitchFamily="18" charset="0"/>
                <a:cs typeface="Times New Roman" pitchFamily="18" charset="0"/>
              </a:rPr>
              <a:t>С целью выявления у детей старшего дошкольного возраста </a:t>
            </a:r>
            <a:r>
              <a:rPr lang="ru-RU" dirty="0" err="1" smtClean="0">
                <a:latin typeface="Times New Roman" pitchFamily="18" charset="0"/>
                <a:cs typeface="Times New Roman" pitchFamily="18" charset="0"/>
              </a:rPr>
              <a:t>сформированности</a:t>
            </a:r>
            <a:r>
              <a:rPr lang="ru-RU" dirty="0" smtClean="0">
                <a:latin typeface="Times New Roman" pitchFamily="18" charset="0"/>
                <a:cs typeface="Times New Roman" pitchFamily="18" charset="0"/>
              </a:rPr>
              <a:t> деятельности экспериментирования и отношения к экспериментальной деятельности мы разработали показатели уровня овладения детьми экспериментальной деятельностью. </a:t>
            </a:r>
          </a:p>
          <a:p>
            <a:r>
              <a:rPr lang="ru-RU" dirty="0" smtClean="0">
                <a:latin typeface="Times New Roman" pitchFamily="18" charset="0"/>
                <a:cs typeface="Times New Roman" pitchFamily="18" charset="0"/>
              </a:rPr>
              <a:t>   На основании индивидуальных карт обследования и наблюдения воспитателя за степенью овладения экспериментальной деятельностью выясняли, что дети имеют низкий уровень овладения экспериментальной деятельностью. Познавательный интерес детей  не устойчив, они не всегда понимают проблему.</a:t>
            </a:r>
          </a:p>
          <a:p>
            <a:r>
              <a:rPr lang="ru-RU" dirty="0" smtClean="0">
                <a:latin typeface="Times New Roman" pitchFamily="18" charset="0"/>
                <a:cs typeface="Times New Roman" pitchFamily="18" charset="0"/>
              </a:rPr>
              <a:t>   По результатам выявленного уровня экологических знаний о неживой природе установлено, что отсутствуют знания о свойствах воздуха, глины, стекла и др., частично знают об их назначении. Дети плохо вычленяют существенные особенности предметов, делают ошибки при группировке предметов. Таким образом, по результатам констатирующего эксперимента мы выявили, что дети не проявляют интерес к экспериментированию, предпочитая другие виды деятельности; дети мало проявляли интерес к поисковой деятельности, отсутствует ряд навыков и необходимых компонентов для экспериментирования (умения ставить цель, выбирать необходимый материал, планировать свои действия с материалом с направленностью на результат); познавательный интерес выражен недостаточно; дети мало знают о свойствах и качествах материалов неживой природы.</a:t>
            </a:r>
          </a:p>
          <a:p>
            <a:r>
              <a:rPr lang="ru-RU" dirty="0" smtClean="0">
                <a:latin typeface="Times New Roman" pitchFamily="18" charset="0"/>
                <a:cs typeface="Times New Roman" pitchFamily="18" charset="0"/>
              </a:rPr>
              <a:t>   Совместно с воспитателями  данной группы нами была разработана методика «Маленький исследователь», в основу которой были взяты наблюдения за детьми. То есть ежедневное пребывание детей в ДОУ в ходе самостоятельной деятельности. «Маленький исследователь»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33467878"/>
      </p:ext>
    </p:extLst>
  </p:cSld>
  <p:clrMapOvr>
    <a:masterClrMapping/>
  </p:clrMapOvr>
  <mc:AlternateContent xmlns:mc="http://schemas.openxmlformats.org/markup-compatibility/2006" xmlns:p14="http://schemas.microsoft.com/office/powerpoint/2010/main">
    <mc:Choice Requires="p14">
      <p:transition spd="slow" p14:dur="1600" advClick="0" advTm="150000">
        <p14:prism isInverted="1"/>
      </p:transition>
    </mc:Choice>
    <mc:Fallback xmlns="">
      <p:transition spd="slow" advClick="0" advTm="150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6512511" cy="1143000"/>
          </a:xfrm>
        </p:spPr>
        <p:txBody>
          <a:bodyPr>
            <a:normAutofit fontScale="90000"/>
          </a:bodyPr>
          <a:lstStyle/>
          <a:p>
            <a:pPr marL="0" indent="0">
              <a:buNone/>
            </a:pPr>
            <a:r>
              <a:rPr lang="ru-RU" sz="2800" b="1" dirty="0" smtClean="0"/>
              <a:t>Показатели уровня овладения детьми экспериментальной деятельностью</a:t>
            </a:r>
            <a:endParaRPr lang="ru-RU" sz="2800" b="1"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113277184"/>
              </p:ext>
            </p:extLst>
          </p:nvPr>
        </p:nvGraphicFramePr>
        <p:xfrm>
          <a:off x="467544" y="1772816"/>
          <a:ext cx="8352928"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184696"/>
      </p:ext>
    </p:extLst>
  </p:cSld>
  <p:clrMapOvr>
    <a:masterClrMapping/>
  </p:clrMapOvr>
  <mc:AlternateContent xmlns:mc="http://schemas.openxmlformats.org/markup-compatibility/2006" xmlns:p14="http://schemas.microsoft.com/office/powerpoint/2010/main">
    <mc:Choice Requires="p14">
      <p:transition spd="slow" p14:dur="1600" advClick="0" advTm="60000">
        <p14:prism isInverted="1"/>
      </p:transition>
    </mc:Choice>
    <mc:Fallback xmlns="">
      <p:transition spd="slow" advClick="0" advTm="6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04664"/>
            <a:ext cx="8424936" cy="6120680"/>
          </a:xfrm>
        </p:spPr>
        <p:txBody>
          <a:bodyPr>
            <a:normAutofit/>
          </a:bodyPr>
          <a:lstStyle/>
          <a:p>
            <a:r>
              <a:rPr lang="ru-RU" sz="2400" dirty="0">
                <a:solidFill>
                  <a:schemeClr val="tx1"/>
                </a:solidFill>
                <a:latin typeface="Times New Roman" panose="02020603050405020304" pitchFamily="18" charset="0"/>
                <a:cs typeface="Times New Roman" panose="02020603050405020304" pitchFamily="18" charset="0"/>
              </a:rPr>
              <a:t>Ребенок рождается исследователем. Неутолимая жажда новых впечатлений, любопытство, постоянное стремление наблюдать и экспериментировать, самостоятельно искать новые сведения о мире, традиционно рассматриваются как важнейшие черты детского поведения. Удовлетворяя свою любознательность в процессе активной познавательно-исследовательской деятельности, которая в естественной форме проявляется в виде детского экспериментирования, ребенок с одной стороны расширяет представления о мире, с другой – начинает овладевать основополагающими культурными формами упорядочения опыта: </a:t>
            </a:r>
            <a:r>
              <a:rPr lang="ru-RU" sz="2400" dirty="0" err="1">
                <a:solidFill>
                  <a:schemeClr val="tx1"/>
                </a:solidFill>
                <a:latin typeface="Times New Roman" panose="02020603050405020304" pitchFamily="18" charset="0"/>
                <a:cs typeface="Times New Roman" panose="02020603050405020304" pitchFamily="18" charset="0"/>
              </a:rPr>
              <a:t>причинно</a:t>
            </a:r>
            <a:r>
              <a:rPr lang="ru-RU" sz="2400" dirty="0">
                <a:solidFill>
                  <a:schemeClr val="tx1"/>
                </a:solidFill>
                <a:latin typeface="Times New Roman" panose="02020603050405020304" pitchFamily="18" charset="0"/>
                <a:cs typeface="Times New Roman" panose="02020603050405020304" pitchFamily="18" charset="0"/>
              </a:rPr>
              <a:t> – следственными, родовидовыми, пространственными и временными отношениями, позволяющими связать отдельные представления в целостную картину мира. [</a:t>
            </a:r>
            <a:r>
              <a:rPr lang="ru-RU" sz="2400" dirty="0" err="1">
                <a:solidFill>
                  <a:schemeClr val="tx1"/>
                </a:solidFill>
                <a:latin typeface="Times New Roman" panose="02020603050405020304" pitchFamily="18" charset="0"/>
                <a:cs typeface="Times New Roman" panose="02020603050405020304" pitchFamily="18" charset="0"/>
              </a:rPr>
              <a:t>Поддьяков</a:t>
            </a:r>
            <a:r>
              <a:rPr lang="ru-RU" sz="2400" dirty="0">
                <a:solidFill>
                  <a:schemeClr val="tx1"/>
                </a:solidFill>
                <a:latin typeface="Times New Roman" panose="02020603050405020304" pitchFamily="18" charset="0"/>
                <a:cs typeface="Times New Roman" panose="02020603050405020304" pitchFamily="18" charset="0"/>
              </a:rPr>
              <a:t>, 1993].</a:t>
            </a:r>
          </a:p>
          <a:p>
            <a:endParaRPr lang="ru-RU" dirty="0"/>
          </a:p>
        </p:txBody>
      </p:sp>
    </p:spTree>
    <p:extLst>
      <p:ext uri="{BB962C8B-B14F-4D97-AF65-F5344CB8AC3E}">
        <p14:creationId xmlns:p14="http://schemas.microsoft.com/office/powerpoint/2010/main" val="2351691250"/>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6512511" cy="1143000"/>
          </a:xfrm>
        </p:spPr>
        <p:txBody>
          <a:bodyPr>
            <a:normAutofit/>
          </a:bodyPr>
          <a:lstStyle/>
          <a:p>
            <a:pPr marL="0" indent="0" algn="ctr">
              <a:buNone/>
            </a:pPr>
            <a:r>
              <a:rPr lang="ru-RU" sz="3200" b="1" dirty="0" smtClean="0"/>
              <a:t>Данные по методике </a:t>
            </a:r>
            <a:br>
              <a:rPr lang="ru-RU" sz="3200" b="1" dirty="0" smtClean="0"/>
            </a:br>
            <a:r>
              <a:rPr lang="ru-RU" sz="3200" b="1" dirty="0" smtClean="0"/>
              <a:t>«Маленький исследователь»</a:t>
            </a:r>
            <a:endParaRPr lang="ru-RU" sz="3200" b="1" dirty="0"/>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761437396"/>
              </p:ext>
            </p:extLst>
          </p:nvPr>
        </p:nvGraphicFramePr>
        <p:xfrm>
          <a:off x="539552" y="1700808"/>
          <a:ext cx="8064896" cy="46805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0272304"/>
      </p:ext>
    </p:extLst>
  </p:cSld>
  <p:clrMapOvr>
    <a:masterClrMapping/>
  </p:clrMapOvr>
  <mc:AlternateContent xmlns:mc="http://schemas.openxmlformats.org/markup-compatibility/2006" xmlns:p14="http://schemas.microsoft.com/office/powerpoint/2010/main">
    <mc:Choice Requires="p14">
      <p:transition spd="slow" p14:dur="1600" advClick="0" advTm="60000">
        <p14:prism isInverted="1"/>
      </p:transition>
    </mc:Choice>
    <mc:Fallback xmlns="">
      <p:transition spd="slow" advClick="0" advTm="60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352928" cy="6124754"/>
          </a:xfrm>
          <a:prstGeom prst="rect">
            <a:avLst/>
          </a:prstGeom>
        </p:spPr>
        <p:txBody>
          <a:bodyPr wrap="square">
            <a:spAutoFit/>
          </a:bodyPr>
          <a:lstStyle/>
          <a:p>
            <a:r>
              <a:rPr lang="ru-RU" sz="2000" b="1" dirty="0" smtClean="0"/>
              <a:t>   </a:t>
            </a:r>
            <a:r>
              <a:rPr lang="ru-RU" sz="2800" b="1" dirty="0" smtClean="0">
                <a:latin typeface="Times New Roman" panose="02020603050405020304" pitchFamily="18" charset="0"/>
                <a:cs typeface="Times New Roman" panose="02020603050405020304" pitchFamily="18" charset="0"/>
              </a:rPr>
              <a:t>Ребенок рождается исследователем. Неутолимая жажда новых впечатлений, любопытство, постоянное стремление наблюдать и экспериментировать, самостоятельно искать новые сведения о мире, традиционно  рассматриваются как важнейшие черты детского поведения. Исследовательская, поисковая активность – естественное состояние ребенка, он настроен на познание мира, он хочет его познать. Исследовать, открывать, изучать – значит сделать шаг в неизвестное, непознанное. Именно исследовательское поведение и создает для того, чтобы психическое развитие ребенка изначально разворачивалось как процесс саморазвития.</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016444"/>
      </p:ext>
    </p:extLst>
  </p:cSld>
  <p:clrMapOvr>
    <a:masterClrMapping/>
  </p:clrMapOvr>
  <mc:AlternateContent xmlns:mc="http://schemas.openxmlformats.org/markup-compatibility/2006" xmlns:p14="http://schemas.microsoft.com/office/powerpoint/2010/main">
    <mc:Choice Requires="p14">
      <p:transition spd="slow" p14:dur="1200" advClick="0" advTm="900000">
        <p14:prism/>
      </p:transition>
    </mc:Choice>
    <mc:Fallback xmlns="">
      <p:transition spd="slow" advClick="0" advTm="90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731520"/>
            <a:ext cx="8424936" cy="5721816"/>
          </a:xfrm>
        </p:spPr>
        <p:txBody>
          <a:bodyPr/>
          <a:lstStyle/>
          <a:p>
            <a:r>
              <a:rPr lang="ru-RU" dirty="0"/>
              <a:t> </a:t>
            </a:r>
            <a:r>
              <a:rPr lang="ru-RU" sz="3600" dirty="0">
                <a:solidFill>
                  <a:schemeClr val="tx1"/>
                </a:solidFill>
                <a:latin typeface="Times New Roman" panose="02020603050405020304" pitchFamily="18" charset="0"/>
                <a:cs typeface="Times New Roman" panose="02020603050405020304" pitchFamily="18" charset="0"/>
              </a:rPr>
              <a:t>В.А. Сухомлинский считал, необходимым вводить малыша в окружающий мир природы так, чтобы каждый день открывал в нём что-то новое для себя, чтобы он рос исследователем, чтобы каждый шаг был путешествием к истокам чудес в природе, облагораживая сердце и закалял волю. </a:t>
            </a:r>
            <a:endParaRPr lang="ru-RU"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99086"/>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352928" cy="5649808"/>
          </a:xfrm>
        </p:spPr>
        <p:txBody>
          <a:bodyPr>
            <a:normAutofit/>
          </a:bodyPr>
          <a:lstStyle/>
          <a:p>
            <a:r>
              <a:rPr lang="ru-RU" dirty="0">
                <a:solidFill>
                  <a:schemeClr val="tx1"/>
                </a:solidFill>
                <a:latin typeface="Times New Roman" panose="02020603050405020304" pitchFamily="18" charset="0"/>
                <a:cs typeface="Times New Roman" panose="02020603050405020304" pitchFamily="18" charset="0"/>
              </a:rPr>
              <a:t>Исследовательская, поисковая активность - естественное состояние ребёнка, он настроен на познание мира, он хочет его познать. Исследовать, открывать, изучать - значит сделать шаг в  неизвестное, непознанное. Именно исследовательское поведение и создаёт для того, чтобы психическое развитие ребёнка изначально разворачивалась как процесс саморазвития.  Особое значение для развития личности дошкольника имеет усвоение им представлений о взаимосвязи природы и человека. Овладение способами практического взаимодействия с окружающей средой обеспечивает становление мировидения ребёнка, его личностный рост. Существенную роль в этом направлении играет поисково-познавательная деятельность дошкольников, протекающая в форме экспериментальных действий. В их процессе дети преобразуют объекты с целью выявить их скрытые существенные связи с явлениями природы. </a:t>
            </a:r>
          </a:p>
          <a:p>
            <a:endParaRPr lang="ru-RU" dirty="0"/>
          </a:p>
        </p:txBody>
      </p:sp>
    </p:spTree>
    <p:extLst>
      <p:ext uri="{BB962C8B-B14F-4D97-AF65-F5344CB8AC3E}">
        <p14:creationId xmlns:p14="http://schemas.microsoft.com/office/powerpoint/2010/main" val="3142320140"/>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208912" cy="5649808"/>
          </a:xfrm>
        </p:spPr>
        <p:txBody>
          <a:bodyPr>
            <a:normAutofit/>
          </a:bodyPr>
          <a:lstStyle/>
          <a:p>
            <a:r>
              <a:rPr lang="ru-RU" sz="2800" dirty="0">
                <a:solidFill>
                  <a:schemeClr val="tx1"/>
                </a:solidFill>
                <a:latin typeface="Times New Roman" panose="02020603050405020304" pitchFamily="18" charset="0"/>
                <a:cs typeface="Times New Roman" panose="02020603050405020304" pitchFamily="18" charset="0"/>
              </a:rPr>
              <a:t>В.А. Сухомлинский говорил, детское экспериментирование - сложный многогранный процесс, включающий в себя и живое наблюдение, и опыты, проводимые ребенком. В ходе его дошкольник постепенно овладевает моделью исследовательской деятельности - от постановки проблемы к выдвижению гипотезы и проверке ее опытным путем. Ему доступны приемы простейшего планирования эксперимента, сравнительного анализа наблюдаемых процессов и полученных результатов и т.п. </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001271"/>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332656"/>
            <a:ext cx="8424936" cy="6120680"/>
          </a:xfrm>
        </p:spPr>
        <p:txBody>
          <a:bodyPr>
            <a:normAutofit/>
          </a:bodyPr>
          <a:lstStyle/>
          <a:p>
            <a:r>
              <a:rPr lang="ru-RU" dirty="0"/>
              <a:t> </a:t>
            </a:r>
            <a:r>
              <a:rPr lang="ru-RU" sz="2800" dirty="0">
                <a:solidFill>
                  <a:schemeClr val="tx1"/>
                </a:solidFill>
                <a:latin typeface="Times New Roman" panose="02020603050405020304" pitchFamily="18" charset="0"/>
                <a:cs typeface="Times New Roman" panose="02020603050405020304" pitchFamily="18" charset="0"/>
              </a:rPr>
              <a:t>При формировании основ </a:t>
            </a:r>
            <a:r>
              <a:rPr lang="ru-RU" sz="2800" dirty="0" err="1">
                <a:solidFill>
                  <a:schemeClr val="tx1"/>
                </a:solidFill>
                <a:latin typeface="Times New Roman" panose="02020603050405020304" pitchFamily="18" charset="0"/>
                <a:cs typeface="Times New Roman" panose="02020603050405020304" pitchFamily="18" charset="0"/>
              </a:rPr>
              <a:t>естестевенно</a:t>
            </a:r>
            <a:r>
              <a:rPr lang="ru-RU" sz="2800" dirty="0">
                <a:solidFill>
                  <a:schemeClr val="tx1"/>
                </a:solidFill>
                <a:latin typeface="Times New Roman" panose="02020603050405020304" pitchFamily="18" charset="0"/>
                <a:cs typeface="Times New Roman" panose="02020603050405020304" pitchFamily="18" charset="0"/>
              </a:rPr>
              <a:t> - научных и экологических понятий экспериментирование рассматривают как метод, близкий к идеальному. Знания, почерпнутые не из книг, а добытые самостоятельно, всегда являются осознанными и более прочными. За использование этого метода обучения выступали такие классики педагогики, как Я.А. Коменский, И.Г. Песталоцци, Ж.Ж. Руссо, К.Д. Ушинский и многие другие. Особенности деятельности экспериментирования были изучены в целом ряде исследований (Д.Б. </a:t>
            </a:r>
            <a:r>
              <a:rPr lang="ru-RU" sz="2800" dirty="0" err="1">
                <a:solidFill>
                  <a:schemeClr val="tx1"/>
                </a:solidFill>
                <a:latin typeface="Times New Roman" panose="02020603050405020304" pitchFamily="18" charset="0"/>
                <a:cs typeface="Times New Roman" panose="02020603050405020304" pitchFamily="18" charset="0"/>
              </a:rPr>
              <a:t>Годовикова</a:t>
            </a:r>
            <a:r>
              <a:rPr lang="ru-RU" sz="2800" dirty="0">
                <a:solidFill>
                  <a:schemeClr val="tx1"/>
                </a:solidFill>
                <a:latin typeface="Times New Roman" panose="02020603050405020304" pitchFamily="18" charset="0"/>
                <a:cs typeface="Times New Roman" panose="02020603050405020304" pitchFamily="18" charset="0"/>
              </a:rPr>
              <a:t>, М.И. Лисина, С.Л. Новоселова, А.Н. </a:t>
            </a:r>
            <a:r>
              <a:rPr lang="ru-RU" sz="2800" dirty="0" err="1">
                <a:solidFill>
                  <a:schemeClr val="tx1"/>
                </a:solidFill>
                <a:latin typeface="Times New Roman" panose="02020603050405020304" pitchFamily="18" charset="0"/>
                <a:cs typeface="Times New Roman" panose="02020603050405020304" pitchFamily="18" charset="0"/>
              </a:rPr>
              <a:t>Поддьяков</a:t>
            </a:r>
            <a:r>
              <a:rPr lang="ru-RU" sz="2800" dirty="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84436"/>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352928" cy="5976664"/>
          </a:xfrm>
        </p:spPr>
        <p:txBody>
          <a:bodyPr>
            <a:normAutofit/>
          </a:bodyPr>
          <a:lstStyle/>
          <a:p>
            <a:r>
              <a:rPr lang="ru-RU" sz="2800" dirty="0">
                <a:solidFill>
                  <a:schemeClr val="tx1"/>
                </a:solidFill>
                <a:latin typeface="Times New Roman" panose="02020603050405020304" pitchFamily="18" charset="0"/>
                <a:cs typeface="Times New Roman" panose="02020603050405020304" pitchFamily="18" charset="0"/>
              </a:rPr>
              <a:t> На сегодняшний день методика организации детского экспериментирования разработана неполно. Это обусловлено многими причинами: недостаточной теоретической проработанностью вопроса, нехваткой методической литературы для педагогов в данном вопросе. Следствием является медленное внедрение детского экспериментирования в практику работы дошкольных учреждений. Таким образом, проблемой нашего исследования заключается в необходимости внедрения экспериментирования в деятельность детей дошкольного возраста.           </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894990"/>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p:txBody>
          <a:bodyPr>
            <a:noAutofit/>
          </a:bodyPr>
          <a:lstStyle/>
          <a:p>
            <a:r>
              <a:rPr lang="ru-RU" sz="4000" dirty="0">
                <a:latin typeface="Times New Roman" panose="02020603050405020304" pitchFamily="18" charset="0"/>
                <a:cs typeface="Times New Roman" panose="02020603050405020304" pitchFamily="18" charset="0"/>
              </a:rPr>
              <a:t> </a:t>
            </a:r>
            <a:r>
              <a:rPr lang="ru-RU" sz="4000" dirty="0">
                <a:solidFill>
                  <a:schemeClr val="tx1"/>
                </a:solidFill>
                <a:latin typeface="Times New Roman" panose="02020603050405020304" pitchFamily="18" charset="0"/>
                <a:cs typeface="Times New Roman" panose="02020603050405020304" pitchFamily="18" charset="0"/>
              </a:rPr>
              <a:t>Разрешение данной проблемы обусловило выбор темы нашего исследования « Экспериментирование как средство ознакомления дошкольников с неживой природой».</a:t>
            </a:r>
            <a:endParaRPr lang="ru-RU"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2714457"/>
      </p:ext>
    </p:extLst>
  </p:cSld>
  <p:clrMapOvr>
    <a:masterClrMapping/>
  </p:clrMapOvr>
  <mc:AlternateContent xmlns:mc="http://schemas.openxmlformats.org/markup-compatibility/2006" xmlns:p14="http://schemas.microsoft.com/office/powerpoint/2010/main">
    <mc:Choice Requires="p14">
      <p:transition spd="slow" p14:dur="1600" advClick="0" advTm="30">
        <p14:prism isInverted="1"/>
      </p:transition>
    </mc:Choice>
    <mc:Fallback xmlns="">
      <p:transition spd="slow" advClick="0" advTm="3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55576" y="548680"/>
            <a:ext cx="7416824" cy="5693866"/>
          </a:xfrm>
          <a:prstGeom prst="rect">
            <a:avLst/>
          </a:prstGeom>
        </p:spPr>
        <p:txBody>
          <a:bodyPr wrap="square">
            <a:spAutoFit/>
          </a:bodyPr>
          <a:lstStyle/>
          <a:p>
            <a:r>
              <a:rPr lang="ru-RU" sz="2800" b="1" dirty="0" smtClean="0"/>
              <a:t>Цель:</a:t>
            </a:r>
            <a:r>
              <a:rPr lang="ru-RU" sz="2800" dirty="0" smtClean="0"/>
              <a:t> обосновать эффективность использования экспериментирования как средства ознакомления детей дошкольного возраста с неживой природой.</a:t>
            </a:r>
          </a:p>
          <a:p>
            <a:r>
              <a:rPr lang="en-US" sz="2800" b="1" dirty="0" smtClean="0"/>
              <a:t>          </a:t>
            </a:r>
            <a:r>
              <a:rPr lang="ru-RU" sz="2800" b="1" dirty="0" smtClean="0"/>
              <a:t>Объект исследования:</a:t>
            </a:r>
            <a:r>
              <a:rPr lang="ru-RU" sz="2800" dirty="0" smtClean="0"/>
              <a:t>  </a:t>
            </a:r>
            <a:r>
              <a:rPr lang="en-US" sz="2800" dirty="0" smtClean="0"/>
              <a:t>                      </a:t>
            </a:r>
            <a:r>
              <a:rPr lang="ru-RU" sz="2800" dirty="0" smtClean="0"/>
              <a:t>воспитательный процесс в условиях детского сада.</a:t>
            </a:r>
          </a:p>
          <a:p>
            <a:r>
              <a:rPr lang="en-US" sz="2800" b="1" dirty="0" smtClean="0"/>
              <a:t>                      </a:t>
            </a:r>
            <a:r>
              <a:rPr lang="ru-RU" sz="2800" b="1" dirty="0" smtClean="0"/>
              <a:t>Предмет исследования: </a:t>
            </a:r>
            <a:r>
              <a:rPr lang="ru-RU" sz="2800" dirty="0" smtClean="0"/>
              <a:t>возможность использования экспериментальной деятельности детей дошкольного возраста как средства ознакомления с неживой природой.</a:t>
            </a:r>
            <a:endParaRPr lang="ru-RU" sz="2800" dirty="0"/>
          </a:p>
        </p:txBody>
      </p:sp>
    </p:spTree>
    <p:extLst>
      <p:ext uri="{BB962C8B-B14F-4D97-AF65-F5344CB8AC3E}">
        <p14:creationId xmlns:p14="http://schemas.microsoft.com/office/powerpoint/2010/main" val="569163364"/>
      </p:ext>
    </p:extLst>
  </p:cSld>
  <p:clrMapOvr>
    <a:masterClrMapping/>
  </p:clrMapOvr>
  <mc:AlternateContent xmlns:mc="http://schemas.openxmlformats.org/markup-compatibility/2006" xmlns:p14="http://schemas.microsoft.com/office/powerpoint/2010/main">
    <mc:Choice Requires="p14">
      <p:transition spd="slow" p14:dur="3000" advClick="0" advTm="60000">
        <p14:prism isInverted="1"/>
      </p:transition>
    </mc:Choice>
    <mc:Fallback xmlns="">
      <p:transition spd="slow" advClick="0" advTm="60000">
        <p:fade/>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247</TotalTime>
  <Words>1499</Words>
  <Application>Microsoft Office PowerPoint</Application>
  <PresentationFormat>Экран (4:3)</PresentationFormat>
  <Paragraphs>49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Задачи</vt:lpstr>
      <vt:lpstr>Презентация PowerPoint</vt:lpstr>
      <vt:lpstr>Презентация PowerPoint</vt:lpstr>
      <vt:lpstr> Природа – это все, что нас окружает, кроме сделанного человеком. </vt:lpstr>
      <vt:lpstr>Презентация PowerPoint</vt:lpstr>
      <vt:lpstr>Презентация PowerPoint</vt:lpstr>
      <vt:lpstr>Презентация PowerPoint</vt:lpstr>
      <vt:lpstr>Для того чтобы повернуть действия маленького исследователя в полезное русло, мы используем особый тип игр-занятий, в основе которых лежат действия экспериментирования, подводящие ребенка к познанию окружающего мира, физическую природу которого малыш будет познавать значительно позже, в школе, а пока только накопление практического опыта под руководством взрослого.                                                                                             В работе с детьми по изучению неживой природы используем различные формы, методы и приемы работы: наблюдения, опыты, дидактические игры, беседы, прогулки и т.д. </vt:lpstr>
      <vt:lpstr>Презентация PowerPoint</vt:lpstr>
      <vt:lpstr>Показатели уровня овладения детьми экспериментальной деятельностью</vt:lpstr>
      <vt:lpstr>Данные по методике  «Маленький исследователь»</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dc:creator>
  <cp:lastModifiedBy>Малых Елена</cp:lastModifiedBy>
  <cp:revision>23</cp:revision>
  <dcterms:created xsi:type="dcterms:W3CDTF">2015-04-05T09:28:24Z</dcterms:created>
  <dcterms:modified xsi:type="dcterms:W3CDTF">2015-08-28T06:35:27Z</dcterms:modified>
</cp:coreProperties>
</file>