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7" r:id="rId9"/>
    <p:sldId id="268" r:id="rId10"/>
    <p:sldId id="269" r:id="rId11"/>
    <p:sldId id="263" r:id="rId12"/>
    <p:sldId id="265" r:id="rId13"/>
    <p:sldId id="271" r:id="rId14"/>
    <p:sldId id="272" r:id="rId15"/>
    <p:sldId id="273" r:id="rId16"/>
    <p:sldId id="275" r:id="rId17"/>
    <p:sldId id="274" r:id="rId18"/>
    <p:sldId id="276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9817" autoAdjust="0"/>
  </p:normalViewPr>
  <p:slideViewPr>
    <p:cSldViewPr>
      <p:cViewPr varScale="1">
        <p:scale>
          <a:sx n="39" d="100"/>
          <a:sy n="3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D33D0-02E1-4643-9CBB-16F04C1F3F50}" type="datetimeFigureOut">
              <a:rPr lang="ru-RU" smtClean="0"/>
              <a:pPr/>
              <a:t>20.05.2013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9EE98-57B1-4FA8-9C0B-A4D40DE7469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D33D0-02E1-4643-9CBB-16F04C1F3F50}" type="datetimeFigureOut">
              <a:rPr lang="ru-RU" smtClean="0"/>
              <a:pPr/>
              <a:t>20.05.2013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9EE98-57B1-4FA8-9C0B-A4D40DE7469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D33D0-02E1-4643-9CBB-16F04C1F3F50}" type="datetimeFigureOut">
              <a:rPr lang="ru-RU" smtClean="0"/>
              <a:pPr/>
              <a:t>20.05.2013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9EE98-57B1-4FA8-9C0B-A4D40DE7469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D33D0-02E1-4643-9CBB-16F04C1F3F50}" type="datetimeFigureOut">
              <a:rPr lang="ru-RU" smtClean="0"/>
              <a:pPr/>
              <a:t>20.05.2013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9EE98-57B1-4FA8-9C0B-A4D40DE7469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D33D0-02E1-4643-9CBB-16F04C1F3F50}" type="datetimeFigureOut">
              <a:rPr lang="ru-RU" smtClean="0"/>
              <a:pPr/>
              <a:t>20.05.2013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9EE98-57B1-4FA8-9C0B-A4D40DE7469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D33D0-02E1-4643-9CBB-16F04C1F3F50}" type="datetimeFigureOut">
              <a:rPr lang="ru-RU" smtClean="0"/>
              <a:pPr/>
              <a:t>20.05.2013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9EE98-57B1-4FA8-9C0B-A4D40DE7469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D33D0-02E1-4643-9CBB-16F04C1F3F50}" type="datetimeFigureOut">
              <a:rPr lang="ru-RU" smtClean="0"/>
              <a:pPr/>
              <a:t>20.05.2013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9EE98-57B1-4FA8-9C0B-A4D40DE7469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D33D0-02E1-4643-9CBB-16F04C1F3F50}" type="datetimeFigureOut">
              <a:rPr lang="ru-RU" smtClean="0"/>
              <a:pPr/>
              <a:t>20.05.2013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9EE98-57B1-4FA8-9C0B-A4D40DE7469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D33D0-02E1-4643-9CBB-16F04C1F3F50}" type="datetimeFigureOut">
              <a:rPr lang="ru-RU" smtClean="0"/>
              <a:pPr/>
              <a:t>20.05.2013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9EE98-57B1-4FA8-9C0B-A4D40DE7469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D33D0-02E1-4643-9CBB-16F04C1F3F50}" type="datetimeFigureOut">
              <a:rPr lang="ru-RU" smtClean="0"/>
              <a:pPr/>
              <a:t>20.05.2013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9EE98-57B1-4FA8-9C0B-A4D40DE7469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D33D0-02E1-4643-9CBB-16F04C1F3F50}" type="datetimeFigureOut">
              <a:rPr lang="ru-RU" smtClean="0"/>
              <a:pPr/>
              <a:t>20.05.2013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9EE98-57B1-4FA8-9C0B-A4D40DE7469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5D33D0-02E1-4643-9CBB-16F04C1F3F50}" type="datetimeFigureOut">
              <a:rPr lang="ru-RU" smtClean="0"/>
              <a:pPr/>
              <a:t>20.05.2013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09EE98-57B1-4FA8-9C0B-A4D40DE7469D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1.xml"/><Relationship Id="rId1" Type="http://schemas.openxmlformats.org/officeDocument/2006/relationships/audio" Target="file:///C:\Users\&#1040;&#1087;&#1088;&#1086;&#1089;&#1080;&#1085;%20&#1044;&#1084;&#1080;&#1090;&#1088;&#1080;&#1081;\Desktop\&#1050;&#1086;&#1083;&#1099;&#1073;&#1077;&#1083;&#1100;&#1085;&#1072;&#1103;%20-%20(&#1046;&#1086;&#1088;&#1078;%20&#1041;&#1080;&#1079;&#1077;).mp3" TargetMode="Externa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 descr="C:\Users\Апросин Дмитрий\Desktop\ЛИЦЕЙ\колыбельные\fantasy_1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0" y="0"/>
            <a:ext cx="7092280" cy="40164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500" b="1" dirty="0" smtClean="0"/>
              <a:t>Тема</a:t>
            </a:r>
          </a:p>
          <a:p>
            <a:pPr algn="ctr"/>
            <a:r>
              <a:rPr lang="ru-RU" sz="4500" b="1" dirty="0" smtClean="0"/>
              <a:t> «Колыбельные песни»</a:t>
            </a:r>
          </a:p>
          <a:p>
            <a:pPr algn="ctr"/>
            <a:r>
              <a:rPr lang="ru-RU" sz="4500" b="1" dirty="0" err="1" smtClean="0"/>
              <a:t>Апросина</a:t>
            </a:r>
            <a:r>
              <a:rPr lang="ru-RU" sz="4500" b="1" dirty="0" smtClean="0"/>
              <a:t> Арина</a:t>
            </a:r>
          </a:p>
          <a:p>
            <a:pPr algn="ctr"/>
            <a:r>
              <a:rPr lang="ru-RU" sz="4500" b="1" dirty="0" smtClean="0"/>
              <a:t>1 «Б» класс, лицей №87</a:t>
            </a:r>
          </a:p>
          <a:p>
            <a:pPr algn="ctr"/>
            <a:r>
              <a:rPr lang="ru-RU" sz="4500" b="1" dirty="0" smtClean="0"/>
              <a:t>Г.Нижний Новгород </a:t>
            </a:r>
          </a:p>
          <a:p>
            <a:pPr algn="ctr"/>
            <a:r>
              <a:rPr lang="ru-RU" sz="3000" b="1" dirty="0" smtClean="0"/>
              <a:t>2013 г.</a:t>
            </a:r>
            <a:endParaRPr lang="ru-RU" sz="3000" b="1" dirty="0"/>
          </a:p>
        </p:txBody>
      </p:sp>
      <p:pic>
        <p:nvPicPr>
          <p:cNvPr id="6" name="Колыбельная - (Жорж Бизе)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 cstate="print"/>
          <a:stretch>
            <a:fillRect/>
          </a:stretch>
        </p:blipFill>
        <p:spPr>
          <a:xfrm>
            <a:off x="4419600" y="3276600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numSld="999" showWhenStopped="0">
                <p:cTn id="7" repeatCount="indefinite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Апросин Дмитрий\Desktop\ЛИЦЕЙ\колыбельные\3760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522882"/>
            <a:ext cx="3888432" cy="5897010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4427984" y="332656"/>
            <a:ext cx="4392488" cy="6494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/>
              <a:t>- Образы животных и птиц с просьбой помочь успокоить </a:t>
            </a:r>
          </a:p>
          <a:p>
            <a:r>
              <a:rPr lang="ru-RU" sz="3200" b="1" dirty="0" smtClean="0"/>
              <a:t>ребенка(коту, голубям, галкам) </a:t>
            </a:r>
          </a:p>
          <a:p>
            <a:r>
              <a:rPr lang="ru-RU" sz="3200" b="1" dirty="0" smtClean="0"/>
              <a:t> или не мешать спать</a:t>
            </a:r>
          </a:p>
          <a:p>
            <a:r>
              <a:rPr lang="ru-RU" sz="3200" b="1" dirty="0" smtClean="0"/>
              <a:t>(петушок, собака, птицы)</a:t>
            </a:r>
          </a:p>
          <a:p>
            <a:pPr>
              <a:buFontTx/>
              <a:buChar char="-"/>
            </a:pPr>
            <a:r>
              <a:rPr lang="ru-RU" sz="3200" b="1" dirty="0" smtClean="0"/>
              <a:t>Мифологические образы (сны, дрема)</a:t>
            </a:r>
          </a:p>
          <a:p>
            <a:pPr>
              <a:buFontTx/>
              <a:buChar char="-"/>
            </a:pPr>
            <a:r>
              <a:rPr lang="ru-RU" sz="3200" b="1" dirty="0" smtClean="0"/>
              <a:t>-Мотив устрашения (бука, серенький волчок)</a:t>
            </a:r>
            <a:endParaRPr lang="ru-RU" sz="3200" b="1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C:\Users\Апросин Дмитрий\Desktop\ЛИЦЕЙ\колыбельные\смм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7118648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251520" y="548680"/>
            <a:ext cx="6192688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 smtClean="0">
                <a:solidFill>
                  <a:schemeClr val="bg1"/>
                </a:solidFill>
              </a:rPr>
              <a:t>Через колыбельную песню происходило самое первое приобщение к родному языку, к родным мелодиям, знакомство с традиционными образами, встречающимися в песнях и сказках.</a:t>
            </a:r>
            <a:endParaRPr lang="ru-RU" sz="3200" b="1" dirty="0">
              <a:solidFill>
                <a:schemeClr val="bg1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 flipH="1">
            <a:off x="251520" y="332656"/>
            <a:ext cx="8136904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 smtClean="0">
                <a:solidFill>
                  <a:schemeClr val="bg1"/>
                </a:solidFill>
              </a:rPr>
              <a:t/>
            </a:r>
            <a:br>
              <a:rPr lang="ru-RU" sz="3200" b="1" dirty="0" smtClean="0">
                <a:solidFill>
                  <a:schemeClr val="bg1"/>
                </a:solidFill>
              </a:rPr>
            </a:br>
            <a:endParaRPr lang="ru-RU" sz="32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2" descr="C:\Users\Апросин Дмитрий\Desktop\ЛИЦЕЙ\колыбельные\иии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7999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323528" y="548680"/>
            <a:ext cx="8352928" cy="27853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500" b="1" dirty="0"/>
              <a:t>Универсальное лекарство от детских болезней и страхов, колыбельная, словно домашний </a:t>
            </a:r>
            <a:r>
              <a:rPr lang="ru-RU" sz="3500" b="1" dirty="0" smtClean="0"/>
              <a:t>доктор. </a:t>
            </a:r>
            <a:r>
              <a:rPr lang="ru-RU" sz="3500" b="1" dirty="0"/>
              <a:t>От самого чистого маминого сердца.</a:t>
            </a:r>
          </a:p>
          <a:p>
            <a:endParaRPr lang="ru-RU" sz="35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Апросин Дмитрий\Desktop\ЛИЦЕЙ\колыбельные\black1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539552" y="260649"/>
            <a:ext cx="8604448" cy="54784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500" b="1" dirty="0" smtClean="0"/>
              <a:t>Пела мама ребенку колыбельные или нет, отразится на его характере, мышлении. Ребенок должен понимать, что он любим, что его понимают, а его мама – лучшая на свете. Окружающий мир отделится от родного, уютного дома, в котором можно спрятаться от всех внешних опасностей. Дети, знающие колыбельные песни, не вырастут эгоистами, они научатся нежности и задушевности. 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0"/>
            <a:ext cx="9144000" cy="73866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/>
              <a:t>АНКЕТА ДЛЯ РОДИТЕЛЕЙ</a:t>
            </a:r>
          </a:p>
          <a:p>
            <a:r>
              <a:rPr lang="ru-RU" sz="2200" b="1" dirty="0" smtClean="0"/>
              <a:t> </a:t>
            </a:r>
          </a:p>
          <a:p>
            <a:r>
              <a:rPr lang="ru-RU" sz="2500" b="1" dirty="0" smtClean="0"/>
              <a:t>1. Возраст ребенка __ лет ,  пол ребенка ____________</a:t>
            </a:r>
          </a:p>
          <a:p>
            <a:r>
              <a:rPr lang="ru-RU" sz="2500" b="1" dirty="0" smtClean="0"/>
              <a:t>2. Знаете ли вы колыбельные песни? (Да, Нет) Подчеркните.</a:t>
            </a:r>
          </a:p>
          <a:p>
            <a:r>
              <a:rPr lang="ru-RU" sz="2500" b="1" dirty="0" smtClean="0"/>
              <a:t>3. Пели ли Вы колыбельные песни своему новорожденному</a:t>
            </a:r>
          </a:p>
          <a:p>
            <a:r>
              <a:rPr lang="ru-RU" sz="2500" b="1" dirty="0" smtClean="0"/>
              <a:t>малышу? (Да, Нет)</a:t>
            </a:r>
          </a:p>
          <a:p>
            <a:r>
              <a:rPr lang="ru-RU" sz="2500" b="1" dirty="0" smtClean="0"/>
              <a:t>4. Поете ли вы сейчас своему ребенку колыбельные песни?</a:t>
            </a:r>
          </a:p>
          <a:p>
            <a:r>
              <a:rPr lang="ru-RU" sz="2500" b="1" dirty="0" smtClean="0"/>
              <a:t>(Да, Нет)</a:t>
            </a:r>
          </a:p>
          <a:p>
            <a:r>
              <a:rPr lang="ru-RU" sz="2500" b="1" dirty="0" smtClean="0"/>
              <a:t>Если «Нет» укажите причины ____________________</a:t>
            </a:r>
          </a:p>
          <a:p>
            <a:r>
              <a:rPr lang="ru-RU" sz="2500" b="1" dirty="0" smtClean="0"/>
              <a:t> 5.Как часто Вы поете колыбельные ? ______________</a:t>
            </a:r>
          </a:p>
          <a:p>
            <a:r>
              <a:rPr lang="ru-RU" sz="2500" b="1" dirty="0" smtClean="0"/>
              <a:t> </a:t>
            </a:r>
          </a:p>
          <a:p>
            <a:r>
              <a:rPr lang="ru-RU" sz="2500" b="1" dirty="0" smtClean="0"/>
              <a:t>6.Какие песни Вы поете, укладывая малыша спать?</a:t>
            </a:r>
          </a:p>
          <a:p>
            <a:r>
              <a:rPr lang="ru-RU" sz="2500" b="1" dirty="0" smtClean="0"/>
              <a:t> </a:t>
            </a:r>
          </a:p>
          <a:p>
            <a:r>
              <a:rPr lang="ru-RU" sz="2500" b="1" dirty="0" smtClean="0"/>
              <a:t>7. Как помогает Ваша колыбельная песня уснуть ребенку?</a:t>
            </a:r>
          </a:p>
          <a:p>
            <a:r>
              <a:rPr lang="ru-RU" sz="2500" b="1" dirty="0" smtClean="0"/>
              <a:t>8. Известно ли Вам что-нибудь о влиянии колыбельных песен</a:t>
            </a:r>
          </a:p>
          <a:p>
            <a:r>
              <a:rPr lang="ru-RU" sz="2500" b="1" dirty="0" smtClean="0"/>
              <a:t>на детей? Если «Да», то что ?_________________________</a:t>
            </a:r>
            <a:endParaRPr lang="ru-RU" sz="2500" dirty="0" smtClean="0"/>
          </a:p>
          <a:p>
            <a:r>
              <a:rPr lang="ru-RU" sz="2500" dirty="0" smtClean="0"/>
              <a:t/>
            </a:r>
            <a:br>
              <a:rPr lang="ru-RU" sz="2500" dirty="0" smtClean="0"/>
            </a:br>
            <a:endParaRPr lang="ru-RU" sz="2500" dirty="0" smtClean="0"/>
          </a:p>
          <a:p>
            <a:endParaRPr lang="ru-RU" sz="22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95537" y="476672"/>
            <a:ext cx="8424936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/>
              <a:t>В анкетировании принимали участие  родители  25  воспитанников  ДОУ № 7,</a:t>
            </a:r>
          </a:p>
          <a:p>
            <a:r>
              <a:rPr lang="ru-RU" sz="3200" b="1" dirty="0" smtClean="0"/>
              <a:t>средней  группы (4-5 лет)</a:t>
            </a:r>
          </a:p>
          <a:p>
            <a:r>
              <a:rPr lang="ru-RU" sz="3200" b="1" dirty="0" smtClean="0"/>
              <a:t>Анализируя результаты анкет мы сделали вывод, что поют колыбельные только 14 детям, остальные родители не помнят или не знают колыбельных. В основном поют больше девочкам, чем мальчикам. Такие дети более послушные, спокойные.</a:t>
            </a:r>
            <a:endParaRPr lang="ru-RU" sz="3200" b="1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404664"/>
            <a:ext cx="4608512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 smtClean="0"/>
              <a:t>Дети, которым мама с младенчества пела </a:t>
            </a:r>
            <a:r>
              <a:rPr lang="ru-RU" sz="3200" b="1" u="sng" dirty="0" smtClean="0"/>
              <a:t>песни</a:t>
            </a:r>
            <a:r>
              <a:rPr lang="ru-RU" sz="3200" b="1" dirty="0" smtClean="0"/>
              <a:t> более спокойные, здоровые, как будто колыбельная их действительно защищала и оберегала</a:t>
            </a:r>
            <a:endParaRPr lang="ru-RU" sz="3200" b="1" dirty="0"/>
          </a:p>
        </p:txBody>
      </p:sp>
      <p:pic>
        <p:nvPicPr>
          <p:cNvPr id="5122" name="Picture 2" descr="C:\Users\Апросин Дмитрий\Desktop\ЛИЦЕЙ\колыбельные\1298006198_49212906_files_forum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76056" y="476672"/>
            <a:ext cx="3816424" cy="583264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23528" y="404664"/>
            <a:ext cx="8820472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/>
              <a:t>В своей работе мы подтвердили гипотезу, что колыбельные  играют  большую роль</a:t>
            </a:r>
          </a:p>
          <a:p>
            <a:r>
              <a:rPr lang="ru-RU" sz="3200" b="1" dirty="0" smtClean="0"/>
              <a:t>В воспитании, познании мира, эстетическое  восприятие маленьких  детей.</a:t>
            </a:r>
          </a:p>
          <a:p>
            <a:r>
              <a:rPr lang="ru-RU" sz="3200" b="1" dirty="0" smtClean="0"/>
              <a:t>Через них дети получают первые представления  о чувствах и поступках, черпают </a:t>
            </a:r>
          </a:p>
          <a:p>
            <a:r>
              <a:rPr lang="ru-RU" sz="3200" b="1" dirty="0" smtClean="0"/>
              <a:t>Первые знания об окружающем мире, приобщаются к прекрасному.</a:t>
            </a:r>
            <a:endParaRPr lang="ru-RU" sz="3200" b="1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Апросин Дмитрий\Desktop\ЛИЦЕЙ\колыбельные\ооо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ru-RU" sz="4500" b="1" dirty="0" smtClean="0">
                <a:solidFill>
                  <a:schemeClr val="bg1"/>
                </a:solidFill>
              </a:rPr>
              <a:t>Цель работы</a:t>
            </a:r>
            <a:br>
              <a:rPr lang="ru-RU" sz="4500" b="1" dirty="0" smtClean="0">
                <a:solidFill>
                  <a:schemeClr val="bg1"/>
                </a:solidFill>
              </a:rPr>
            </a:br>
            <a:endParaRPr lang="ru-RU" sz="4500" b="1" dirty="0">
              <a:solidFill>
                <a:schemeClr val="bg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1772816"/>
            <a:ext cx="8229600" cy="4824536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ru-RU" sz="3500" b="1" dirty="0" smtClean="0">
                <a:solidFill>
                  <a:schemeClr val="bg1"/>
                </a:solidFill>
              </a:rPr>
              <a:t>Изучить особенности колыбельных песен, раскрыть их значение, в </a:t>
            </a:r>
          </a:p>
          <a:p>
            <a:pPr algn="ctr">
              <a:buNone/>
            </a:pPr>
            <a:r>
              <a:rPr lang="ru-RU" sz="3500" b="1" dirty="0" smtClean="0">
                <a:solidFill>
                  <a:schemeClr val="bg1"/>
                </a:solidFill>
              </a:rPr>
              <a:t>воспитании ребенка.</a:t>
            </a:r>
          </a:p>
          <a:p>
            <a:pPr>
              <a:buNone/>
            </a:pPr>
            <a:r>
              <a:rPr lang="ru-RU" sz="4500" b="1" dirty="0" smtClean="0">
                <a:solidFill>
                  <a:schemeClr val="bg1"/>
                </a:solidFill>
              </a:rPr>
              <a:t>     </a:t>
            </a:r>
            <a:endParaRPr lang="ru-RU" sz="4500" b="1" dirty="0">
              <a:solidFill>
                <a:schemeClr val="bg1"/>
              </a:solidFill>
            </a:endParaRPr>
          </a:p>
          <a:p>
            <a:pPr>
              <a:buNone/>
            </a:pPr>
            <a:endParaRPr lang="ru-RU" sz="4500" b="1" dirty="0">
              <a:solidFill>
                <a:schemeClr val="bg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043608" y="5085184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ru-RU" sz="4500" b="1" dirty="0" smtClean="0">
                <a:solidFill>
                  <a:schemeClr val="bg1"/>
                </a:solidFill>
              </a:rPr>
              <a:t>Задачи</a:t>
            </a:r>
            <a:br>
              <a:rPr lang="ru-RU" sz="4500" b="1" dirty="0" smtClean="0">
                <a:solidFill>
                  <a:schemeClr val="bg1"/>
                </a:solidFill>
              </a:rPr>
            </a:br>
            <a:endParaRPr lang="ru-RU" sz="45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>
              <a:buNone/>
            </a:pPr>
            <a:r>
              <a:rPr lang="ru-RU" sz="3500" b="1" dirty="0" smtClean="0">
                <a:solidFill>
                  <a:schemeClr val="bg1"/>
                </a:solidFill>
              </a:rPr>
              <a:t>Изучить литературу по данной теме, интернет-ресурсы.</a:t>
            </a:r>
          </a:p>
          <a:p>
            <a:pPr algn="ctr">
              <a:buNone/>
            </a:pPr>
            <a:r>
              <a:rPr lang="ru-RU" sz="3500" b="1" dirty="0" smtClean="0">
                <a:solidFill>
                  <a:schemeClr val="bg1"/>
                </a:solidFill>
              </a:rPr>
              <a:t>Найти и изучить колыбельные песни.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8229600" cy="114300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ru-RU" sz="5000" b="1" dirty="0" smtClean="0">
                <a:solidFill>
                  <a:schemeClr val="bg1"/>
                </a:solidFill>
              </a:rPr>
              <a:t>Гипотеза</a:t>
            </a:r>
            <a:br>
              <a:rPr lang="ru-RU" sz="5000" b="1" dirty="0" smtClean="0">
                <a:solidFill>
                  <a:schemeClr val="bg1"/>
                </a:solidFill>
              </a:rPr>
            </a:br>
            <a:endParaRPr lang="ru-RU" sz="5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>
              <a:buNone/>
            </a:pPr>
            <a:r>
              <a:rPr lang="ru-RU" sz="3500" b="1" dirty="0" smtClean="0">
                <a:solidFill>
                  <a:schemeClr val="bg1"/>
                </a:solidFill>
              </a:rPr>
              <a:t>Показать, что колыбельная песня имеет  воспитательное и эстетическое значение для ребенка.</a:t>
            </a:r>
          </a:p>
          <a:p>
            <a:pPr>
              <a:buNone/>
            </a:pPr>
            <a:endParaRPr lang="ru-RU" sz="1200" b="1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ru-RU" sz="900" b="1" dirty="0" smtClean="0">
                <a:solidFill>
                  <a:schemeClr val="bg1"/>
                </a:solidFill>
              </a:rPr>
              <a:t>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4500" b="1" dirty="0" smtClean="0">
                <a:solidFill>
                  <a:schemeClr val="bg1"/>
                </a:solidFill>
              </a:rPr>
              <a:t>Методы исследования</a:t>
            </a:r>
            <a:endParaRPr lang="ru-RU" sz="4500" b="1" dirty="0">
              <a:solidFill>
                <a:schemeClr val="bg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ru-RU" sz="3500" b="1" dirty="0" smtClean="0">
                <a:solidFill>
                  <a:schemeClr val="bg1"/>
                </a:solidFill>
              </a:rPr>
              <a:t>анализ литературы</a:t>
            </a:r>
          </a:p>
          <a:p>
            <a:pPr algn="ctr"/>
            <a:r>
              <a:rPr lang="ru-RU" sz="3500" b="1" dirty="0" smtClean="0">
                <a:solidFill>
                  <a:schemeClr val="bg1"/>
                </a:solidFill>
              </a:rPr>
              <a:t> сравнение</a:t>
            </a:r>
          </a:p>
          <a:p>
            <a:pPr algn="ctr"/>
            <a:r>
              <a:rPr lang="ru-RU" sz="3500" b="1" dirty="0" smtClean="0">
                <a:solidFill>
                  <a:schemeClr val="bg1"/>
                </a:solidFill>
              </a:rPr>
              <a:t>анкетирование</a:t>
            </a:r>
            <a:endParaRPr lang="ru-RU" sz="35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098" name="Picture 2" descr="C:\Users\Апросин Дмитрий\Desktop\ЛИЦЕЙ\колыбельные\фон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323528" y="404664"/>
            <a:ext cx="8496944" cy="67710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 smtClean="0"/>
              <a:t>Название песен, которыми убаюкивают ребенка, - колыбельные- идет от слова </a:t>
            </a:r>
            <a:r>
              <a:rPr lang="ru-RU" sz="3200" b="1" dirty="0" err="1" smtClean="0"/>
              <a:t>колыбать</a:t>
            </a:r>
            <a:r>
              <a:rPr lang="ru-RU" sz="3200" b="1" dirty="0" smtClean="0"/>
              <a:t> (колыхать, колебать, качать, </a:t>
            </a:r>
            <a:r>
              <a:rPr lang="ru-RU" sz="3200" b="1" dirty="0" err="1" smtClean="0"/>
              <a:t>зыбать</a:t>
            </a:r>
            <a:r>
              <a:rPr lang="ru-RU" sz="3200" b="1" dirty="0" smtClean="0"/>
              <a:t>). В народном обиходе встречалось и название «байка» (от </a:t>
            </a:r>
            <a:r>
              <a:rPr lang="ru-RU" sz="3200" b="1" dirty="0" err="1" smtClean="0"/>
              <a:t>байкать</a:t>
            </a:r>
            <a:r>
              <a:rPr lang="ru-RU" sz="3200" b="1" dirty="0" smtClean="0"/>
              <a:t> – качать, усыплять). Истоки колыбельной песни восходят к глубокой древности, по своей природе и функции они близки к заклинаниям, которые должны были обеспечить малышу хороший сон и здоровье. </a:t>
            </a:r>
            <a:br>
              <a:rPr lang="ru-RU" sz="3200" b="1" dirty="0" smtClean="0"/>
            </a:br>
            <a:r>
              <a:rPr lang="ru-RU" sz="3200" b="1" dirty="0" smtClean="0"/>
              <a:t>Многие особенности колыбельных связаны с их основным предназначением – убаюкать ребенка.</a:t>
            </a:r>
            <a:endParaRPr lang="ru-RU" sz="3200" b="1" dirty="0"/>
          </a:p>
          <a:p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347864" y="1772816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pic>
        <p:nvPicPr>
          <p:cNvPr id="7170" name="Picture 2" descr="C:\Users\Апросин Дмитрий\Desktop\ЛИЦЕЙ\колыбельные\ччч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99992" y="404664"/>
            <a:ext cx="4320480" cy="6048672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323528" y="332656"/>
            <a:ext cx="4032448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/>
              <a:t>Младенец, не понимая слов, воспринимает, в первую очередь, мелодию и близкий к биению сердца ритм, плавность и размеренность которых успокаивают его и постепенно погружают в </a:t>
            </a:r>
            <a:r>
              <a:rPr lang="ru-RU" sz="3200" b="1" dirty="0" smtClean="0"/>
              <a:t>сон.</a:t>
            </a:r>
            <a:endParaRPr lang="ru-RU" sz="3200" b="1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1520" y="332656"/>
            <a:ext cx="8568952" cy="72635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/>
              <a:t>Например, это слова «баюшки-баю». «люли-люли»</a:t>
            </a:r>
          </a:p>
          <a:p>
            <a:r>
              <a:rPr lang="ru-RU" sz="3200" b="1" dirty="0" smtClean="0"/>
              <a:t>Люли, люли, люли,</a:t>
            </a:r>
          </a:p>
          <a:p>
            <a:r>
              <a:rPr lang="ru-RU" sz="3200" b="1" dirty="0" smtClean="0"/>
              <a:t>Все давно уснули.</a:t>
            </a:r>
          </a:p>
          <a:p>
            <a:r>
              <a:rPr lang="ru-RU" sz="3200" b="1" dirty="0" smtClean="0"/>
              <a:t>Один </a:t>
            </a:r>
            <a:r>
              <a:rPr lang="ru-RU" sz="3200" b="1" dirty="0" err="1" smtClean="0"/>
              <a:t>Ленечка</a:t>
            </a:r>
            <a:r>
              <a:rPr lang="ru-RU" sz="3200" b="1" dirty="0" smtClean="0"/>
              <a:t> не спит,</a:t>
            </a:r>
          </a:p>
          <a:p>
            <a:r>
              <a:rPr lang="ru-RU" sz="3200" b="1" dirty="0" smtClean="0"/>
              <a:t>Он в окошечко глядит.</a:t>
            </a:r>
          </a:p>
          <a:p>
            <a:r>
              <a:rPr lang="ru-RU" sz="3200" b="1" dirty="0" smtClean="0"/>
              <a:t>Ай люли, люли, люли</a:t>
            </a:r>
          </a:p>
          <a:p>
            <a:r>
              <a:rPr lang="ru-RU" sz="3200" b="1" dirty="0" smtClean="0"/>
              <a:t>Прилетали к нам гули.</a:t>
            </a:r>
          </a:p>
          <a:p>
            <a:endParaRPr lang="ru-RU" sz="3200" b="1" dirty="0" smtClean="0"/>
          </a:p>
          <a:p>
            <a:r>
              <a:rPr lang="ru-RU" sz="3500" b="1" dirty="0" smtClean="0"/>
              <a:t>Звукоподражание</a:t>
            </a:r>
          </a:p>
          <a:p>
            <a:endParaRPr lang="ru-RU" sz="3200" b="1" dirty="0" smtClean="0"/>
          </a:p>
          <a:p>
            <a:r>
              <a:rPr lang="ru-RU" sz="3200" b="1" dirty="0" smtClean="0"/>
              <a:t>Ворота-то скрип, скрип</a:t>
            </a:r>
          </a:p>
          <a:p>
            <a:r>
              <a:rPr lang="ru-RU" sz="3200" b="1" dirty="0" smtClean="0"/>
              <a:t>А Коленька спит, спит.</a:t>
            </a:r>
          </a:p>
          <a:p>
            <a:endParaRPr lang="ru-RU" sz="3200" b="1" dirty="0" smtClean="0">
              <a:solidFill>
                <a:schemeClr val="bg1"/>
              </a:solidFill>
            </a:endParaRPr>
          </a:p>
          <a:p>
            <a:endParaRPr lang="ru-RU" dirty="0"/>
          </a:p>
        </p:txBody>
      </p:sp>
      <p:pic>
        <p:nvPicPr>
          <p:cNvPr id="2051" name="Picture 3" descr="C:\Users\Апросин Дмитрий\Desktop\ЛИЦЕЙ\колыбельные\229454_html_4433c26d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16016" y="1052736"/>
            <a:ext cx="4032448" cy="547260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Апросин Дмитрий\Desktop\ЛИЦЕЙ\колыбельные\i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70700" y="332656"/>
            <a:ext cx="4021780" cy="6048672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0" y="0"/>
            <a:ext cx="4912227" cy="70585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/>
              <a:t>Повествовательные песни содержат рассказ</a:t>
            </a:r>
          </a:p>
          <a:p>
            <a:r>
              <a:rPr lang="ru-RU" sz="3200" b="1" dirty="0" smtClean="0"/>
              <a:t> о животных, бытовую зарисовку, описание</a:t>
            </a:r>
          </a:p>
          <a:p>
            <a:r>
              <a:rPr lang="ru-RU" sz="3200" b="1" dirty="0" smtClean="0"/>
              <a:t> колыбели, что сближает их со сказочниками.</a:t>
            </a:r>
          </a:p>
          <a:p>
            <a:r>
              <a:rPr lang="ru-RU" sz="3200" b="1" dirty="0" smtClean="0"/>
              <a:t>По содержанию.</a:t>
            </a:r>
          </a:p>
          <a:p>
            <a:pPr>
              <a:buFontTx/>
              <a:buChar char="-"/>
            </a:pPr>
            <a:r>
              <a:rPr lang="ru-RU" sz="3200" b="1" dirty="0" smtClean="0"/>
              <a:t>Обращение к детям с пожеланием  сна, благополучия в жизни,</a:t>
            </a:r>
          </a:p>
          <a:p>
            <a:r>
              <a:rPr lang="ru-RU" sz="3200" b="1" dirty="0" smtClean="0"/>
              <a:t>счастья, достатка, с обещанием подарков, вкусной еды.</a:t>
            </a:r>
          </a:p>
          <a:p>
            <a:endParaRPr lang="ru-RU" sz="3200" b="1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2812</TotalTime>
  <Words>554</Words>
  <Application>Microsoft Office PowerPoint</Application>
  <PresentationFormat>Экран (4:3)</PresentationFormat>
  <Paragraphs>76</Paragraphs>
  <Slides>18</Slides>
  <Notes>0</Notes>
  <HiddenSlides>0</HiddenSlides>
  <MMClips>1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Тема Office</vt:lpstr>
      <vt:lpstr>Слайд 1</vt:lpstr>
      <vt:lpstr>Цель работы </vt:lpstr>
      <vt:lpstr>Задачи </vt:lpstr>
      <vt:lpstr>Гипотеза </vt:lpstr>
      <vt:lpstr>Методы исследования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Апросин Дмитрий</dc:creator>
  <cp:lastModifiedBy>Апросин Дмитрий</cp:lastModifiedBy>
  <cp:revision>76</cp:revision>
  <dcterms:created xsi:type="dcterms:W3CDTF">2013-03-25T12:54:37Z</dcterms:created>
  <dcterms:modified xsi:type="dcterms:W3CDTF">2013-05-20T16:38:50Z</dcterms:modified>
</cp:coreProperties>
</file>