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8" r:id="rId5"/>
    <p:sldId id="284" r:id="rId6"/>
    <p:sldId id="259" r:id="rId7"/>
    <p:sldId id="261" r:id="rId8"/>
    <p:sldId id="271" r:id="rId9"/>
    <p:sldId id="260" r:id="rId10"/>
    <p:sldId id="273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82" r:id="rId19"/>
    <p:sldId id="272" r:id="rId20"/>
    <p:sldId id="283" r:id="rId21"/>
    <p:sldId id="26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8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8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E7670-5DE4-464D-B9E6-2047BCCC827C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90A49-1B90-4002-95FA-FCFD8147E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DB65-FC15-4D46-BB3B-4683FFCBF612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E324-7268-4814-A302-5EA183D5C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550B-3D37-4D2F-B93E-33BAA4262AF9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308A-D75C-40E3-A5B5-6367C640D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A6EB-FFFF-4AEB-9F3C-179831933836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206BD-DBDB-4E53-8C97-7B8443CB7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7DCC-50D1-4B57-8F50-DAB42CD9C1F2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7B910-8D4F-4F81-963A-739862F48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5385B-2CA1-461E-938E-B480C507D334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92158-1594-4254-99DB-8E5C52105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712B-3206-430A-971B-83AA7DEF821A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2118-9A2B-4D6B-9291-41240DD46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9518-A871-439E-B1A3-17F14B1FE9E0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EF978-742E-4E4B-8BE2-1CC4DAE74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C4D3-A850-4D5E-8DB3-F5C16512D26F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67194-65C5-4467-ACD7-188E76116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6534D-F4FF-4F39-AEA6-770B768E0570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58042-E536-48C0-A389-EE7C364F6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C8E2F-A59B-488F-8275-3EB8459CE641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D425-8CDA-4747-B319-64585E8CA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885748-5560-4AC5-BAE1-3001EBFCF36C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90F80C-EFAA-49FB-9BD0-DE339AFFC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4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4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56.png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5.wmf"/><Relationship Id="rId4" Type="http://schemas.openxmlformats.org/officeDocument/2006/relationships/image" Target="../media/image57.png"/><Relationship Id="rId9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6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6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8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8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4.wmf"/><Relationship Id="rId3" Type="http://schemas.openxmlformats.org/officeDocument/2006/relationships/image" Target="../media/image37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95794" y="908720"/>
            <a:ext cx="7572375" cy="229293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0" anchor="ctr">
            <a:spAutoFit/>
          </a:bodyPr>
          <a:lstStyle/>
          <a:p>
            <a:pPr algn="ctr">
              <a:defRPr/>
            </a:pPr>
            <a:endParaRPr lang="en-US" b="1" dirty="0">
              <a:latin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</a:rPr>
              <a:t>Урок  алгебры в </a:t>
            </a:r>
            <a:r>
              <a:rPr lang="en-US" b="1" dirty="0">
                <a:latin typeface="Times New Roman" pitchFamily="18" charset="0"/>
              </a:rPr>
              <a:t>10</a:t>
            </a:r>
            <a:r>
              <a:rPr lang="ru-RU" b="1" dirty="0">
                <a:latin typeface="Times New Roman" pitchFamily="18" charset="0"/>
              </a:rPr>
              <a:t> классе по </a:t>
            </a:r>
            <a:r>
              <a:rPr lang="ru-RU" b="1" dirty="0" smtClean="0">
                <a:latin typeface="Times New Roman" pitchFamily="18" charset="0"/>
              </a:rPr>
              <a:t>теме:</a:t>
            </a:r>
            <a:endParaRPr lang="en-US" b="1" dirty="0">
              <a:latin typeface="Times New Roman" pitchFamily="18" charset="0"/>
            </a:endParaRPr>
          </a:p>
          <a:p>
            <a:pPr algn="ctr">
              <a:defRPr/>
            </a:pPr>
            <a:endParaRPr lang="ru-RU" b="1" dirty="0">
              <a:latin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«</a:t>
            </a:r>
            <a:r>
              <a:rPr lang="ru-RU" sz="2800" b="1" i="1" dirty="0">
                <a:solidFill>
                  <a:srgbClr val="C00000"/>
                </a:solidFill>
              </a:rPr>
              <a:t>Десятичные и натуральные логарифмы. 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Формула перехода к другому основанию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»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66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</a:rPr>
              <a:t> 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437112"/>
            <a:ext cx="6112768" cy="130869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Автор работы: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     Ефимова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Наталья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Владимировна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,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учитель математики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высшей квалификационной категории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ГБОУ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СОШ № 899 г. Москва</a:t>
            </a:r>
          </a:p>
          <a:p>
            <a:pPr algn="l" eaLnBrk="1" hangingPunct="1">
              <a:lnSpc>
                <a:spcPct val="80000"/>
              </a:lnSpc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500063" y="500063"/>
            <a:ext cx="83756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0" anchor="ctr">
            <a:spAutoFit/>
          </a:bodyPr>
          <a:lstStyle/>
          <a:p>
            <a:pPr algn="ctr" eaLnBrk="0" hangingPunct="0"/>
            <a:r>
              <a:rPr lang="ru-RU" sz="1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200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071813" y="5857875"/>
            <a:ext cx="28956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066FF"/>
                </a:solidFill>
              </a:rPr>
              <a:t>Переход к другому основанию</a:t>
            </a:r>
          </a:p>
        </p:txBody>
      </p:sp>
      <p:sp>
        <p:nvSpPr>
          <p:cNvPr id="5125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2971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Теорема </a:t>
            </a:r>
            <a:endParaRPr lang="en-US" smtClean="0"/>
          </a:p>
          <a:p>
            <a:r>
              <a:rPr lang="ru-RU" smtClean="0"/>
              <a:t>Пусть дан логарифм log</a:t>
            </a:r>
            <a:r>
              <a:rPr lang="ru-RU" baseline="-25000" smtClean="0"/>
              <a:t>a</a:t>
            </a:r>
            <a:r>
              <a:rPr lang="ru-RU" smtClean="0"/>
              <a:t> </a:t>
            </a:r>
            <a:r>
              <a:rPr lang="en-US" smtClean="0"/>
              <a:t>b</a:t>
            </a:r>
            <a:r>
              <a:rPr lang="ru-RU" smtClean="0"/>
              <a:t>. Тогда для любого числа c такого, что c &gt; 0 и c ≠ 1, верно равенство:</a:t>
            </a:r>
          </a:p>
          <a:p>
            <a:endParaRPr lang="en-US" smtClean="0"/>
          </a:p>
          <a:p>
            <a:r>
              <a:rPr lang="ru-RU" smtClean="0"/>
              <a:t>В частности, если положить c = </a:t>
            </a:r>
            <a:r>
              <a:rPr lang="en-US" smtClean="0"/>
              <a:t>b</a:t>
            </a:r>
            <a:r>
              <a:rPr lang="ru-RU" smtClean="0"/>
              <a:t>, получим:</a:t>
            </a:r>
          </a:p>
          <a:p>
            <a:endParaRPr lang="ru-RU" smtClean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4071938" y="2928938"/>
          <a:ext cx="18986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Формула" r:id="rId3" imgW="939600" imgH="431640" progId="Equation.3">
                  <p:embed/>
                </p:oleObj>
              </mc:Choice>
              <mc:Fallback>
                <p:oleObj name="Формула" r:id="rId3" imgW="9396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2928938"/>
                        <a:ext cx="1898650" cy="8731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3857625" y="4714875"/>
          <a:ext cx="2332038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Формула" r:id="rId5" imgW="939600" imgH="431640" progId="Equation.3">
                  <p:embed/>
                </p:oleObj>
              </mc:Choice>
              <mc:Fallback>
                <p:oleObj name="Формула" r:id="rId5" imgW="9396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714875"/>
                        <a:ext cx="2332038" cy="10715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71500" y="1106488"/>
          <a:ext cx="29686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Формула" r:id="rId3" imgW="1218960" imgH="228600" progId="Equation.3">
                  <p:embed/>
                </p:oleObj>
              </mc:Choice>
              <mc:Fallback>
                <p:oleObj name="Формула" r:id="rId3" imgW="121896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106488"/>
                        <a:ext cx="296862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58775" y="2643188"/>
          <a:ext cx="63912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Формула" r:id="rId5" imgW="2323800" imgH="241200" progId="Equation.3">
                  <p:embed/>
                </p:oleObj>
              </mc:Choice>
              <mc:Fallback>
                <p:oleObj name="Формула" r:id="rId5" imgW="23238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2643188"/>
                        <a:ext cx="639127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28625" y="1857375"/>
            <a:ext cx="8072438" cy="64293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Воспользуемся сначала свойством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5429250" y="1928813"/>
          <a:ext cx="205898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Формула" r:id="rId7" imgW="1079280" imgH="241200" progId="Equation.3">
                  <p:embed/>
                </p:oleObj>
              </mc:Choice>
              <mc:Fallback>
                <p:oleObj name="Формула" r:id="rId7" imgW="10792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1928813"/>
                        <a:ext cx="2058988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28625" y="3500438"/>
            <a:ext cx="8072438" cy="64293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Теперь перейдем к основанию 2 </a:t>
            </a:r>
          </a:p>
        </p:txBody>
      </p:sp>
      <p:graphicFrame>
        <p:nvGraphicFramePr>
          <p:cNvPr id="31750" name="Object 5"/>
          <p:cNvGraphicFramePr>
            <a:graphicFrameLocks noChangeAspect="1"/>
          </p:cNvGraphicFramePr>
          <p:nvPr/>
        </p:nvGraphicFramePr>
        <p:xfrm>
          <a:off x="5357813" y="3500438"/>
          <a:ext cx="178593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Формула" r:id="rId9" imgW="939600" imgH="431640" progId="Equation.3">
                  <p:embed/>
                </p:oleObj>
              </mc:Choice>
              <mc:Fallback>
                <p:oleObj name="Формула" r:id="rId9" imgW="9396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3500438"/>
                        <a:ext cx="1785937" cy="64293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1449388" y="4214813"/>
          <a:ext cx="36322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Формула" r:id="rId11" imgW="1320480" imgH="431640" progId="Equation.3">
                  <p:embed/>
                </p:oleObj>
              </mc:Choice>
              <mc:Fallback>
                <p:oleObj name="Формула" r:id="rId11" imgW="132048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4214813"/>
                        <a:ext cx="363220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4572000" y="1357313"/>
            <a:ext cx="785813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72188" y="1357313"/>
            <a:ext cx="785812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28875" y="1143000"/>
            <a:ext cx="785813" cy="7858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88" y="1143000"/>
            <a:ext cx="785812" cy="7858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80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714375"/>
          </a:xfrm>
        </p:spPr>
        <p:txBody>
          <a:bodyPr/>
          <a:lstStyle/>
          <a:p>
            <a:r>
              <a:rPr lang="ru-RU" sz="3200" b="1" smtClean="0">
                <a:solidFill>
                  <a:srgbClr val="0066FF"/>
                </a:solidFill>
              </a:rPr>
              <a:t>2) Найдите значение выражения</a:t>
            </a:r>
          </a:p>
        </p:txBody>
      </p:sp>
      <p:graphicFrame>
        <p:nvGraphicFramePr>
          <p:cNvPr id="32769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4071938" y="1428750"/>
          <a:ext cx="30003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Формула" r:id="rId3" imgW="1155600" imgH="203040" progId="Equation.3">
                  <p:embed/>
                </p:oleObj>
              </mc:Choice>
              <mc:Fallback>
                <p:oleObj name="Формула" r:id="rId3" imgW="1155600" imgH="20304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1428750"/>
                        <a:ext cx="300037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500063" y="1214438"/>
          <a:ext cx="30003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Формула" r:id="rId5" imgW="1180800" imgH="330120" progId="Equation.3">
                  <p:embed/>
                </p:oleObj>
              </mc:Choice>
              <mc:Fallback>
                <p:oleObj name="Формула" r:id="rId5" imgW="1180800" imgH="330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214438"/>
                        <a:ext cx="30003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3"/>
          <p:cNvGraphicFramePr>
            <a:graphicFrameLocks noChangeAspect="1"/>
          </p:cNvGraphicFramePr>
          <p:nvPr/>
        </p:nvGraphicFramePr>
        <p:xfrm>
          <a:off x="500063" y="2786063"/>
          <a:ext cx="21748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Формула" r:id="rId7" imgW="939600" imgH="431640" progId="Equation.3">
                  <p:embed/>
                </p:oleObj>
              </mc:Choice>
              <mc:Fallback>
                <p:oleObj name="Формула" r:id="rId7" imgW="9396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786063"/>
                        <a:ext cx="2174875" cy="10001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4"/>
          <p:cNvGraphicFramePr>
            <a:graphicFrameLocks noChangeAspect="1"/>
          </p:cNvGraphicFramePr>
          <p:nvPr/>
        </p:nvGraphicFramePr>
        <p:xfrm>
          <a:off x="3500438" y="2786063"/>
          <a:ext cx="217646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Формула" r:id="rId9" imgW="939600" imgH="431640" progId="Equation.3">
                  <p:embed/>
                </p:oleObj>
              </mc:Choice>
              <mc:Fallback>
                <p:oleObj name="Формула" r:id="rId9" imgW="9396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786063"/>
                        <a:ext cx="2176462" cy="10001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Стрелка вниз 12"/>
          <p:cNvSpPr/>
          <p:nvPr/>
        </p:nvSpPr>
        <p:spPr>
          <a:xfrm rot="19705087">
            <a:off x="2938463" y="1947863"/>
            <a:ext cx="481012" cy="838200"/>
          </a:xfrm>
          <a:prstGeom prst="downArrow">
            <a:avLst>
              <a:gd name="adj1" fmla="val 2968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071563" y="2000250"/>
            <a:ext cx="500062" cy="714375"/>
          </a:xfrm>
          <a:prstGeom prst="downArrow">
            <a:avLst>
              <a:gd name="adj1" fmla="val 29683"/>
              <a:gd name="adj2" fmla="val 63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928813" y="4071938"/>
          <a:ext cx="35941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Формула" r:id="rId11" imgW="1384200" imgH="203040" progId="Equation.3">
                  <p:embed/>
                </p:oleObj>
              </mc:Choice>
              <mc:Fallback>
                <p:oleObj name="Формула" r:id="rId11" imgW="13842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4071938"/>
                        <a:ext cx="35941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928813" y="4714875"/>
          <a:ext cx="54086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Формула" r:id="rId13" imgW="2082600" imgH="203040" progId="Equation.3">
                  <p:embed/>
                </p:oleObj>
              </mc:Choice>
              <mc:Fallback>
                <p:oleObj name="Формула" r:id="rId13" imgW="20826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4714875"/>
                        <a:ext cx="540861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4500563" y="3000375"/>
            <a:ext cx="285750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143125" y="1500188"/>
            <a:ext cx="285750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0" name="Заголовок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6286500" cy="1143000"/>
          </a:xfrm>
        </p:spPr>
        <p:txBody>
          <a:bodyPr/>
          <a:lstStyle/>
          <a:p>
            <a:pPr algn="l"/>
            <a:r>
              <a:rPr lang="ru-RU" sz="3200" smtClean="0">
                <a:solidFill>
                  <a:srgbClr val="0066FF"/>
                </a:solidFill>
              </a:rPr>
              <a:t>3)Найдите значение выражения </a:t>
            </a:r>
            <a:br>
              <a:rPr lang="ru-RU" sz="3200" smtClean="0">
                <a:solidFill>
                  <a:srgbClr val="0066FF"/>
                </a:solidFill>
              </a:rPr>
            </a:br>
            <a:r>
              <a:rPr lang="ru-RU" sz="3200" smtClean="0">
                <a:solidFill>
                  <a:srgbClr val="0066FF"/>
                </a:solidFill>
              </a:rPr>
              <a:t>, если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642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Решение: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8202" name="Рисунок 3" descr="\log_a (a^{5}b^{2}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642938"/>
            <a:ext cx="2000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Рисунок 4" descr="\log_b a=\frac{2}{7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1071563"/>
            <a:ext cx="1857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71500" y="2714625"/>
          <a:ext cx="49688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Формула" r:id="rId5" imgW="1955520" imgH="241200" progId="Equation.3">
                  <p:embed/>
                </p:oleObj>
              </mc:Choice>
              <mc:Fallback>
                <p:oleObj name="Формула" r:id="rId5" imgW="19555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714625"/>
                        <a:ext cx="496887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42938" y="3500438"/>
          <a:ext cx="261302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Формула" r:id="rId7" imgW="1028520" imgH="431640" progId="Equation.3">
                  <p:embed/>
                </p:oleObj>
              </mc:Choice>
              <mc:Fallback>
                <p:oleObj name="Формула" r:id="rId7" imgW="10285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500438"/>
                        <a:ext cx="2613025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357563" y="3500438"/>
          <a:ext cx="20081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Формула" r:id="rId9" imgW="787320" imgH="393480" progId="Equation.3">
                  <p:embed/>
                </p:oleObj>
              </mc:Choice>
              <mc:Fallback>
                <p:oleObj name="Формула" r:id="rId9" imgW="7873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500438"/>
                        <a:ext cx="2008187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6572250" y="1785938"/>
          <a:ext cx="217646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Формула" r:id="rId11" imgW="939600" imgH="431640" progId="Equation.3">
                  <p:embed/>
                </p:oleObj>
              </mc:Choice>
              <mc:Fallback>
                <p:oleObj name="Формула" r:id="rId11" imgW="9396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1785938"/>
                        <a:ext cx="2176463" cy="10001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500063" y="2000250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Решение: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8205" name="Прямоугольник 12"/>
          <p:cNvSpPr>
            <a:spLocks noChangeArrowheads="1"/>
          </p:cNvSpPr>
          <p:nvPr/>
        </p:nvSpPr>
        <p:spPr bwMode="auto">
          <a:xfrm>
            <a:off x="1643063" y="4857750"/>
            <a:ext cx="4572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/>
              <a:t>Ответ: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3" grpId="0" build="p"/>
      <p:bldP spid="82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Первое упоминание натурального логарифма сделал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Николас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Меркатор </a:t>
            </a:r>
            <a:r>
              <a:rPr lang="ru-RU" dirty="0" smtClean="0"/>
              <a:t>в работе </a:t>
            </a:r>
            <a:r>
              <a:rPr lang="ru-RU" i="1" dirty="0" err="1" smtClean="0"/>
              <a:t>Logarithmotechnia</a:t>
            </a:r>
            <a:r>
              <a:rPr lang="ru-RU" dirty="0" smtClean="0"/>
              <a:t>, опубликованной в 1668 году, хотя учитель математики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Джон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Спайделл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ещё в 1619 году составил таблицу натуральных логарифмов. Ранее его называли гиперболическим логарифмом, поскольку он соответствует площади под гиперболой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28625" y="928688"/>
            <a:ext cx="8229600" cy="725487"/>
          </a:xfrm>
        </p:spPr>
        <p:txBody>
          <a:bodyPr/>
          <a:lstStyle/>
          <a:p>
            <a:r>
              <a:rPr lang="ru-RU" sz="3200" b="1" smtClean="0">
                <a:solidFill>
                  <a:srgbClr val="0066FF"/>
                </a:solidFill>
              </a:rPr>
              <a:t>Происхождение термина </a:t>
            </a:r>
            <a:r>
              <a:rPr lang="ru-RU" sz="3200" b="1" i="1" smtClean="0">
                <a:solidFill>
                  <a:srgbClr val="0066FF"/>
                </a:solidFill>
              </a:rPr>
              <a:t>натуральный логарифм</a:t>
            </a:r>
            <a:r>
              <a:rPr lang="ru-RU" sz="3600" b="1" smtClean="0">
                <a:solidFill>
                  <a:srgbClr val="0066FF"/>
                </a:solidFill>
              </a:rPr>
              <a:t/>
            </a:r>
            <a:br>
              <a:rPr lang="ru-RU" sz="3600" b="1" smtClean="0">
                <a:solidFill>
                  <a:srgbClr val="0066FF"/>
                </a:solidFill>
              </a:rPr>
            </a:br>
            <a:endParaRPr lang="ru-RU" sz="3600" smtClean="0">
              <a:solidFill>
                <a:srgbClr val="0066FF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Сначала может показаться, что поскольку наша система счисления имеет основание 10, то это основание является более «натуральным», чем основание </a:t>
            </a:r>
            <a:r>
              <a:rPr lang="ru-RU" sz="2400" i="1" smtClean="0"/>
              <a:t>e</a:t>
            </a:r>
            <a:r>
              <a:rPr lang="ru-RU" sz="2400" smtClean="0"/>
              <a:t>. Но математически число 10 не является особо значимым. Его использование скорее связано с культурой, оно является общим для многих систем счисления, и связано это, вероятно, с числом пальцев у людей.</a:t>
            </a:r>
            <a:endParaRPr lang="ru-RU" sz="2400" baseline="30000" smtClean="0"/>
          </a:p>
          <a:p>
            <a:r>
              <a:rPr lang="ru-RU" sz="2400" smtClean="0"/>
              <a:t>Некоторые культуры основывали свои системы счисления на других основаниях: 5, 8, 12, 20 и 60.</a:t>
            </a:r>
          </a:p>
          <a:p>
            <a:pPr lvl="1"/>
            <a:r>
              <a:rPr lang="en-US" sz="2000" smtClean="0"/>
              <a:t>         </a:t>
            </a:r>
            <a:r>
              <a:rPr lang="ru-RU" sz="2400" smtClean="0"/>
              <a:t>log</a:t>
            </a:r>
            <a:r>
              <a:rPr lang="ru-RU" sz="2400" i="1" baseline="-25000" smtClean="0"/>
              <a:t>e</a:t>
            </a:r>
            <a:r>
              <a:rPr lang="ru-RU" sz="2400" smtClean="0"/>
              <a:t> является «натуральным» логарифмом, поскольку </a:t>
            </a:r>
            <a:r>
              <a:rPr lang="en-US" sz="2400" smtClean="0"/>
              <a:t>  </a:t>
            </a:r>
            <a:r>
              <a:rPr lang="ru-RU" sz="2400" smtClean="0"/>
              <a:t>он возникает автоматически и появляется в математике </a:t>
            </a:r>
            <a:r>
              <a:rPr lang="en-US" sz="2400" smtClean="0"/>
              <a:t> </a:t>
            </a:r>
            <a:r>
              <a:rPr lang="ru-RU" sz="2400" smtClean="0"/>
              <a:t>очень часто. </a:t>
            </a:r>
          </a:p>
          <a:p>
            <a:r>
              <a:rPr lang="ru-RU" sz="2000" smtClean="0"/>
              <a:t>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796925"/>
          </a:xfrm>
        </p:spPr>
        <p:txBody>
          <a:bodyPr/>
          <a:lstStyle/>
          <a:p>
            <a:r>
              <a:rPr lang="ru-RU" dirty="0" smtClean="0">
                <a:solidFill>
                  <a:srgbClr val="0066FF"/>
                </a:solidFill>
              </a:rPr>
              <a:t>е=2,718281828459045235360….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571750" y="1500188"/>
            <a:ext cx="6086475" cy="27860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/>
              <a:t>      Саму константу впервые вычислил швейцарский математик Бернулли в ходе решения задачи о предельной величине процентного дохода. Бернулли показал, что процентный доход в случае сложного процента имеет предел:                          и этот предел равен </a:t>
            </a:r>
            <a:r>
              <a:rPr lang="ru-RU" sz="2400" smtClean="0">
                <a:solidFill>
                  <a:srgbClr val="0066FF"/>
                </a:solidFill>
              </a:rPr>
              <a:t>2,71828…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3357563"/>
            <a:ext cx="12477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714500"/>
            <a:ext cx="190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14500" y="4357688"/>
            <a:ext cx="6500813" cy="1878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Экспоненту помнить способ есть простой: </a:t>
            </a:r>
          </a:p>
          <a:p>
            <a:pPr algn="ctr"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два и семь десятых, дважды Лев Толстой(1828)</a:t>
            </a:r>
          </a:p>
          <a:p>
            <a:pPr>
              <a:defRPr/>
            </a:pP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2,7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1828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1828</a:t>
            </a:r>
          </a:p>
          <a:p>
            <a:pPr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63" y="857250"/>
            <a:ext cx="6257925" cy="382905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Букву </a:t>
            </a:r>
            <a:r>
              <a:rPr lang="ru-RU" sz="2400" i="1" dirty="0" err="1" smtClean="0">
                <a:solidFill>
                  <a:srgbClr val="FF0000"/>
                </a:solidFill>
              </a:rPr>
              <a:t>e</a:t>
            </a:r>
            <a:r>
              <a:rPr lang="ru-RU" sz="2400" dirty="0" smtClean="0"/>
              <a:t> начал использовать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Эйлер</a:t>
            </a:r>
            <a:r>
              <a:rPr lang="ru-RU" sz="2400" dirty="0" smtClean="0"/>
              <a:t> в 1727 году, а первой публикацией с этой буквой была его работа «Механика, или Наука о движении, изложенная аналитически» 1736 год</a:t>
            </a:r>
          </a:p>
          <a:p>
            <a:pPr>
              <a:defRPr/>
            </a:pPr>
            <a:r>
              <a:rPr lang="ru-RU" sz="2400" dirty="0" smtClean="0"/>
              <a:t>Почему была выбрана именно буква </a:t>
            </a:r>
            <a:r>
              <a:rPr lang="ru-RU" sz="2400" i="1" dirty="0" err="1" smtClean="0"/>
              <a:t>e</a:t>
            </a:r>
            <a:r>
              <a:rPr lang="ru-RU" sz="2400" dirty="0" smtClean="0"/>
              <a:t>, точно неизвестно. Возможно, это связано с тем, что с неё начинается слово </a:t>
            </a:r>
            <a:r>
              <a:rPr lang="ru-RU" sz="2400" i="1" dirty="0" err="1" smtClean="0"/>
              <a:t>exponential</a:t>
            </a:r>
            <a:r>
              <a:rPr lang="ru-RU" sz="2400" dirty="0" smtClean="0"/>
              <a:t> («показательный», «экспоненциальный»). Другое предположение заключается в том, что буквы </a:t>
            </a:r>
            <a:r>
              <a:rPr lang="ru-RU" sz="2400" i="1" dirty="0" err="1" smtClean="0"/>
              <a:t>a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b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c</a:t>
            </a:r>
            <a:r>
              <a:rPr lang="ru-RU" sz="2400" dirty="0" smtClean="0"/>
              <a:t> и </a:t>
            </a:r>
            <a:r>
              <a:rPr lang="ru-RU" sz="2400" i="1" dirty="0" err="1" smtClean="0"/>
              <a:t>d</a:t>
            </a:r>
            <a:r>
              <a:rPr lang="ru-RU" sz="2400" dirty="0" smtClean="0"/>
              <a:t> уже довольно широко использовались в иных целях, и </a:t>
            </a:r>
            <a:r>
              <a:rPr lang="ru-RU" sz="2400" i="1" dirty="0" err="1" smtClean="0"/>
              <a:t>e</a:t>
            </a:r>
            <a:r>
              <a:rPr lang="ru-RU" sz="2400" dirty="0" smtClean="0"/>
              <a:t> была первой «свободной» буквой.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143000"/>
            <a:ext cx="20859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868362"/>
          </a:xfrm>
        </p:spPr>
        <p:txBody>
          <a:bodyPr/>
          <a:lstStyle/>
          <a:p>
            <a:r>
              <a:rPr lang="ru-RU" sz="3200" b="1" smtClean="0">
                <a:solidFill>
                  <a:srgbClr val="0066FF"/>
                </a:solidFill>
              </a:rPr>
              <a:t>Таблицы логарифмов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313" y="1214438"/>
            <a:ext cx="6500812" cy="27146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dirty="0" smtClean="0"/>
              <a:t>     Первые таблицы логарифмов были составлены швейцарским математиком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Бюрги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в 1590 году</a:t>
            </a:r>
            <a:r>
              <a:rPr lang="ru-RU" sz="2400" dirty="0" smtClean="0"/>
              <a:t>. Немного позднее таблицы логарифмов также составил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шотландский ученый Непер</a:t>
            </a:r>
            <a:r>
              <a:rPr lang="ru-RU" sz="2400" dirty="0" smtClean="0"/>
              <a:t>. Непер брал за основание логарифма число, очень близкое к единице но меньшее, чем единица. Непер опубликовал свои таблицы в 1614, а </a:t>
            </a:r>
            <a:r>
              <a:rPr lang="ru-RU" sz="2400" dirty="0" err="1" smtClean="0"/>
              <a:t>Бюрги</a:t>
            </a:r>
            <a:r>
              <a:rPr lang="ru-RU" sz="2400" dirty="0" smtClean="0"/>
              <a:t> в 1620 году. 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dirty="0" smtClean="0"/>
              <a:t>     </a:t>
            </a:r>
            <a:endParaRPr lang="ru-RU" dirty="0"/>
          </a:p>
        </p:txBody>
      </p:sp>
      <p:pic>
        <p:nvPicPr>
          <p:cNvPr id="4" name="Picture 4" descr="NEPER-P"/>
          <p:cNvPicPr>
            <a:picLocks noChangeAspect="1" noChangeArrowheads="1"/>
          </p:cNvPicPr>
          <p:nvPr/>
        </p:nvPicPr>
        <p:blipFill>
          <a:blip r:embed="rId2" cstate="print"/>
          <a:srcRect l="12698" t="12743" r="13657" b="12930"/>
          <a:stretch>
            <a:fillRect/>
          </a:stretch>
        </p:blipFill>
        <p:spPr bwMode="auto">
          <a:xfrm>
            <a:off x="500063" y="1143000"/>
            <a:ext cx="2071687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14500" y="4000500"/>
            <a:ext cx="7215188" cy="21605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dirty="0">
                <a:latin typeface="+mj-lt"/>
              </a:rPr>
              <a:t>Позднее Непер и его сотрудник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Бригс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dirty="0">
                <a:latin typeface="+mj-lt"/>
              </a:rPr>
              <a:t> перевели первые таблицы Непера на новое основание — 10.  Таблицы десятичных логарифмов были впервые опубликованы в 1624 году. Именно поэтому они также носят название </a:t>
            </a:r>
            <a:r>
              <a:rPr lang="ru-RU" sz="2400" dirty="0" err="1">
                <a:latin typeface="+mj-lt"/>
              </a:rPr>
              <a:t>Бригговы</a:t>
            </a:r>
            <a:r>
              <a:rPr lang="ru-RU" sz="2400" dirty="0">
                <a:latin typeface="+mj-lt"/>
              </a:rPr>
              <a:t>.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>
                <a:latin typeface="+mj-lt"/>
              </a:rPr>
              <a:t>     В России первые таблицы логарифмов были изданы в 1703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3114675" cy="725487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1 </a:t>
            </a:r>
            <a:r>
              <a:rPr lang="ru-RU" smtClean="0">
                <a:solidFill>
                  <a:srgbClr val="C00000"/>
                </a:solidFill>
              </a:rPr>
              <a:t>группа</a:t>
            </a:r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643563" y="1785938"/>
          <a:ext cx="24669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Формула" r:id="rId3" imgW="1066680" imgH="228600" progId="Equation.3">
                  <p:embed/>
                </p:oleObj>
              </mc:Choice>
              <mc:Fallback>
                <p:oleObj name="Формула" r:id="rId3" imgW="106668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1785938"/>
                        <a:ext cx="2466975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500688" y="1071563"/>
            <a:ext cx="311467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группа</a:t>
            </a:r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428625" y="1906588"/>
          <a:ext cx="45720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Формула" r:id="rId5" imgW="2019240" imgH="228600" progId="Equation.3">
                  <p:embed/>
                </p:oleObj>
              </mc:Choice>
              <mc:Fallback>
                <p:oleObj name="Формула" r:id="rId5" imgW="201924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906588"/>
                        <a:ext cx="4572000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1"/>
          <p:cNvGraphicFramePr>
            <a:graphicFrameLocks noChangeAspect="1"/>
          </p:cNvGraphicFramePr>
          <p:nvPr/>
        </p:nvGraphicFramePr>
        <p:xfrm>
          <a:off x="428625" y="2357438"/>
          <a:ext cx="23669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Формула" r:id="rId7" imgW="901440" imgH="355320" progId="Equation.3">
                  <p:embed/>
                </p:oleObj>
              </mc:Choice>
              <mc:Fallback>
                <p:oleObj name="Формула" r:id="rId7" imgW="901440" imgH="3553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357438"/>
                        <a:ext cx="236696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2"/>
          <p:cNvGraphicFramePr>
            <a:graphicFrameLocks noChangeAspect="1"/>
          </p:cNvGraphicFramePr>
          <p:nvPr/>
        </p:nvGraphicFramePr>
        <p:xfrm>
          <a:off x="5643563" y="2571750"/>
          <a:ext cx="22002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Формула" r:id="rId9" imgW="838080" imgH="228600" progId="Equation.3">
                  <p:embed/>
                </p:oleObj>
              </mc:Choice>
              <mc:Fallback>
                <p:oleObj name="Формула" r:id="rId9" imgW="8380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2571750"/>
                        <a:ext cx="22002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3"/>
          <p:cNvGraphicFramePr>
            <a:graphicFrameLocks noChangeAspect="1"/>
          </p:cNvGraphicFramePr>
          <p:nvPr/>
        </p:nvGraphicFramePr>
        <p:xfrm>
          <a:off x="5643563" y="3429000"/>
          <a:ext cx="3065462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Формула" r:id="rId11" imgW="1193760" imgH="457200" progId="Equation.3">
                  <p:embed/>
                </p:oleObj>
              </mc:Choice>
              <mc:Fallback>
                <p:oleObj name="Формула" r:id="rId11" imgW="119376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429000"/>
                        <a:ext cx="3065462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4"/>
          <p:cNvGraphicFramePr>
            <a:graphicFrameLocks noChangeAspect="1"/>
          </p:cNvGraphicFramePr>
          <p:nvPr/>
        </p:nvGraphicFramePr>
        <p:xfrm>
          <a:off x="428625" y="3214688"/>
          <a:ext cx="39370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Формула" r:id="rId13" imgW="1625400" imgH="660240" progId="Equation.3">
                  <p:embed/>
                </p:oleObj>
              </mc:Choice>
              <mc:Fallback>
                <p:oleObj name="Формула" r:id="rId13" imgW="1625400" imgH="660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214688"/>
                        <a:ext cx="3937000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;</a:t>
            </a:r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428625" y="571500"/>
            <a:ext cx="83581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Задания для самостоятельной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Цели урока.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Повторить свойства логарифмов</a:t>
            </a:r>
          </a:p>
          <a:p>
            <a:r>
              <a:rPr lang="ru-RU" b="1" dirty="0" smtClean="0">
                <a:solidFill>
                  <a:schemeClr val="accent4"/>
                </a:solidFill>
              </a:rPr>
              <a:t>Решать задачи</a:t>
            </a:r>
          </a:p>
          <a:p>
            <a:r>
              <a:rPr lang="ru-RU" b="1" dirty="0" smtClean="0">
                <a:solidFill>
                  <a:schemeClr val="accent4"/>
                </a:solidFill>
              </a:rPr>
              <a:t>Решать уравнения</a:t>
            </a:r>
          </a:p>
          <a:p>
            <a:r>
              <a:rPr lang="ru-RU" b="1" dirty="0" smtClean="0">
                <a:solidFill>
                  <a:schemeClr val="accent4"/>
                </a:solidFill>
              </a:rPr>
              <a:t>Ввести понятия натурального и десятичного логарифмов</a:t>
            </a:r>
            <a:endParaRPr lang="ru-RU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669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066FF"/>
                </a:solidFill>
              </a:rPr>
              <a:t>Домашнее задание</a:t>
            </a:r>
          </a:p>
        </p:txBody>
      </p:sp>
      <p:sp>
        <p:nvSpPr>
          <p:cNvPr id="1024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8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1. Найдите </a:t>
            </a:r>
          </a:p>
          <a:p>
            <a:pPr>
              <a:buFont typeface="Arial" charset="0"/>
              <a:buNone/>
            </a:pPr>
            <a:r>
              <a:rPr lang="ru-RU" smtClean="0"/>
              <a:t>2. Вычислите:          </a:t>
            </a:r>
          </a:p>
          <a:p>
            <a:pPr>
              <a:buFont typeface="Arial" charset="0"/>
              <a:buNone/>
            </a:pPr>
            <a:r>
              <a:rPr lang="ru-RU" smtClean="0"/>
              <a:t>   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102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2786063" y="1285875"/>
          <a:ext cx="46545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Формула" r:id="rId3" imgW="2628900" imgH="419100" progId="Equation.3">
                  <p:embed/>
                </p:oleObj>
              </mc:Choice>
              <mc:Fallback>
                <p:oleObj name="Формула" r:id="rId3" imgW="26289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1285875"/>
                        <a:ext cx="46545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151188" y="1987550"/>
          <a:ext cx="1841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Формула" r:id="rId5" imgW="736560" imgH="393480" progId="Equation.3">
                  <p:embed/>
                </p:oleObj>
              </mc:Choice>
              <mc:Fallback>
                <p:oleObj name="Формула" r:id="rId5" imgW="7365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1987550"/>
                        <a:ext cx="1841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3086100" y="2962275"/>
          <a:ext cx="27590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" name="Формула" r:id="rId7" imgW="965160" imgH="266400" progId="Equation.3">
                  <p:embed/>
                </p:oleObj>
              </mc:Choice>
              <mc:Fallback>
                <p:oleObj name="Формула" r:id="rId7" imgW="96516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2962275"/>
                        <a:ext cx="275907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5" name="Object 7"/>
          <p:cNvGraphicFramePr>
            <a:graphicFrameLocks noChangeAspect="1"/>
          </p:cNvGraphicFramePr>
          <p:nvPr/>
        </p:nvGraphicFramePr>
        <p:xfrm>
          <a:off x="3143250" y="3786188"/>
          <a:ext cx="28448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Формула" r:id="rId9" imgW="1473120" imgH="482400" progId="Equation.3">
                  <p:embed/>
                </p:oleObj>
              </mc:Choice>
              <mc:Fallback>
                <p:oleObj name="Формула" r:id="rId9" imgW="147312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786188"/>
                        <a:ext cx="28448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6" name="Object 9"/>
          <p:cNvGraphicFramePr>
            <a:graphicFrameLocks noChangeAspect="1"/>
          </p:cNvGraphicFramePr>
          <p:nvPr/>
        </p:nvGraphicFramePr>
        <p:xfrm>
          <a:off x="3214688" y="4786313"/>
          <a:ext cx="47085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Формула" r:id="rId11" imgW="2057400" imgH="342720" progId="Equation.3">
                  <p:embed/>
                </p:oleObj>
              </mc:Choice>
              <mc:Fallback>
                <p:oleObj name="Формула" r:id="rId11" imgW="2057400" imgH="342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4786313"/>
                        <a:ext cx="470852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3168352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Спасибо за урок.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187624" y="4653136"/>
            <a:ext cx="8229600" cy="1519312"/>
          </a:xfrm>
        </p:spPr>
        <p:txBody>
          <a:bodyPr/>
          <a:lstStyle/>
          <a:p>
            <a:endParaRPr lang="ru-RU" sz="1400" dirty="0" smtClean="0"/>
          </a:p>
        </p:txBody>
      </p:sp>
      <p:sp>
        <p:nvSpPr>
          <p:cNvPr id="20484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286125" y="5786438"/>
            <a:ext cx="28956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7969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66FF"/>
                </a:solidFill>
              </a:rPr>
              <a:t>Свойства логарифмов.</a:t>
            </a:r>
            <a:br>
              <a:rPr lang="ru-RU" sz="3200" b="1" smtClean="0">
                <a:solidFill>
                  <a:srgbClr val="0066FF"/>
                </a:solidFill>
              </a:rPr>
            </a:br>
            <a:r>
              <a:rPr lang="ru-RU" sz="3200" smtClean="0">
                <a:solidFill>
                  <a:srgbClr val="0066FF"/>
                </a:solidFill>
              </a:rPr>
              <a:t>(а</a:t>
            </a:r>
            <a:r>
              <a:rPr lang="en-US" sz="3200" smtClean="0">
                <a:solidFill>
                  <a:srgbClr val="0066FF"/>
                </a:solidFill>
              </a:rPr>
              <a:t>&gt;0,a</a:t>
            </a:r>
            <a:r>
              <a:rPr lang="en-US" sz="3200" smtClean="0">
                <a:solidFill>
                  <a:srgbClr val="0066FF"/>
                </a:solidFill>
                <a:sym typeface="Symbol" pitchFamily="18" charset="2"/>
              </a:rPr>
              <a:t>1,b&gt;0,c&gt;0</a:t>
            </a:r>
            <a:r>
              <a:rPr lang="ru-RU" sz="3200" smtClean="0">
                <a:solidFill>
                  <a:srgbClr val="0066FF"/>
                </a:solidFill>
                <a:sym typeface="Symbol" pitchFamily="18" charset="2"/>
              </a:rPr>
              <a:t>, </a:t>
            </a:r>
            <a:r>
              <a:rPr lang="en-US" sz="3200" smtClean="0">
                <a:solidFill>
                  <a:srgbClr val="0066FF"/>
                </a:solidFill>
                <a:sym typeface="Symbol" pitchFamily="18" charset="2"/>
              </a:rPr>
              <a:t>n0 )</a:t>
            </a:r>
            <a:endParaRPr lang="ru-RU" sz="3200" smtClean="0">
              <a:solidFill>
                <a:srgbClr val="0066FF"/>
              </a:solidFill>
            </a:endParaRPr>
          </a:p>
        </p:txBody>
      </p:sp>
      <p:sp>
        <p:nvSpPr>
          <p:cNvPr id="10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:   </a:t>
            </a:r>
            <a:r>
              <a:rPr lang="ru-RU" sz="1200"/>
              <a:t> </a:t>
            </a:r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68450" y="1285875"/>
          <a:ext cx="17208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Формула" r:id="rId3" imgW="672840" imgH="228600" progId="Equation.3">
                  <p:embed/>
                </p:oleObj>
              </mc:Choice>
              <mc:Fallback>
                <p:oleObj name="Формула" r:id="rId3" imgW="6728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1285875"/>
                        <a:ext cx="17208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929313" y="2214563"/>
          <a:ext cx="23574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Формула" r:id="rId5" imgW="838080" imgH="228600" progId="Equation.3">
                  <p:embed/>
                </p:oleObj>
              </mc:Choice>
              <mc:Fallback>
                <p:oleObj name="Формула" r:id="rId5" imgW="8380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2214563"/>
                        <a:ext cx="2357437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14500" y="1643063"/>
          <a:ext cx="11430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Формула" r:id="rId7" imgW="431640" imgH="393480" progId="Equation.3">
                  <p:embed/>
                </p:oleObj>
              </mc:Choice>
              <mc:Fallback>
                <p:oleObj name="Формула" r:id="rId7" imgW="4316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1643063"/>
                        <a:ext cx="1143000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714500" y="2357438"/>
          <a:ext cx="11430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Формула" r:id="rId9" imgW="457200" imgH="241200" progId="Equation.3">
                  <p:embed/>
                </p:oleObj>
              </mc:Choice>
              <mc:Fallback>
                <p:oleObj name="Формула" r:id="rId9" imgW="4572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2357438"/>
                        <a:ext cx="11430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714500" y="2928938"/>
          <a:ext cx="12858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Формула" r:id="rId11" imgW="507960" imgH="253800" progId="Equation.3">
                  <p:embed/>
                </p:oleObj>
              </mc:Choice>
              <mc:Fallback>
                <p:oleObj name="Формула" r:id="rId11" imgW="50796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2928938"/>
                        <a:ext cx="12858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714500" y="3643313"/>
          <a:ext cx="11430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" name="Формула" r:id="rId13" imgW="355320" imgH="203040" progId="Equation.3">
                  <p:embed/>
                </p:oleObj>
              </mc:Choice>
              <mc:Fallback>
                <p:oleObj name="Формула" r:id="rId13" imgW="35532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643313"/>
                        <a:ext cx="114300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785938" y="4143375"/>
          <a:ext cx="121443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" name="Формула" r:id="rId15" imgW="507960" imgH="253800" progId="Equation.3">
                  <p:embed/>
                </p:oleObj>
              </mc:Choice>
              <mc:Fallback>
                <p:oleObj name="Формула" r:id="rId15" imgW="50796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143375"/>
                        <a:ext cx="1214437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714500" y="4786313"/>
          <a:ext cx="11430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" name="Формула" r:id="rId17" imgW="380880" imgH="228600" progId="Equation.3">
                  <p:embed/>
                </p:oleObj>
              </mc:Choice>
              <mc:Fallback>
                <p:oleObj name="Формула" r:id="rId17" imgW="3808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786313"/>
                        <a:ext cx="11430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929313" y="4429125"/>
          <a:ext cx="26701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" name="Формула" r:id="rId19" imgW="952200" imgH="241200" progId="Equation.3">
                  <p:embed/>
                </p:oleObj>
              </mc:Choice>
              <mc:Fallback>
                <p:oleObj name="Формула" r:id="rId19" imgW="95220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4429125"/>
                        <a:ext cx="267017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929313" y="3286125"/>
          <a:ext cx="13573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" name="Формула" r:id="rId21" imgW="545760" imgH="241200" progId="Equation.3">
                  <p:embed/>
                </p:oleObj>
              </mc:Choice>
              <mc:Fallback>
                <p:oleObj name="Формула" r:id="rId21" imgW="54576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3286125"/>
                        <a:ext cx="135731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072188" y="5214938"/>
          <a:ext cx="15128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" name="Формула" r:id="rId23" imgW="571320" imgH="393480" progId="Equation.3">
                  <p:embed/>
                </p:oleObj>
              </mc:Choice>
              <mc:Fallback>
                <p:oleObj name="Формула" r:id="rId23" imgW="57132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5214938"/>
                        <a:ext cx="1512887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6286500" y="1785938"/>
          <a:ext cx="3921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" name="Формула" r:id="rId25" imgW="164880" imgH="203040" progId="Equation.3">
                  <p:embed/>
                </p:oleObj>
              </mc:Choice>
              <mc:Fallback>
                <p:oleObj name="Формула" r:id="rId25" imgW="16488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1785938"/>
                        <a:ext cx="39211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5929313" y="1357313"/>
          <a:ext cx="10715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" name="Формула" r:id="rId27" imgW="457200" imgH="241200" progId="Equation.3">
                  <p:embed/>
                </p:oleObj>
              </mc:Choice>
              <mc:Fallback>
                <p:oleObj name="Формула" r:id="rId27" imgW="457200" imgH="241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1357313"/>
                        <a:ext cx="1071562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1714500" y="5500688"/>
          <a:ext cx="10715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" name="Формула" r:id="rId29" imgW="419040" imgH="228600" progId="Equation.3">
                  <p:embed/>
                </p:oleObj>
              </mc:Choice>
              <mc:Fallback>
                <p:oleObj name="Формула" r:id="rId29" imgW="41904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500688"/>
                        <a:ext cx="1071563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6357938" y="2786063"/>
          <a:ext cx="3571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Формула" r:id="rId31" imgW="126720" imgH="177480" progId="Equation.3">
                  <p:embed/>
                </p:oleObj>
              </mc:Choice>
              <mc:Fallback>
                <p:oleObj name="Формула" r:id="rId31" imgW="12672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2786063"/>
                        <a:ext cx="357187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6429375" y="3786188"/>
          <a:ext cx="35718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" name="Формула" r:id="rId33" imgW="88560" imgH="164880" progId="Equation.3">
                  <p:embed/>
                </p:oleObj>
              </mc:Choice>
              <mc:Fallback>
                <p:oleObj name="Формула" r:id="rId33" imgW="88560" imgH="1648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3786188"/>
                        <a:ext cx="357188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>
            <a:off x="3143250" y="1571625"/>
            <a:ext cx="2571750" cy="9286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28938" y="2143125"/>
            <a:ext cx="2857500" cy="2571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786063" y="2786063"/>
            <a:ext cx="3071812" cy="7143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857500" y="3357563"/>
            <a:ext cx="3143250" cy="21431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2500313" y="2071688"/>
            <a:ext cx="3571875" cy="18573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857500" y="1714500"/>
            <a:ext cx="3071813" cy="29289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857500" y="3143250"/>
            <a:ext cx="3500438" cy="20716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786063" y="4143375"/>
            <a:ext cx="3643312" cy="16430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66FF"/>
                </a:solidFill>
              </a:rPr>
              <a:t>Найдите значение выражений</a:t>
            </a:r>
          </a:p>
        </p:txBody>
      </p:sp>
      <p:graphicFrame>
        <p:nvGraphicFramePr>
          <p:cNvPr id="2050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642938" y="1214438"/>
          <a:ext cx="13938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Формула" r:id="rId3" imgW="583920" imgH="215640" progId="Equation.3">
                  <p:embed/>
                </p:oleObj>
              </mc:Choice>
              <mc:Fallback>
                <p:oleObj name="Формула" r:id="rId3" imgW="583920" imgH="21564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214438"/>
                        <a:ext cx="13938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42938" y="2643188"/>
          <a:ext cx="169068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Формула" r:id="rId5" imgW="545760" imgH="393480" progId="Equation.3">
                  <p:embed/>
                </p:oleObj>
              </mc:Choice>
              <mc:Fallback>
                <p:oleObj name="Формула" r:id="rId5" imgW="5457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643188"/>
                        <a:ext cx="1690687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42938" y="3500438"/>
          <a:ext cx="16446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Формула" r:id="rId7" imgW="596880" imgH="241200" progId="Equation.3">
                  <p:embed/>
                </p:oleObj>
              </mc:Choice>
              <mc:Fallback>
                <p:oleObj name="Формула" r:id="rId7" imgW="5968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500438"/>
                        <a:ext cx="1644650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93725" y="1784350"/>
          <a:ext cx="133508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Формула" r:id="rId9" imgW="583920" imgH="393480" progId="Equation.3">
                  <p:embed/>
                </p:oleObj>
              </mc:Choice>
              <mc:Fallback>
                <p:oleObj name="Формула" r:id="rId9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784350"/>
                        <a:ext cx="1335088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71500" y="4214813"/>
          <a:ext cx="164306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" name="Формула" r:id="rId11" imgW="469800" imgH="203040" progId="Equation.3">
                  <p:embed/>
                </p:oleObj>
              </mc:Choice>
              <mc:Fallback>
                <p:oleObj name="Формула" r:id="rId11" imgW="4698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214813"/>
                        <a:ext cx="1643063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071938" y="1214438"/>
          <a:ext cx="18557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" name="Формула" r:id="rId13" imgW="520560" imgH="203040" progId="Equation.3">
                  <p:embed/>
                </p:oleObj>
              </mc:Choice>
              <mc:Fallback>
                <p:oleObj name="Формула" r:id="rId13" imgW="52056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1214438"/>
                        <a:ext cx="18557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071938" y="1857375"/>
          <a:ext cx="15938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" name="Формула" r:id="rId15" imgW="558720" imgH="228600" progId="Equation.3">
                  <p:embed/>
                </p:oleObj>
              </mc:Choice>
              <mc:Fallback>
                <p:oleObj name="Формула" r:id="rId15" imgW="5587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1857375"/>
                        <a:ext cx="159385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071938" y="2571750"/>
          <a:ext cx="175736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7" name="Формула" r:id="rId17" imgW="520560" imgH="228600" progId="Equation.3">
                  <p:embed/>
                </p:oleObj>
              </mc:Choice>
              <mc:Fallback>
                <p:oleObj name="Формула" r:id="rId17" imgW="5205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2571750"/>
                        <a:ext cx="1757362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071938" y="3214688"/>
          <a:ext cx="27955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8" name="Формула" r:id="rId19" imgW="1079280" imgH="215640" progId="Equation.3">
                  <p:embed/>
                </p:oleObj>
              </mc:Choice>
              <mc:Fallback>
                <p:oleObj name="Формула" r:id="rId19" imgW="107928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214688"/>
                        <a:ext cx="2795587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071938" y="3786188"/>
          <a:ext cx="27320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" name="Формула" r:id="rId21" imgW="1028520" imgH="393480" progId="Equation.3">
                  <p:embed/>
                </p:oleObj>
              </mc:Choice>
              <mc:Fallback>
                <p:oleObj name="Формула" r:id="rId21" imgW="10285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786188"/>
                        <a:ext cx="2732087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3975100" y="4857750"/>
          <a:ext cx="30194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0" name="Формула" r:id="rId23" imgW="1180800" imgH="342720" progId="Equation.3">
                  <p:embed/>
                </p:oleObj>
              </mc:Choice>
              <mc:Fallback>
                <p:oleObj name="Формула" r:id="rId23" imgW="1180800" imgH="3427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4857750"/>
                        <a:ext cx="301942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000500" y="5643563"/>
          <a:ext cx="31702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Формула" r:id="rId25" imgW="1282680" imgH="253800" progId="Equation.3">
                  <p:embed/>
                </p:oleObj>
              </mc:Choice>
              <mc:Fallback>
                <p:oleObj name="Формула" r:id="rId25" imgW="128268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5643563"/>
                        <a:ext cx="3170238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285984" y="1214422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chemeClr val="tx1"/>
                  </a:solidFill>
                </a:ln>
              </a:rPr>
              <a:t>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2000240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chemeClr val="tx1"/>
                  </a:solidFill>
                </a:ln>
              </a:rPr>
              <a:t>-</a:t>
            </a:r>
            <a:r>
              <a:rPr lang="en-US" sz="3200" dirty="0">
                <a:ln>
                  <a:solidFill>
                    <a:schemeClr val="tx1"/>
                  </a:solidFill>
                </a:ln>
              </a:rPr>
              <a:t> 0,5</a:t>
            </a:r>
            <a:r>
              <a:rPr lang="ru-RU" sz="3200" dirty="0">
                <a:ln>
                  <a:solidFill>
                    <a:schemeClr val="tx1"/>
                  </a:solidFill>
                </a:ln>
              </a:rPr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85984" y="2786058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-0,5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5984" y="3500438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4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85984" y="4286256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3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215206" y="1214422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9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15206" y="2000240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3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15206" y="2643182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25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15206" y="3214686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1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15206" y="4000504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1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15206" y="4786322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-2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206" y="5715016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>
                  <a:solidFill>
                    <a:schemeClr val="tx1"/>
                  </a:solidFill>
                </a:ln>
              </a:rPr>
              <a:t>2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66FF"/>
                </a:solidFill>
              </a:rPr>
              <a:t>Решите уравнение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2714286" cy="93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008669"/>
              </p:ext>
            </p:extLst>
          </p:nvPr>
        </p:nvGraphicFramePr>
        <p:xfrm>
          <a:off x="467544" y="2204864"/>
          <a:ext cx="25003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Формула" r:id="rId4" imgW="571252" imgH="228501" progId="Equation.3">
                  <p:embed/>
                </p:oleObj>
              </mc:Choice>
              <mc:Fallback>
                <p:oleObj name="Формула" r:id="rId4" imgW="571252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04864"/>
                        <a:ext cx="250031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57317"/>
              </p:ext>
            </p:extLst>
          </p:nvPr>
        </p:nvGraphicFramePr>
        <p:xfrm>
          <a:off x="467544" y="3140968"/>
          <a:ext cx="255270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Формула" r:id="rId6" imgW="660400" imgH="228600" progId="Equation.3">
                  <p:embed/>
                </p:oleObj>
              </mc:Choice>
              <mc:Fallback>
                <p:oleObj name="Формула" r:id="rId6" imgW="660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140968"/>
                        <a:ext cx="2552700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915030"/>
              </p:ext>
            </p:extLst>
          </p:nvPr>
        </p:nvGraphicFramePr>
        <p:xfrm>
          <a:off x="3851920" y="1196752"/>
          <a:ext cx="40195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Формула" r:id="rId8" imgW="800100" imgH="228600" progId="Equation.3">
                  <p:embed/>
                </p:oleObj>
              </mc:Choice>
              <mc:Fallback>
                <p:oleObj name="Формула" r:id="rId8" imgW="8001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196752"/>
                        <a:ext cx="40195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795196"/>
              </p:ext>
            </p:extLst>
          </p:nvPr>
        </p:nvGraphicFramePr>
        <p:xfrm>
          <a:off x="3923928" y="1700808"/>
          <a:ext cx="3429000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Формула" r:id="rId10" imgW="812447" imgH="393529" progId="Equation.3">
                  <p:embed/>
                </p:oleObj>
              </mc:Choice>
              <mc:Fallback>
                <p:oleObj name="Формула" r:id="rId10" imgW="812447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700808"/>
                        <a:ext cx="3429000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310011"/>
              </p:ext>
            </p:extLst>
          </p:nvPr>
        </p:nvGraphicFramePr>
        <p:xfrm>
          <a:off x="3923928" y="2852936"/>
          <a:ext cx="378618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Формула" r:id="rId12" imgW="1130300" imgH="228600" progId="Equation.3">
                  <p:embed/>
                </p:oleObj>
              </mc:Choice>
              <mc:Fallback>
                <p:oleObj name="Формула" r:id="rId12" imgW="11303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852936"/>
                        <a:ext cx="3786188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186266"/>
              </p:ext>
            </p:extLst>
          </p:nvPr>
        </p:nvGraphicFramePr>
        <p:xfrm>
          <a:off x="3995936" y="3717032"/>
          <a:ext cx="37338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Формула" r:id="rId14" imgW="1155700" imgH="228600" progId="Equation.3">
                  <p:embed/>
                </p:oleObj>
              </mc:Choice>
              <mc:Fallback>
                <p:oleObj name="Формула" r:id="rId14" imgW="11557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717032"/>
                        <a:ext cx="37338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296236"/>
              </p:ext>
            </p:extLst>
          </p:nvPr>
        </p:nvGraphicFramePr>
        <p:xfrm>
          <a:off x="3923928" y="4941168"/>
          <a:ext cx="46434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Формула" r:id="rId16" imgW="1244600" imgH="228600" progId="Equation.3">
                  <p:embed/>
                </p:oleObj>
              </mc:Choice>
              <mc:Fallback>
                <p:oleObj name="Формула" r:id="rId16" imgW="12446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941168"/>
                        <a:ext cx="464343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30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66FF"/>
                </a:solidFill>
              </a:rPr>
              <a:t>Сравните ответы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357188" y="3357563"/>
          <a:ext cx="8358248" cy="135732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44781"/>
                <a:gridCol w="1169801"/>
                <a:gridCol w="1857384"/>
                <a:gridCol w="785818"/>
                <a:gridCol w="928694"/>
                <a:gridCol w="928694"/>
                <a:gridCol w="857256"/>
                <a:gridCol w="785820"/>
              </a:tblGrid>
              <a:tr h="61846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</a:tr>
              <a:tr h="738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800" dirty="0" smtClean="0"/>
                        <a:t>25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13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10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90" name="Object 14"/>
          <p:cNvGraphicFramePr>
            <a:graphicFrameLocks noChangeAspect="1"/>
          </p:cNvGraphicFramePr>
          <p:nvPr/>
        </p:nvGraphicFramePr>
        <p:xfrm>
          <a:off x="428625" y="4071938"/>
          <a:ext cx="10128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Формула" r:id="rId3" imgW="406080" imgH="215640" progId="Equation.3">
                  <p:embed/>
                </p:oleObj>
              </mc:Choice>
              <mc:Fallback>
                <p:oleObj name="Формула" r:id="rId3" imgW="40608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071938"/>
                        <a:ext cx="10128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5"/>
          <p:cNvGraphicFramePr>
            <a:graphicFrameLocks noChangeAspect="1"/>
          </p:cNvGraphicFramePr>
          <p:nvPr/>
        </p:nvGraphicFramePr>
        <p:xfrm>
          <a:off x="1500188" y="4071938"/>
          <a:ext cx="102076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Формула" r:id="rId5" imgW="393480" imgH="228600" progId="Equation.3">
                  <p:embed/>
                </p:oleObj>
              </mc:Choice>
              <mc:Fallback>
                <p:oleObj name="Формула" r:id="rId5" imgW="39348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4071938"/>
                        <a:ext cx="102076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16"/>
          <p:cNvGraphicFramePr>
            <a:graphicFrameLocks noChangeAspect="1"/>
          </p:cNvGraphicFramePr>
          <p:nvPr/>
        </p:nvGraphicFramePr>
        <p:xfrm>
          <a:off x="2714625" y="4071938"/>
          <a:ext cx="16335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Формула" r:id="rId7" imgW="609480" imgH="215640" progId="Equation.3">
                  <p:embed/>
                </p:oleObj>
              </mc:Choice>
              <mc:Fallback>
                <p:oleObj name="Формула" r:id="rId7" imgW="60948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4071938"/>
                        <a:ext cx="163353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17"/>
          <p:cNvGraphicFramePr>
            <a:graphicFrameLocks noChangeAspect="1"/>
          </p:cNvGraphicFramePr>
          <p:nvPr/>
        </p:nvGraphicFramePr>
        <p:xfrm>
          <a:off x="5357813" y="4000500"/>
          <a:ext cx="7858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Формула" r:id="rId9" imgW="228600" imgH="228600" progId="Equation.3">
                  <p:embed/>
                </p:oleObj>
              </mc:Choice>
              <mc:Fallback>
                <p:oleObj name="Формула" r:id="rId9" imgW="2286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4000500"/>
                        <a:ext cx="785812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4572000" y="1500188"/>
            <a:ext cx="1143000" cy="5000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928938" y="5500688"/>
            <a:ext cx="1214437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43000" y="4500563"/>
            <a:ext cx="1357313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71563" y="3500438"/>
            <a:ext cx="1143000" cy="5000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571750" y="2500313"/>
            <a:ext cx="1143000" cy="5000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9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0001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66FF"/>
                </a:solidFill>
              </a:rPr>
              <a:t>Тренировочный тест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86812" cy="52863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1.Вычислить: 0,3</a:t>
            </a:r>
            <a:r>
              <a:rPr lang="ru-RU" baseline="30000" dirty="0" smtClean="0"/>
              <a:t>log</a:t>
            </a:r>
            <a:r>
              <a:rPr lang="ru-RU" baseline="-25000" dirty="0" smtClean="0"/>
              <a:t>0,3</a:t>
            </a:r>
            <a:r>
              <a:rPr lang="ru-RU" baseline="30000" dirty="0" smtClean="0"/>
              <a:t>2 </a:t>
            </a:r>
            <a:r>
              <a:rPr lang="ru-RU" dirty="0" smtClean="0"/>
              <a:t>– 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dirty="0" smtClean="0"/>
              <a:t>– 4,91;          2) – 4,7;         3) – 3;         4) 2.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2. Найдите значение выражения: log</a:t>
            </a:r>
            <a:r>
              <a:rPr lang="ru-RU" baseline="-25000" dirty="0" smtClean="0">
                <a:solidFill>
                  <a:srgbClr val="0070C0"/>
                </a:solidFill>
              </a:rPr>
              <a:t>2</a:t>
            </a:r>
            <a:r>
              <a:rPr lang="ru-RU" dirty="0" smtClean="0">
                <a:solidFill>
                  <a:srgbClr val="0070C0"/>
                </a:solidFill>
              </a:rPr>
              <a:t>16 + log</a:t>
            </a:r>
            <a:r>
              <a:rPr lang="ru-RU" baseline="-25000" dirty="0" smtClean="0">
                <a:solidFill>
                  <a:srgbClr val="0070C0"/>
                </a:solidFill>
              </a:rPr>
              <a:t>2</a:t>
            </a:r>
            <a:r>
              <a:rPr lang="ru-RU" dirty="0" smtClean="0">
                <a:solidFill>
                  <a:srgbClr val="0070C0"/>
                </a:solidFill>
              </a:rPr>
              <a:t>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            1) 4;         2) 5;          3) 6;           4) 4,5.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3.Найдите значение выражения : log</a:t>
            </a:r>
            <a:r>
              <a:rPr lang="ru-RU" baseline="-25000" dirty="0" smtClean="0"/>
              <a:t>0,3</a:t>
            </a:r>
            <a:r>
              <a:rPr lang="ru-RU" dirty="0" smtClean="0"/>
              <a:t>9 -2log</a:t>
            </a:r>
            <a:r>
              <a:rPr lang="ru-RU" baseline="-25000" dirty="0" smtClean="0"/>
              <a:t>0,3</a:t>
            </a:r>
            <a:r>
              <a:rPr lang="ru-RU" dirty="0" smtClean="0"/>
              <a:t>10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1) 2;           2) 1;             3) – 2;           4) 90.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4. Найдите  </a:t>
            </a:r>
            <a:r>
              <a:rPr lang="ru-RU" i="1" dirty="0" err="1" smtClean="0">
                <a:solidFill>
                  <a:srgbClr val="0070C0"/>
                </a:solidFill>
              </a:rPr>
              <a:t>x</a:t>
            </a:r>
            <a:r>
              <a:rPr lang="ru-RU" dirty="0" smtClean="0">
                <a:solidFill>
                  <a:srgbClr val="0070C0"/>
                </a:solidFill>
              </a:rPr>
              <a:t> :    </a:t>
            </a:r>
            <a:r>
              <a:rPr lang="ru-RU" dirty="0" err="1" smtClean="0">
                <a:solidFill>
                  <a:srgbClr val="0070C0"/>
                </a:solidFill>
              </a:rPr>
              <a:t>lg</a:t>
            </a:r>
            <a:r>
              <a:rPr lang="ru-RU" i="1" dirty="0" err="1" smtClean="0">
                <a:solidFill>
                  <a:srgbClr val="0070C0"/>
                </a:solidFill>
              </a:rPr>
              <a:t>x</a:t>
            </a:r>
            <a:r>
              <a:rPr lang="ru-RU" dirty="0" smtClean="0">
                <a:solidFill>
                  <a:srgbClr val="0070C0"/>
                </a:solidFill>
              </a:rPr>
              <a:t> = 1/2lg9 – 2/3lg8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            </a:t>
            </a:r>
            <a:r>
              <a:rPr lang="en-US" dirty="0" smtClean="0">
                <a:solidFill>
                  <a:srgbClr val="0070C0"/>
                </a:solidFill>
              </a:rPr>
              <a:t>1) 3/4;        2) 4/3;            3) 3/2;           4) 6.</a:t>
            </a:r>
            <a:endParaRPr lang="ru-RU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5. Упростите выражение: 3</a:t>
            </a:r>
            <a:r>
              <a:rPr lang="ru-RU" baseline="30000" dirty="0" smtClean="0"/>
              <a:t>2+log</a:t>
            </a:r>
            <a:r>
              <a:rPr lang="ru-RU" baseline="-25000" dirty="0" smtClean="0"/>
              <a:t>3</a:t>
            </a:r>
            <a:r>
              <a:rPr lang="ru-RU" baseline="30000" dirty="0" smtClean="0"/>
              <a:t>15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1) 17;       2) 135;       3) 225;          4) 30.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74700"/>
          </a:xfrm>
        </p:spPr>
        <p:txBody>
          <a:bodyPr/>
          <a:lstStyle/>
          <a:p>
            <a:r>
              <a:rPr lang="ru-RU" sz="3200" b="1" smtClean="0">
                <a:solidFill>
                  <a:srgbClr val="0066FF"/>
                </a:solidFill>
              </a:rPr>
              <a:t>Проблема</a:t>
            </a:r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20002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Обратите внимание - действия с </a:t>
            </a:r>
            <a:r>
              <a:rPr lang="ru-RU" smtClean="0">
                <a:solidFill>
                  <a:schemeClr val="accent2"/>
                </a:solidFill>
              </a:rPr>
              <a:t>логарифмами  </a:t>
            </a:r>
            <a:r>
              <a:rPr lang="ru-RU" i="1" smtClean="0">
                <a:solidFill>
                  <a:schemeClr val="accent2"/>
                </a:solidFill>
              </a:rPr>
              <a:t>возможны только при одинаковых основаниях</a:t>
            </a:r>
            <a:r>
              <a:rPr lang="ru-RU" smtClean="0"/>
              <a:t>! А если основания разные!? </a:t>
            </a:r>
            <a:endParaRPr lang="en-US" smtClean="0"/>
          </a:p>
          <a:p>
            <a:endParaRPr lang="ru-RU" smtClean="0"/>
          </a:p>
        </p:txBody>
      </p:sp>
      <p:graphicFrame>
        <p:nvGraphicFramePr>
          <p:cNvPr id="4098" name="Содержимое 3"/>
          <p:cNvGraphicFramePr>
            <a:graphicFrameLocks noChangeAspect="1"/>
          </p:cNvGraphicFramePr>
          <p:nvPr/>
        </p:nvGraphicFramePr>
        <p:xfrm>
          <a:off x="2709863" y="3643313"/>
          <a:ext cx="355917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Формула" r:id="rId3" imgW="965160" imgH="228600" progId="Equation.3">
                  <p:embed/>
                </p:oleObj>
              </mc:Choice>
              <mc:Fallback>
                <p:oleObj name="Формула" r:id="rId3" imgW="96516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3643313"/>
                        <a:ext cx="3559175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4525962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0066FF"/>
                </a:solidFill>
              </a:rPr>
              <a:t>Десятичным логарифмом </a:t>
            </a:r>
            <a:r>
              <a:rPr lang="ru-RU" dirty="0" smtClean="0"/>
              <a:t>называется</a:t>
            </a:r>
            <a:r>
              <a:rPr lang="ru-RU" i="1" dirty="0" smtClean="0"/>
              <a:t>  логарифм по основанию </a:t>
            </a:r>
            <a:r>
              <a:rPr lang="ru-RU" dirty="0" smtClean="0"/>
              <a:t>10. Он обозначается  </a:t>
            </a:r>
            <a:r>
              <a:rPr lang="ru-RU" b="1" dirty="0" err="1" smtClean="0"/>
              <a:t>lg</a:t>
            </a:r>
            <a:r>
              <a:rPr lang="ru-RU" dirty="0" smtClean="0"/>
              <a:t> , т.е. </a:t>
            </a:r>
            <a:r>
              <a:rPr lang="ru-RU" dirty="0" err="1" smtClean="0"/>
              <a:t>log</a:t>
            </a:r>
            <a:r>
              <a:rPr lang="ru-RU" baseline="-25000" dirty="0" smtClean="0"/>
              <a:t> 10</a:t>
            </a:r>
            <a:r>
              <a:rPr lang="ru-RU" dirty="0" smtClean="0"/>
              <a:t> </a:t>
            </a:r>
            <a:r>
              <a:rPr lang="en-US" i="1" dirty="0" smtClean="0"/>
              <a:t>m</a:t>
            </a:r>
            <a:r>
              <a:rPr lang="ru-RU" dirty="0" smtClean="0"/>
              <a:t> = </a:t>
            </a:r>
            <a:r>
              <a:rPr lang="ru-RU" dirty="0" err="1" smtClean="0"/>
              <a:t>lg</a:t>
            </a:r>
            <a:r>
              <a:rPr lang="ru-RU" dirty="0" smtClean="0"/>
              <a:t> </a:t>
            </a:r>
            <a:r>
              <a:rPr lang="ru-RU" i="1" dirty="0" smtClean="0"/>
              <a:t>т</a:t>
            </a:r>
            <a:r>
              <a:rPr lang="ru-RU" dirty="0" smtClean="0"/>
              <a:t> </a:t>
            </a:r>
            <a:endParaRPr lang="en-US" dirty="0" smtClean="0"/>
          </a:p>
          <a:p>
            <a:pPr eaLnBrk="1" hangingPunct="1"/>
            <a:r>
              <a:rPr lang="ru-RU" b="1" i="1" dirty="0" smtClean="0">
                <a:solidFill>
                  <a:srgbClr val="0066FF"/>
                </a:solidFill>
              </a:rPr>
              <a:t>Натуральным логарифмом </a:t>
            </a:r>
            <a:r>
              <a:rPr lang="ru-RU" dirty="0" smtClean="0"/>
              <a:t>называется</a:t>
            </a:r>
            <a:r>
              <a:rPr lang="ru-RU" i="1" dirty="0" smtClean="0"/>
              <a:t>  логарифм по основанию  е</a:t>
            </a:r>
            <a:r>
              <a:rPr lang="ru-RU" dirty="0" smtClean="0"/>
              <a:t>. Он обозначается  </a:t>
            </a:r>
            <a:r>
              <a:rPr lang="ru-RU" b="1" dirty="0" err="1" smtClean="0"/>
              <a:t>ln</a:t>
            </a:r>
            <a:r>
              <a:rPr lang="ru-RU" dirty="0" smtClean="0"/>
              <a:t> , т.е. </a:t>
            </a:r>
            <a:r>
              <a:rPr lang="ru-RU" dirty="0" err="1" smtClean="0"/>
              <a:t>log</a:t>
            </a:r>
            <a:r>
              <a:rPr lang="ru-RU" dirty="0" smtClean="0"/>
              <a:t> </a:t>
            </a:r>
            <a:r>
              <a:rPr lang="ru-RU" i="1" baseline="-25000" dirty="0" smtClean="0"/>
              <a:t>e</a:t>
            </a:r>
            <a:r>
              <a:rPr lang="ru-RU" dirty="0" smtClean="0"/>
              <a:t> </a:t>
            </a:r>
            <a:r>
              <a:rPr lang="en-US" i="1" dirty="0" smtClean="0"/>
              <a:t>m</a:t>
            </a:r>
            <a:r>
              <a:rPr lang="ru-RU" dirty="0" smtClean="0"/>
              <a:t> = </a:t>
            </a:r>
            <a:r>
              <a:rPr lang="ru-RU" dirty="0" err="1" smtClean="0"/>
              <a:t>ln</a:t>
            </a:r>
            <a:r>
              <a:rPr lang="ru-RU" dirty="0" smtClean="0"/>
              <a:t> </a:t>
            </a:r>
            <a:r>
              <a:rPr lang="en-US" i="1" dirty="0" smtClean="0"/>
              <a:t>m</a:t>
            </a:r>
            <a:r>
              <a:rPr lang="ru-RU" dirty="0" smtClean="0"/>
              <a:t>. Число</a:t>
            </a:r>
            <a:r>
              <a:rPr lang="ru-RU" i="1" dirty="0" smtClean="0"/>
              <a:t> е</a:t>
            </a:r>
            <a:r>
              <a:rPr lang="ru-RU" dirty="0" smtClean="0"/>
              <a:t> является иррациональным, его приближённое значение 2.718281828.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706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Презентация PowerPoint</vt:lpstr>
      <vt:lpstr>Цели урока.</vt:lpstr>
      <vt:lpstr>Свойства логарифмов. (а&gt;0,a1,b&gt;0,c&gt;0, n0 )</vt:lpstr>
      <vt:lpstr>Найдите значение выражений</vt:lpstr>
      <vt:lpstr>Решите уравнение</vt:lpstr>
      <vt:lpstr>Сравните ответы</vt:lpstr>
      <vt:lpstr>Тренировочный тест</vt:lpstr>
      <vt:lpstr>Проблема</vt:lpstr>
      <vt:lpstr>Презентация PowerPoint</vt:lpstr>
      <vt:lpstr>Переход к другому основанию</vt:lpstr>
      <vt:lpstr>Презентация PowerPoint</vt:lpstr>
      <vt:lpstr>2) Найдите значение выражения</vt:lpstr>
      <vt:lpstr>3)Найдите значение выражения  , если  </vt:lpstr>
      <vt:lpstr>Презентация PowerPoint</vt:lpstr>
      <vt:lpstr>Происхождение термина натуральный логарифм </vt:lpstr>
      <vt:lpstr>е=2,718281828459045235360….</vt:lpstr>
      <vt:lpstr>Презентация PowerPoint</vt:lpstr>
      <vt:lpstr>Таблицы логарифмов</vt:lpstr>
      <vt:lpstr>1 группа</vt:lpstr>
      <vt:lpstr>Домашнее задание</vt:lpstr>
      <vt:lpstr>Спасибо за урок.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111</cp:revision>
  <dcterms:created xsi:type="dcterms:W3CDTF">2011-08-06T10:27:06Z</dcterms:created>
  <dcterms:modified xsi:type="dcterms:W3CDTF">2013-04-16T18:46:05Z</dcterms:modified>
</cp:coreProperties>
</file>