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338" r:id="rId2"/>
    <p:sldId id="256" r:id="rId3"/>
    <p:sldId id="258" r:id="rId4"/>
    <p:sldId id="294" r:id="rId5"/>
    <p:sldId id="262" r:id="rId6"/>
    <p:sldId id="265" r:id="rId7"/>
    <p:sldId id="266" r:id="rId8"/>
    <p:sldId id="270" r:id="rId9"/>
    <p:sldId id="271" r:id="rId10"/>
    <p:sldId id="273" r:id="rId11"/>
    <p:sldId id="309" r:id="rId12"/>
    <p:sldId id="274" r:id="rId13"/>
    <p:sldId id="275" r:id="rId14"/>
    <p:sldId id="305" r:id="rId15"/>
    <p:sldId id="306" r:id="rId16"/>
    <p:sldId id="339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93" r:id="rId27"/>
    <p:sldId id="310" r:id="rId28"/>
    <p:sldId id="314" r:id="rId29"/>
    <p:sldId id="284" r:id="rId30"/>
    <p:sldId id="315" r:id="rId31"/>
    <p:sldId id="290" r:id="rId32"/>
    <p:sldId id="316" r:id="rId33"/>
    <p:sldId id="317" r:id="rId34"/>
    <p:sldId id="291" r:id="rId35"/>
    <p:sldId id="318" r:id="rId36"/>
    <p:sldId id="319" r:id="rId37"/>
    <p:sldId id="285" r:id="rId38"/>
    <p:sldId id="320" r:id="rId39"/>
    <p:sldId id="321" r:id="rId40"/>
    <p:sldId id="307" r:id="rId41"/>
    <p:sldId id="287" r:id="rId42"/>
    <p:sldId id="322" r:id="rId43"/>
    <p:sldId id="323" r:id="rId44"/>
    <p:sldId id="324" r:id="rId45"/>
    <p:sldId id="325" r:id="rId46"/>
    <p:sldId id="330" r:id="rId47"/>
    <p:sldId id="331" r:id="rId48"/>
    <p:sldId id="332" r:id="rId49"/>
    <p:sldId id="333" r:id="rId50"/>
    <p:sldId id="288" r:id="rId51"/>
    <p:sldId id="308" r:id="rId52"/>
    <p:sldId id="289" r:id="rId53"/>
    <p:sldId id="326" r:id="rId54"/>
    <p:sldId id="327" r:id="rId55"/>
    <p:sldId id="328" r:id="rId56"/>
    <p:sldId id="329" r:id="rId57"/>
    <p:sldId id="334" r:id="rId58"/>
    <p:sldId id="335" r:id="rId59"/>
    <p:sldId id="336" r:id="rId60"/>
    <p:sldId id="337" r:id="rId61"/>
    <p:sldId id="292" r:id="rId62"/>
    <p:sldId id="313" r:id="rId63"/>
    <p:sldId id="311" r:id="rId64"/>
    <p:sldId id="312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  <a:srgbClr val="002060"/>
    <a:srgbClr val="002776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1239" autoAdjust="0"/>
  </p:normalViewPr>
  <p:slideViewPr>
    <p:cSldViewPr>
      <p:cViewPr>
        <p:scale>
          <a:sx n="60" d="100"/>
          <a:sy n="60" d="100"/>
        </p:scale>
        <p:origin x="-153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583CA-EC37-442B-8C88-568A791DEB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5F153-8F9B-45CA-A1C3-46E689FB3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29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ADAC3-9628-4BE5-BD18-ECB9DF53F8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DB6D8-4BD4-4523-9241-E54C974C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0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http://img0.liveinternet.ru/images/attach/c/5/87/49/87049974_1336746320_number_8.jpg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9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4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http://3sharika.ru/d/205328/d/1347401ams.jpg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http://www.astrologanna.com/number4.jpg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http://www.windstarembroidery.com/cw2/Assets/product_full/604_250.gif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http://images.clipartof.com/thumbnails/436344-3d-Blue-Starry-Symbol-Number-7.jpg</a:t>
            </a:r>
            <a:endParaRPr lang="ru-RU" dirty="0" smtClean="0"/>
          </a:p>
          <a:p>
            <a:r>
              <a:rPr lang="en-US" dirty="0" smtClean="0"/>
              <a:t>http://upload.wikimedia.org/wikipedia/ru/3/37/7-3-star.png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B6D8-4BD4-4523-9241-E54C974CE10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5.png"/><Relationship Id="rId18" Type="http://schemas.openxmlformats.org/officeDocument/2006/relationships/slide" Target="slide25.xml"/><Relationship Id="rId3" Type="http://schemas.openxmlformats.org/officeDocument/2006/relationships/image" Target="../media/image30.jpe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openxmlformats.org/officeDocument/2006/relationships/slide" Target="slide22.xml"/><Relationship Id="rId17" Type="http://schemas.openxmlformats.org/officeDocument/2006/relationships/image" Target="../media/image37.png"/><Relationship Id="rId2" Type="http://schemas.openxmlformats.org/officeDocument/2006/relationships/slide" Target="slide17.xml"/><Relationship Id="rId16" Type="http://schemas.openxmlformats.org/officeDocument/2006/relationships/slide" Target="slide24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34.png"/><Relationship Id="rId5" Type="http://schemas.openxmlformats.org/officeDocument/2006/relationships/image" Target="../media/image31.jpeg"/><Relationship Id="rId15" Type="http://schemas.openxmlformats.org/officeDocument/2006/relationships/image" Target="../media/image36.png"/><Relationship Id="rId10" Type="http://schemas.openxmlformats.org/officeDocument/2006/relationships/slide" Target="slide21.xml"/><Relationship Id="rId19" Type="http://schemas.openxmlformats.org/officeDocument/2006/relationships/image" Target="../media/image38.png"/><Relationship Id="rId4" Type="http://schemas.openxmlformats.org/officeDocument/2006/relationships/slide" Target="slide18.xml"/><Relationship Id="rId9" Type="http://schemas.openxmlformats.org/officeDocument/2006/relationships/image" Target="../media/image33.png"/><Relationship Id="rId1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image" Target="../media/image55.png"/><Relationship Id="rId18" Type="http://schemas.openxmlformats.org/officeDocument/2006/relationships/slide" Target="slide37.xml"/><Relationship Id="rId3" Type="http://schemas.openxmlformats.org/officeDocument/2006/relationships/image" Target="../media/image50.png"/><Relationship Id="rId21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slide" Target="slide35.xml"/><Relationship Id="rId17" Type="http://schemas.openxmlformats.org/officeDocument/2006/relationships/image" Target="../media/image57.png"/><Relationship Id="rId25" Type="http://schemas.openxmlformats.org/officeDocument/2006/relationships/image" Target="../media/image39.png"/><Relationship Id="rId2" Type="http://schemas.openxmlformats.org/officeDocument/2006/relationships/slide" Target="slide29.xml"/><Relationship Id="rId16" Type="http://schemas.openxmlformats.org/officeDocument/2006/relationships/slide" Target="slide34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11" Type="http://schemas.openxmlformats.org/officeDocument/2006/relationships/image" Target="../media/image54.png"/><Relationship Id="rId24" Type="http://schemas.openxmlformats.org/officeDocument/2006/relationships/slide" Target="slide4.xml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10" Type="http://schemas.openxmlformats.org/officeDocument/2006/relationships/slide" Target="slide33.xml"/><Relationship Id="rId19" Type="http://schemas.openxmlformats.org/officeDocument/2006/relationships/image" Target="../media/image58.png"/><Relationship Id="rId4" Type="http://schemas.openxmlformats.org/officeDocument/2006/relationships/slide" Target="slide30.xml"/><Relationship Id="rId9" Type="http://schemas.openxmlformats.org/officeDocument/2006/relationships/image" Target="../media/image53.png"/><Relationship Id="rId14" Type="http://schemas.openxmlformats.org/officeDocument/2006/relationships/slide" Target="slide36.xml"/><Relationship Id="rId22" Type="http://schemas.openxmlformats.org/officeDocument/2006/relationships/slide" Target="slide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27.xml"/><Relationship Id="rId7" Type="http://schemas.openxmlformats.org/officeDocument/2006/relationships/slide" Target="slide62.xml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slide" Target="slide51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slide" Target="slide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image" Target="../media/image78.png"/><Relationship Id="rId18" Type="http://schemas.openxmlformats.org/officeDocument/2006/relationships/slide" Target="slide50.xml"/><Relationship Id="rId3" Type="http://schemas.openxmlformats.org/officeDocument/2006/relationships/image" Target="../media/image73.png"/><Relationship Id="rId21" Type="http://schemas.openxmlformats.org/officeDocument/2006/relationships/image" Target="../media/image39.png"/><Relationship Id="rId7" Type="http://schemas.openxmlformats.org/officeDocument/2006/relationships/image" Target="../media/image75.png"/><Relationship Id="rId12" Type="http://schemas.openxmlformats.org/officeDocument/2006/relationships/slide" Target="slide47.xml"/><Relationship Id="rId17" Type="http://schemas.openxmlformats.org/officeDocument/2006/relationships/image" Target="../media/image80.png"/><Relationship Id="rId2" Type="http://schemas.openxmlformats.org/officeDocument/2006/relationships/slide" Target="slide42.xml"/><Relationship Id="rId16" Type="http://schemas.openxmlformats.org/officeDocument/2006/relationships/slide" Target="slide49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10" Type="http://schemas.openxmlformats.org/officeDocument/2006/relationships/slide" Target="slide46.xml"/><Relationship Id="rId19" Type="http://schemas.openxmlformats.org/officeDocument/2006/relationships/image" Target="../media/image81.png"/><Relationship Id="rId4" Type="http://schemas.openxmlformats.org/officeDocument/2006/relationships/slide" Target="slide43.xml"/><Relationship Id="rId9" Type="http://schemas.openxmlformats.org/officeDocument/2006/relationships/image" Target="../media/image76.png"/><Relationship Id="rId14" Type="http://schemas.openxmlformats.org/officeDocument/2006/relationships/slide" Target="slide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image" Target="../media/image98.png"/><Relationship Id="rId18" Type="http://schemas.openxmlformats.org/officeDocument/2006/relationships/slide" Target="slide60.xml"/><Relationship Id="rId3" Type="http://schemas.openxmlformats.org/officeDocument/2006/relationships/image" Target="../media/image93.png"/><Relationship Id="rId21" Type="http://schemas.openxmlformats.org/officeDocument/2006/relationships/image" Target="../media/image102.png"/><Relationship Id="rId7" Type="http://schemas.openxmlformats.org/officeDocument/2006/relationships/image" Target="../media/image95.png"/><Relationship Id="rId12" Type="http://schemas.openxmlformats.org/officeDocument/2006/relationships/slide" Target="slide57.xml"/><Relationship Id="rId17" Type="http://schemas.openxmlformats.org/officeDocument/2006/relationships/image" Target="../media/image100.png"/><Relationship Id="rId2" Type="http://schemas.openxmlformats.org/officeDocument/2006/relationships/slide" Target="slide4.xml"/><Relationship Id="rId16" Type="http://schemas.openxmlformats.org/officeDocument/2006/relationships/slide" Target="slide59.xml"/><Relationship Id="rId20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5" Type="http://schemas.openxmlformats.org/officeDocument/2006/relationships/image" Target="../media/image99.png"/><Relationship Id="rId10" Type="http://schemas.openxmlformats.org/officeDocument/2006/relationships/slide" Target="slide56.xml"/><Relationship Id="rId19" Type="http://schemas.openxmlformats.org/officeDocument/2006/relationships/image" Target="../media/image101.png"/><Relationship Id="rId4" Type="http://schemas.openxmlformats.org/officeDocument/2006/relationships/slide" Target="slide53.xml"/><Relationship Id="rId9" Type="http://schemas.openxmlformats.org/officeDocument/2006/relationships/image" Target="../media/image96.png"/><Relationship Id="rId14" Type="http://schemas.openxmlformats.org/officeDocument/2006/relationships/slide" Target="slide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tele.biz/adv.jpg" TargetMode="External"/><Relationship Id="rId13" Type="http://schemas.openxmlformats.org/officeDocument/2006/relationships/hyperlink" Target="http://www.braintools.ru/wp-content/uploads/2010/10/image045.png" TargetMode="External"/><Relationship Id="rId3" Type="http://schemas.openxmlformats.org/officeDocument/2006/relationships/hyperlink" Target="http://www.uznayvse.ru/images/stories/uzn_1337230518.jpg" TargetMode="External"/><Relationship Id="rId7" Type="http://schemas.openxmlformats.org/officeDocument/2006/relationships/hyperlink" Target="http://i031.radikal.ru/1104/45/62eecf4a677d.jpg" TargetMode="External"/><Relationship Id="rId12" Type="http://schemas.openxmlformats.org/officeDocument/2006/relationships/hyperlink" Target="http://www.braintools.ru/wp-content/uploads/2010/10/image046.png" TargetMode="External"/><Relationship Id="rId2" Type="http://schemas.openxmlformats.org/officeDocument/2006/relationships/hyperlink" Target="http://a.d-cd.net/ff27d4u-960.jpg" TargetMode="External"/><Relationship Id="rId16" Type="http://schemas.openxmlformats.org/officeDocument/2006/relationships/hyperlink" Target="http://svyato.net/uploads/posts/2011-03/1300122129_20700-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ohnstown.k12.oh.us/49914321112335/lib/49914321112335/Picture24.gif" TargetMode="External"/><Relationship Id="rId11" Type="http://schemas.openxmlformats.org/officeDocument/2006/relationships/hyperlink" Target="http://upload.wikimedia.org/wikipedia/commons/e/e6/Finger_counting_Russia_12.png?uselang=ru" TargetMode="External"/><Relationship Id="rId5" Type="http://schemas.openxmlformats.org/officeDocument/2006/relationships/hyperlink" Target="http://www.newfresh.name/img/00099/00185/15-08-2011-2.jpg" TargetMode="External"/><Relationship Id="rId15" Type="http://schemas.openxmlformats.org/officeDocument/2006/relationships/hyperlink" Target="http://upload.wikimedia.org/wikipedia/commons/7/72/Soroban.JPG" TargetMode="External"/><Relationship Id="rId10" Type="http://schemas.openxmlformats.org/officeDocument/2006/relationships/hyperlink" Target="http://www.runitsa.ru/userfiles/1932/image/389/5.png" TargetMode="External"/><Relationship Id="rId4" Type="http://schemas.openxmlformats.org/officeDocument/2006/relationships/hyperlink" Target="http://astropro.ru/img/xjyp9mmiic/ph4sszc4a8.jpg" TargetMode="External"/><Relationship Id="rId9" Type="http://schemas.openxmlformats.org/officeDocument/2006/relationships/hyperlink" Target="http://pesnu.ru/1sent.jpg" TargetMode="External"/><Relationship Id="rId14" Type="http://schemas.openxmlformats.org/officeDocument/2006/relationships/hyperlink" Target="http://upload.wikimedia.org/wikipedia/commons/b/b5/RomanAbacusRecon.jpg?uselang=ru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kolizej.at.ua/_fr/1/6060368.jpg" TargetMode="External"/><Relationship Id="rId13" Type="http://schemas.openxmlformats.org/officeDocument/2006/relationships/hyperlink" Target="http://s53.radikal.ru/i141/0811/ec/f7caafddb99b.png" TargetMode="External"/><Relationship Id="rId3" Type="http://schemas.openxmlformats.org/officeDocument/2006/relationships/hyperlink" Target="http://historic.ru/books/item/f00/s00/z0000013/pic/st000_21.jpg" TargetMode="External"/><Relationship Id="rId7" Type="http://schemas.openxmlformats.org/officeDocument/2006/relationships/hyperlink" Target="http://upload.wikimedia.org/wikipedia/commons/a/a6/Chasqui3.JPG?uselang=ru" TargetMode="External"/><Relationship Id="rId12" Type="http://schemas.openxmlformats.org/officeDocument/2006/relationships/hyperlink" Target="http://upload.wikimedia.org/wikipedia/commons/thumb/4/4d/Lobachevsky_03_crop.jpg/357px-Lobachevsky_03_crop.jpg?uselang=ru" TargetMode="External"/><Relationship Id="rId17" Type="http://schemas.openxmlformats.org/officeDocument/2006/relationships/image" Target="../media/image39.png"/><Relationship Id="rId2" Type="http://schemas.openxmlformats.org/officeDocument/2006/relationships/hyperlink" Target="http://upload.wikimedia.org/wikipedia/commons/1/16/Babylonian_numerals.jpg?uselang=ru" TargetMode="External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c/cc/Quipu.png" TargetMode="External"/><Relationship Id="rId11" Type="http://schemas.openxmlformats.org/officeDocument/2006/relationships/hyperlink" Target="https://upload.wikimedia.org/wikipedia/commons/thumb/8/88/King_Edward_VII_by_Sir_(Samuel)_Luke_Fildes.jpg/386px-King_Edward_VII_by_Sir_(Samuel)_Luke_Fildes.jpg?uselang=ru" TargetMode="External"/><Relationship Id="rId5" Type="http://schemas.openxmlformats.org/officeDocument/2006/relationships/hyperlink" Target="http://900igr.net/datai/informatika/CHisla/0006-020-Nepozitsionnye-sistemy-schislenija.jpg" TargetMode="External"/><Relationship Id="rId15" Type="http://schemas.openxmlformats.org/officeDocument/2006/relationships/hyperlink" Target="http://img0.liveinternet.ru/images/attach/c/2/70/969/70969076_1298215839_50.jpg" TargetMode="External"/><Relationship Id="rId10" Type="http://schemas.openxmlformats.org/officeDocument/2006/relationships/hyperlink" Target="http://www.univer.omsk.su/omsk/Edu/Math/llaplas.jpg" TargetMode="External"/><Relationship Id="rId4" Type="http://schemas.openxmlformats.org/officeDocument/2006/relationships/hyperlink" Target="http://svyato.net/uploads/posts/2011-03/1300222357_20900-13.jpg" TargetMode="External"/><Relationship Id="rId9" Type="http://schemas.openxmlformats.org/officeDocument/2006/relationships/hyperlink" Target="http://svyato.net/uploads/posts/2011-03/1300120506_20500-3.jpg" TargetMode="External"/><Relationship Id="rId14" Type="http://schemas.openxmlformats.org/officeDocument/2006/relationships/hyperlink" Target="http://s017.radikal.ru/i432/1111/6a/a260a487599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88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Загадочная наука чисел. </a:t>
            </a:r>
            <a:endParaRPr lang="ru-RU" sz="4000" b="1" dirty="0">
              <a:solidFill>
                <a:srgbClr val="0038A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Древние были уверены, что все, происходящее вокруг человека, можно выразить числовым кодом</a:t>
            </a:r>
          </a:p>
          <a:p>
            <a:pPr algn="ctr"/>
            <a:endParaRPr lang="ru-RU" sz="2800" b="1" dirty="0" smtClean="0">
              <a:solidFill>
                <a:srgbClr val="0038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дом\Desktop\m23age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5300" y="58714"/>
            <a:ext cx="4812632" cy="34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tnr_800x800_7609_numerologie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827932" y="3129670"/>
            <a:ext cx="4289513" cy="36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ом\Desktop\ph4sszc4a8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4300765" cy="23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656"/>
            <a:ext cx="9144000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Нумерология </a:t>
            </a:r>
          </a:p>
        </p:txBody>
      </p:sp>
    </p:spTree>
    <p:extLst>
      <p:ext uri="{BB962C8B-B14F-4D97-AF65-F5344CB8AC3E}">
        <p14:creationId xmlns:p14="http://schemas.microsoft.com/office/powerpoint/2010/main" val="38681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Древние племена Майя</a:t>
            </a:r>
          </a:p>
        </p:txBody>
      </p:sp>
      <p:pic>
        <p:nvPicPr>
          <p:cNvPr id="1026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1" y="1340768"/>
            <a:ext cx="8620125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9" y="1444748"/>
            <a:ext cx="8789987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6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Славянская кириллическая нумерация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851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0912" y="2264896"/>
            <a:ext cx="4113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 нумерация была создана вместе со славянской алфавитной системой для перевода священных библейских книг для славян греческими монахами братьями Кириллом и Мефодием в IX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веке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0163"/>
            <a:ext cx="9144000" cy="158750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Узелковый способ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счета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789040"/>
            <a:ext cx="2952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Кипу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Узелковое письмо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Хранения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данных использовали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индейские племена инков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майя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419872" y="2769799"/>
            <a:ext cx="2633434" cy="368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дом\Desktop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5724"/>
            <a:ext cx="2616200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27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163"/>
            <a:ext cx="9144000" cy="10541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Китайские числа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23928" y="1340768"/>
            <a:ext cx="4898703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Китайцы, как и египтяне, пользовались десятичной системой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счёта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301208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итайские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иероглифы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цифры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42557" cy="4971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0828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Римские числа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0" y="1196752"/>
            <a:ext cx="9144000" cy="1404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римской системе есть специальные знаки для единицы (I), пяти (V), десяти (X), пятидесяти (L), ста (С), пятисот (D) и тысячи (М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64904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444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CDXLIV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дом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19011"/>
            <a:ext cx="57308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55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149080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ЛАПЛАС Пьер </a:t>
            </a:r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Симон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1749-1827</a:t>
            </a:r>
            <a:endParaRPr lang="ru-RU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88640"/>
            <a:ext cx="55801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 Мысль выражать все числа девятью знаками, придавая им, кроме значения по форме, ещё значение по месту, настолько проста, что именно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из-за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этой простоты трудно понять, насколько понять, насколько она удивительна. Как нелегко было прийти к этому методу, мы видим на примере величайших гениев греческой учёности Архимеда и Аполлония, от которых эта мысль осталось скрытой»</a:t>
            </a:r>
          </a:p>
        </p:txBody>
      </p:sp>
      <p:pic>
        <p:nvPicPr>
          <p:cNvPr id="5122" name="Picture 2" descr="C:\Users\дом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1" y="259585"/>
            <a:ext cx="2967037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6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87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Магический ряд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3068960"/>
            <a:ext cx="7992888" cy="1512168"/>
            <a:chOff x="224304" y="3257273"/>
            <a:chExt cx="7488832" cy="1296144"/>
          </a:xfrm>
        </p:grpSpPr>
        <p:pic>
          <p:nvPicPr>
            <p:cNvPr id="5" name="Рисунок 4" descr="Описание: Копия сканирование0001">
              <a:hlinkClick r:id="rId2" action="ppaction://hlinksldjump"/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992" y="3257273"/>
              <a:ext cx="1296144" cy="1296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Описание: сканирование0002">
              <a:hlinkClick r:id="rId4" action="ppaction://hlinksldjump"/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824" y="3257273"/>
              <a:ext cx="1311914" cy="1296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648" y="3257273"/>
              <a:ext cx="1386818" cy="128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472" y="3257273"/>
              <a:ext cx="1396252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04" y="3261439"/>
              <a:ext cx="1330401" cy="1291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236013" y="2970668"/>
            <a:ext cx="6264696" cy="1512168"/>
            <a:chOff x="1304458" y="3185337"/>
            <a:chExt cx="6264696" cy="1512168"/>
          </a:xfrm>
        </p:grpSpPr>
        <p:pic>
          <p:nvPicPr>
            <p:cNvPr id="1029" name="Picture 5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002" y="3185337"/>
              <a:ext cx="1368152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818" y="3185337"/>
              <a:ext cx="1440160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650" y="3185337"/>
              <a:ext cx="1296144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458" y="3185337"/>
              <a:ext cx="1534955" cy="148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560761" y="3068960"/>
            <a:ext cx="424911" cy="1512168"/>
          </a:xfrm>
          <a:prstGeom prst="round2Diag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614801" y="6330864"/>
            <a:ext cx="909569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05" y="5631005"/>
            <a:ext cx="1811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122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419872" y="1124744"/>
            <a:ext cx="2088232" cy="20665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857421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цели, которое проявляется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форме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агрессивности и амбиции – всего, что начинается с «А», первой буквы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алфавита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previousslide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03848" y="692696"/>
            <a:ext cx="2555508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  <a:cs typeface="Aharoni" pitchFamily="2" charset="-79"/>
              </a:rPr>
              <a:t> 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  <a:cs typeface="Aharoni" pitchFamily="2" charset="-79"/>
              </a:rPr>
              <a:t>1</a:t>
            </a:r>
            <a:r>
              <a:rPr lang="ru-RU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  <a:cs typeface="Aharoni" pitchFamily="2" charset="-79"/>
              </a:rPr>
              <a:t> </a:t>
            </a:r>
            <a:endParaRPr lang="ru-RU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123122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766" y="37890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антитеза с такими крайностями,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день и ночь. Оно стоит за равновесие и контраст и поддерживает устойчивость, смешивая позитивные и негативные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275856" y="678973"/>
            <a:ext cx="2664296" cy="261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9114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>
            <a:off x="3131840" y="764704"/>
            <a:ext cx="3096344" cy="280831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429309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означает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неустойчивость 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символизируется треугольником,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который представляет прошлое, настоящее и будущее.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число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объединяет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талант,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весёлость 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приспосабливаемость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1920" y="1700808"/>
            <a:ext cx="1749329" cy="174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 rot="10800000">
            <a:off x="8101584" y="6336792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8204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8894691" cy="253864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Авторы: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Лопухова Н. Н.</a:t>
            </a:r>
          </a:p>
          <a:p>
            <a:pPr algn="r"/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учитель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математики,</a:t>
            </a:r>
          </a:p>
          <a:p>
            <a:pPr algn="r"/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ГОБУ СОШ с. Утёвка</a:t>
            </a:r>
          </a:p>
          <a:p>
            <a:pPr algn="r"/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униципального района Нефтегорский </a:t>
            </a:r>
          </a:p>
          <a:p>
            <a:pPr algn="r"/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Самарской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7135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Мир  чисел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00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Виртуальная экскурсия</a:t>
            </a:r>
            <a:endParaRPr lang="ru-RU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8904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означает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устойчивость и прочность, представлена квадратом – сторонами космоса, временами года и элементами «огня» , «земли» «воздуха» и «воды».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самое примитивное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87824" y="404664"/>
            <a:ext cx="3096344" cy="3033536"/>
            <a:chOff x="2987824" y="404664"/>
            <a:chExt cx="3096344" cy="3033536"/>
          </a:xfrm>
        </p:grpSpPr>
        <p:sp>
          <p:nvSpPr>
            <p:cNvPr id="5" name="Блок-схема: ИЛИ 4"/>
            <p:cNvSpPr/>
            <p:nvPr/>
          </p:nvSpPr>
          <p:spPr>
            <a:xfrm>
              <a:off x="2987824" y="404664"/>
              <a:ext cx="3096344" cy="3033536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35896" y="980728"/>
              <a:ext cx="1800200" cy="1944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 rot="10800000">
            <a:off x="8101584" y="6336792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3811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4502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символизирует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риск, достигая своего окончательного результата через путешествия и опыт. Отсутствие в нём стабильности, с одной стороны, может привести к неуверенности, но, с другой стороны, это число является и самым счастливым, и самым не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предсказуемым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43808" y="404664"/>
            <a:ext cx="3240360" cy="3002632"/>
            <a:chOff x="2843808" y="404664"/>
            <a:chExt cx="3240360" cy="3002632"/>
          </a:xfrm>
        </p:grpSpPr>
        <p:sp>
          <p:nvSpPr>
            <p:cNvPr id="5" name="Правильный пятиугольник 4"/>
            <p:cNvSpPr/>
            <p:nvPr/>
          </p:nvSpPr>
          <p:spPr>
            <a:xfrm>
              <a:off x="2843808" y="404664"/>
              <a:ext cx="3240360" cy="3002632"/>
            </a:xfrm>
            <a:prstGeom prst="pentago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2843808" y="476672"/>
              <a:ext cx="3240360" cy="2880320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1052736"/>
              <a:ext cx="92204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115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ru-RU" sz="11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0" name="Управляющая кнопка: далее 9">
            <a:hlinkClick r:id="rId2" action="ppaction://hlinksldjump" highlightClick="1"/>
          </p:cNvPr>
          <p:cNvSpPr/>
          <p:nvPr/>
        </p:nvSpPr>
        <p:spPr>
          <a:xfrm rot="10800000">
            <a:off x="8101584" y="6336792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3894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003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символ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надёжности. Это идеальное число, которое делится как на чётное число (2), так и на нечётное (3), объединяя, таким образом, элементы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каждого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87825" y="476672"/>
            <a:ext cx="3158304" cy="3456384"/>
            <a:chOff x="2987825" y="476672"/>
            <a:chExt cx="3158304" cy="345638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2987825" y="476672"/>
              <a:ext cx="3158304" cy="3456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39952" y="1340768"/>
              <a:ext cx="76815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115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istral" pitchFamily="66" charset="0"/>
                </a:rPr>
                <a:t>6</a:t>
              </a:r>
              <a:endParaRPr lang="ru-RU" sz="115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 rot="10800000">
            <a:off x="8101584" y="6336793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8400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8"/>
            <a:ext cx="457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символизирует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тайну, а также изучение и знание как путь исследования неизвестного и невидимого. Это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правящих планет,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дней в недели,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нот гаммы.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объединяет целостность 1 с идеальною 6 и образует собственную симметрию, делающую его действительно психическим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числом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7026" y="966399"/>
            <a:ext cx="4354974" cy="4406817"/>
            <a:chOff x="217026" y="966399"/>
            <a:chExt cx="4354974" cy="440681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217026" y="966399"/>
              <a:ext cx="4354974" cy="44068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5" name="Picture 1" descr="C:\Users\Мила\Desktop\78096623_4030949_number7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7D7D7D"/>
                </a:clrFrom>
                <a:clrTo>
                  <a:srgbClr val="7D7D7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2636912"/>
              <a:ext cx="857550" cy="1080120"/>
            </a:xfrm>
            <a:prstGeom prst="rect">
              <a:avLst/>
            </a:prstGeom>
            <a:noFill/>
          </p:spPr>
        </p:pic>
      </p:grpSp>
      <p:sp>
        <p:nvSpPr>
          <p:cNvPr id="21507" name="AutoShape 3" descr="http://images.clipartof.com/thumbnails/436344-3d-Blue-Starry-Symbol-Number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 rot="10800000">
            <a:off x="8084873" y="6336792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9132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6" y="34290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число материального успеха. Оно означает надёжность, доведённую до совершенства, поскольку представлено двойным квадратом. Раздельное пополам, оно имеет равные части (4 и 4). Если его ещё раз разделить, то части тоже будут равными (2, 2, 2, 2), показывая четырёхкратное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равновесие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15816" y="260648"/>
            <a:ext cx="2952328" cy="2952328"/>
            <a:chOff x="2915816" y="260648"/>
            <a:chExt cx="2952328" cy="29523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915816" y="260648"/>
              <a:ext cx="2952328" cy="295232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омб 7"/>
            <p:cNvSpPr/>
            <p:nvPr/>
          </p:nvSpPr>
          <p:spPr>
            <a:xfrm>
              <a:off x="2915816" y="260648"/>
              <a:ext cx="2952328" cy="2952328"/>
            </a:xfrm>
            <a:prstGeom prst="diamo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2" name="Picture 2" descr="http://img0.liveinternet.ru/images/attach/c/5/87/49/87049974_1336746320_number_8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995936" y="1052736"/>
              <a:ext cx="768043" cy="1446684"/>
            </a:xfrm>
            <a:prstGeom prst="rect">
              <a:avLst/>
            </a:prstGeom>
            <a:noFill/>
          </p:spPr>
        </p:pic>
      </p:grp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 rot="10800000">
            <a:off x="8101584" y="6336792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2638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31" y="335699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символ всеобщего успеха, самое большое из всех элементарных чисел. Оно объединяет черты целой группы, что делает его контролирующим фактором, если оно развито в полной степени. Как трёхкратное числу 3, девятка превращает неустойчивость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стремление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15816" y="332656"/>
            <a:ext cx="3456384" cy="2736304"/>
            <a:chOff x="2339752" y="332656"/>
            <a:chExt cx="3456384" cy="2736304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3347864" y="908720"/>
              <a:ext cx="2448272" cy="216024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843808" y="620688"/>
              <a:ext cx="2448272" cy="216024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339752" y="332656"/>
              <a:ext cx="2448272" cy="2160240"/>
              <a:chOff x="1979712" y="0"/>
              <a:chExt cx="2448272" cy="216024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1979712" y="0"/>
                <a:ext cx="2448272" cy="2160240"/>
              </a:xfrm>
              <a:prstGeom prst="triangl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458" name="Picture 2" descr="http://4.bp.blogspot.com/-rB2Ef6IRnOo/ThghayIU2QI/AAAAAAAAALc/qOMcuqt16fM/s1600/number_9_green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71800" y="764704"/>
                <a:ext cx="1008112" cy="1264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Управляющая кнопка: далее 11">
            <a:hlinkClick r:id="rId3" action="ppaction://hlinksldjump" highlightClick="1"/>
          </p:cNvPr>
          <p:cNvSpPr/>
          <p:nvPr/>
        </p:nvSpPr>
        <p:spPr>
          <a:xfrm rot="10800000">
            <a:off x="8084937" y="6336792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2696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3999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Роковые числа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короля Эдуарда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VII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132856"/>
            <a:ext cx="54633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9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ноября 1841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 числом даты рождения 9) и был назван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Альбертом Эдуардом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Albert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Edward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в каждом имени по 6 букв.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Число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его имени равно 6. Сумма имён составляет 12 (6 +6) и сокращается до 3 (1 + 2 = 3), и это третье число образует с первыми двумя числовой ряд 3, 6, 9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4" y="1988839"/>
            <a:ext cx="3277624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7880479" y="6303680"/>
            <a:ext cx="1219443" cy="521208"/>
          </a:xfrm>
          <a:prstGeom prst="actionButtonEnd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8846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89001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Дата дня рождения и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имени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2" y="2028920"/>
            <a:ext cx="1998050" cy="291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25928"/>
              </p:ext>
            </p:extLst>
          </p:nvPr>
        </p:nvGraphicFramePr>
        <p:xfrm>
          <a:off x="2339752" y="4663440"/>
          <a:ext cx="6804247" cy="2194560"/>
        </p:xfrm>
        <a:graphic>
          <a:graphicData uri="http://schemas.openxmlformats.org/drawingml/2006/table">
            <a:tbl>
              <a:tblPr/>
              <a:tblGrid>
                <a:gridCol w="443327"/>
                <a:gridCol w="795115"/>
                <a:gridCol w="795115"/>
                <a:gridCol w="795115"/>
                <a:gridCol w="795115"/>
                <a:gridCol w="795115"/>
                <a:gridCol w="795115"/>
                <a:gridCol w="795115"/>
                <a:gridCol w="795115"/>
              </a:tblGrid>
              <a:tr h="338098"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ru-RU" sz="1800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ru-RU" sz="1800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ru-RU" sz="1800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ru-RU" sz="1800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ru-RU" sz="1800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ru-RU" sz="1800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ru-RU" sz="1800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ru-RU" sz="1800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ru-RU" sz="1800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380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926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380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380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Ъ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Ю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69317" y="2038489"/>
            <a:ext cx="6832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Николай Иванович Лобачевский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ата рождения:1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декабря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1792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1+1+2+1+7+9+2=23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23=2+3=</a:t>
            </a:r>
            <a:r>
              <a:rPr lang="ru-RU" sz="2800" b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имя: Коля 3+7+4+6=20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+0=</a:t>
            </a:r>
            <a:r>
              <a:rPr lang="ru-RU" sz="2800" b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3476"/>
            <a:ext cx="9144000" cy="18933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Магический код чисел дня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рождения и имени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5409720"/>
            <a:ext cx="2016224" cy="60767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FFFF00"/>
            </a:solidFill>
            <a:prstDash val="sysDash"/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2060"/>
              </a:contourClr>
            </a:sp3d>
          </a:bodyPr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691680" y="2878218"/>
            <a:ext cx="6768752" cy="1800200"/>
            <a:chOff x="865798" y="2719911"/>
            <a:chExt cx="6768752" cy="1800200"/>
          </a:xfrm>
        </p:grpSpPr>
        <p:pic>
          <p:nvPicPr>
            <p:cNvPr id="1026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438" y="2719911"/>
              <a:ext cx="1008112" cy="172819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270" y="2719911"/>
              <a:ext cx="1008112" cy="172819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118" y="2719911"/>
              <a:ext cx="1008112" cy="172819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958" y="2791919"/>
              <a:ext cx="936104" cy="172819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798" y="2791919"/>
              <a:ext cx="1080120" cy="172819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179513" y="2920458"/>
            <a:ext cx="8826170" cy="2275864"/>
            <a:chOff x="-492154" y="2553406"/>
            <a:chExt cx="9420923" cy="2705563"/>
          </a:xfrm>
        </p:grpSpPr>
        <p:pic>
          <p:nvPicPr>
            <p:cNvPr id="1031" name="Picture 7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488" y="2553406"/>
              <a:ext cx="2249487" cy="26701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598" y="2558168"/>
              <a:ext cx="2273300" cy="26939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558168"/>
              <a:ext cx="2268537" cy="268922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492" y="2562930"/>
              <a:ext cx="2268537" cy="268922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124" y="2555786"/>
              <a:ext cx="2882900" cy="269398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>
              <a:hlinkClick r:id="rId2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2154" y="2564982"/>
              <a:ext cx="2951163" cy="269398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7" name="Picture 13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07" y="6237312"/>
            <a:ext cx="1811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2514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Означает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личность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полную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энергии и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желания действовать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8220" y="21158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4076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символ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действия 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честолюбия 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дом\Desktop\Рисунок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8" y="2248530"/>
            <a:ext cx="1223963" cy="20891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6733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655342"/>
            <a:ext cx="9144000" cy="420265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Приглашаем Вас </a:t>
            </a:r>
          </a:p>
          <a:p>
            <a:pPr algn="ctr">
              <a:buNone/>
            </a:pPr>
            <a:r>
              <a:rPr lang="ru-RU" sz="44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расширить </a:t>
            </a:r>
            <a:r>
              <a:rPr lang="ru-RU" sz="4400" b="1" i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кругозор </a:t>
            </a:r>
            <a:r>
              <a:rPr lang="ru-RU" sz="44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знаний </a:t>
            </a:r>
          </a:p>
          <a:p>
            <a:pPr algn="ctr">
              <a:buNone/>
            </a:pPr>
            <a:r>
              <a:rPr lang="ru-RU" sz="44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натуральных </a:t>
            </a:r>
            <a:r>
              <a:rPr lang="ru-RU" sz="4400" b="1" i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числах </a:t>
            </a:r>
            <a:r>
              <a:rPr lang="ru-RU" sz="44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44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убедиться в их влиянии  </a:t>
            </a:r>
          </a:p>
          <a:p>
            <a:pPr algn="ctr">
              <a:buNone/>
            </a:pPr>
            <a:r>
              <a:rPr lang="ru-RU" sz="44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судьбу человека</a:t>
            </a:r>
            <a:endParaRPr lang="ru-RU" sz="48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4" name="Picture 2" descr="http://www.newfresh.name/img/00099/00185/15-08-2011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260649"/>
            <a:ext cx="6998298" cy="2016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7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37112"/>
            <a:ext cx="91648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Символизирует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изменчивый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характер, эмоциональное беспокойство, может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довести человека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безразличия, равнодушия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735" y="0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736" y="908720"/>
            <a:ext cx="9160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мягки,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добры, впечатлительны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артистичны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романтичны   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Users\дом\Desktop\Рисунок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6375"/>
            <a:ext cx="1222375" cy="20907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2734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8518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Указывает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талант,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разностороннее развитие,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веселость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2" y="12822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415" y="1124744"/>
            <a:ext cx="91684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Острый и интуитивный разум,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способность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быстро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легко усваивать знания,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часто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весьма раннем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возрасте  </a:t>
            </a: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дом\Desktop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60" y="2637581"/>
            <a:ext cx="1185863" cy="20875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2216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 с числом 4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надёжны,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устойчивы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окружены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друзьями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82" y="12822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Означает успех 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научных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технических областях,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 в индустрии 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дом\Desktop\Рисунок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13" y="2489200"/>
            <a:ext cx="1125537" cy="18780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1858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531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Символизирует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исполненную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энтузиазма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натуру,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любящую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приключения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рискованные мероприятия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82" y="12822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36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Дает духовную свободу 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независимость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дом\Desktop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57" y="2492895"/>
            <a:ext cx="1263650" cy="19478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8631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0" y="1196752"/>
            <a:ext cx="9142602" cy="1139773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Таит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себе способность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направить талант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сферу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науки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229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Символизирует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тайну, 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также знание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дом\Desktop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13" y="2708920"/>
            <a:ext cx="1196975" cy="19431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9210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2" y="12822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4941168"/>
            <a:ext cx="9144000" cy="64807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Предвещает успех в предприятиях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28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Натуры честные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откровенные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надёжные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дом\Desktop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1238250" cy="20955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7036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2" y="12822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7332" y="1124744"/>
            <a:ext cx="91613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Благоприятствует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сфере значительных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крупных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дел,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предвещая материальные блага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29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бизнес,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предприимчивость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неустрашимость во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всех сферах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дом\Desktop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90" y="2924944"/>
            <a:ext cx="1157287" cy="19462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6055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12474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Требует преданности высокой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цели,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таланту и призванию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6531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Символизирует сильную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личность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потенциальным интеллектом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способную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высокому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развитию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82" y="12822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дом\Desktop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44" y="2368972"/>
            <a:ext cx="1184275" cy="20415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5199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2" y="12822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25144"/>
            <a:ext cx="9114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Указывает на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инициативу,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также 11 усиливает решимость,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которой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Придает решительность,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силу и жизненность здравому смыслу</a:t>
            </a: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дом\Desktop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88" y="2384424"/>
            <a:ext cx="2011363" cy="20875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5872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2" y="12822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Число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дня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рождения       Число имени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4116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ридает стойкой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основе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сильный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оттенок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мистицизма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Может рождать сильные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колебания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между эксцентричностью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гениальностью</a:t>
            </a: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дом\Desktop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7" y="2622396"/>
            <a:ext cx="2092325" cy="20193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7288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верх 9"/>
          <p:cNvSpPr/>
          <p:nvPr/>
        </p:nvSpPr>
        <p:spPr>
          <a:xfrm rot="5400000">
            <a:off x="4110851" y="1977542"/>
            <a:ext cx="397513" cy="503433"/>
          </a:xfrm>
          <a:prstGeom prst="up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2265463" y="4924943"/>
            <a:ext cx="370192" cy="474352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5759354" y="4793104"/>
            <a:ext cx="370192" cy="474352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5039802" y="0"/>
            <a:ext cx="2448272" cy="3024336"/>
            <a:chOff x="6372200" y="0"/>
            <a:chExt cx="2448272" cy="3024336"/>
          </a:xfrm>
        </p:grpSpPr>
        <p:pic>
          <p:nvPicPr>
            <p:cNvPr id="1029" name="Picture 5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936104"/>
              <a:ext cx="1679161" cy="2088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TextBox 12"/>
            <p:cNvSpPr txBox="1"/>
            <p:nvPr/>
          </p:nvSpPr>
          <p:spPr>
            <a:xfrm>
              <a:off x="6372200" y="0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776"/>
                  </a:solidFill>
                  <a:latin typeface="Arial" pitchFamily="34" charset="0"/>
                  <a:cs typeface="Arial" pitchFamily="34" charset="0"/>
                </a:rPr>
                <a:t>День </a:t>
              </a:r>
            </a:p>
            <a:p>
              <a:pPr algn="ctr"/>
              <a:r>
                <a:rPr lang="ru-RU" sz="2400" b="1" dirty="0" smtClean="0">
                  <a:solidFill>
                    <a:srgbClr val="002776"/>
                  </a:solidFill>
                  <a:latin typeface="Arial" pitchFamily="34" charset="0"/>
                  <a:cs typeface="Arial" pitchFamily="34" charset="0"/>
                </a:rPr>
                <a:t>рождения</a:t>
              </a:r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              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87735" y="3947025"/>
            <a:ext cx="3168352" cy="2780928"/>
            <a:chOff x="2915816" y="4077072"/>
            <a:chExt cx="3168352" cy="2780928"/>
          </a:xfrm>
        </p:grpSpPr>
        <p:pic>
          <p:nvPicPr>
            <p:cNvPr id="1031" name="Picture 7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077072"/>
              <a:ext cx="2394165" cy="19146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8" name="TextBox 17"/>
            <p:cNvSpPr txBox="1"/>
            <p:nvPr/>
          </p:nvSpPr>
          <p:spPr>
            <a:xfrm>
              <a:off x="2915816" y="6027003"/>
              <a:ext cx="3168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Что </a:t>
              </a:r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день </a:t>
              </a:r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грядущий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нам готовит? 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6714" y="3947025"/>
            <a:ext cx="1597678" cy="2405881"/>
            <a:chOff x="-2196752" y="3861048"/>
            <a:chExt cx="1597678" cy="2405881"/>
          </a:xfrm>
        </p:grpSpPr>
        <p:pic>
          <p:nvPicPr>
            <p:cNvPr id="1026" name="Picture 2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6752" y="3861048"/>
              <a:ext cx="1597678" cy="19663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9" name="Прямоугольник 18"/>
            <p:cNvSpPr/>
            <p:nvPr/>
          </p:nvSpPr>
          <p:spPr>
            <a:xfrm>
              <a:off x="-1980728" y="5805264"/>
              <a:ext cx="12866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Эпилог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181626" y="3833460"/>
            <a:ext cx="2880320" cy="2924944"/>
            <a:chOff x="6263680" y="3933056"/>
            <a:chExt cx="2880320" cy="2924944"/>
          </a:xfrm>
        </p:grpSpPr>
        <p:pic>
          <p:nvPicPr>
            <p:cNvPr id="1030" name="Picture 6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933056"/>
              <a:ext cx="2232248" cy="2040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0" name="Прямоугольник 19"/>
            <p:cNvSpPr/>
            <p:nvPr/>
          </p:nvSpPr>
          <p:spPr>
            <a:xfrm>
              <a:off x="6263680" y="6027003"/>
              <a:ext cx="28803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Дом, в котором 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я живу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66213" y="83759"/>
            <a:ext cx="2358007" cy="3064201"/>
            <a:chOff x="323529" y="0"/>
            <a:chExt cx="2358007" cy="3064201"/>
          </a:xfrm>
        </p:grpSpPr>
        <p:pic>
          <p:nvPicPr>
            <p:cNvPr id="1027" name="Picture 3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908720"/>
              <a:ext cx="2232248" cy="2155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1" name="Прямоугольник 20"/>
            <p:cNvSpPr/>
            <p:nvPr/>
          </p:nvSpPr>
          <p:spPr>
            <a:xfrm>
              <a:off x="395536" y="0"/>
              <a:ext cx="228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776"/>
                  </a:solidFill>
                  <a:latin typeface="Arial" pitchFamily="34" charset="0"/>
                  <a:cs typeface="Arial" pitchFamily="34" charset="0"/>
                </a:rPr>
                <a:t>История  чисел</a:t>
              </a:r>
              <a:endParaRPr lang="ru-RU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956858" y="2910130"/>
            <a:ext cx="265970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маршрут</a:t>
            </a:r>
            <a:endParaRPr lang="ru-RU" sz="54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трелка углом 2"/>
          <p:cNvSpPr/>
          <p:nvPr/>
        </p:nvSpPr>
        <p:spPr>
          <a:xfrm rot="5400000">
            <a:off x="7656087" y="2005886"/>
            <a:ext cx="648072" cy="716674"/>
          </a:xfrm>
          <a:prstGeom prst="ben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7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Дом, в котором я живу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Users\дом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340824"/>
            <a:ext cx="5314950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54" y="0"/>
            <a:ext cx="9036496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Нумерологический код 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0612" y="2844123"/>
            <a:ext cx="7687719" cy="1669853"/>
            <a:chOff x="596347" y="2264528"/>
            <a:chExt cx="7687719" cy="1669853"/>
          </a:xfrm>
        </p:grpSpPr>
        <p:pic>
          <p:nvPicPr>
            <p:cNvPr id="1026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565" y="2264528"/>
              <a:ext cx="1246501" cy="1467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027" name="Picture 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087" y="2358869"/>
              <a:ext cx="1246501" cy="1467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028" name="Picture 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210" y="2409826"/>
              <a:ext cx="1294127" cy="15237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029" name="Picture 5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409826"/>
              <a:ext cx="1294816" cy="15245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030" name="Picture 6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7" y="2368036"/>
              <a:ext cx="1329620" cy="1565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grpSp>
        <p:nvGrpSpPr>
          <p:cNvPr id="7" name="Группа 6"/>
          <p:cNvGrpSpPr/>
          <p:nvPr/>
        </p:nvGrpSpPr>
        <p:grpSpPr>
          <a:xfrm>
            <a:off x="978434" y="3004445"/>
            <a:ext cx="7096335" cy="1513342"/>
            <a:chOff x="651451" y="4595591"/>
            <a:chExt cx="7096335" cy="1513342"/>
          </a:xfrm>
        </p:grpSpPr>
        <p:pic>
          <p:nvPicPr>
            <p:cNvPr id="1031" name="Picture 7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595591"/>
              <a:ext cx="1231570" cy="14500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032" name="Picture 8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534" y="4670904"/>
              <a:ext cx="1167606" cy="1374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033" name="Picture 9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551" y="4670905"/>
              <a:ext cx="1167606" cy="1374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034" name="Picture 10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51" y="4667599"/>
              <a:ext cx="1224136" cy="1441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8388424" y="2749782"/>
            <a:ext cx="566322" cy="1663169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35675"/>
            <a:ext cx="1811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6116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22" y="3878723"/>
            <a:ext cx="9144000" cy="2269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Живя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этом доме, вы будете полны энергии, открывающей путь к успеху</a:t>
            </a:r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дом\Desktop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1938337" cy="27670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2324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0" y="4149080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ваш дом – «добрый» дом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дом\Desktop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1822450" cy="2736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9087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-43565" y="4073001"/>
            <a:ext cx="9110766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жизнь в доме с таким номером способствует творчеству</a:t>
            </a:r>
          </a:p>
        </p:txBody>
      </p:sp>
      <p:sp>
        <p:nvSpPr>
          <p:cNvPr id="13" name="Управляющая кнопка: далее 12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дом\Desktop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93" y="1085163"/>
            <a:ext cx="1822450" cy="27797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5603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33234" y="3429000"/>
            <a:ext cx="9110766" cy="266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Если вы решили создать семью, родить ребёнка, нет для вас лучше дома </a:t>
            </a:r>
          </a:p>
        </p:txBody>
      </p:sp>
      <p:sp>
        <p:nvSpPr>
          <p:cNvPr id="13" name="Управляющая кнопка: далее 12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дом\Desktop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92" y="572756"/>
            <a:ext cx="1822450" cy="2882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30325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1531" y="3123815"/>
            <a:ext cx="9144001" cy="3734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Если вы привыкли быть лидером в семье и обладаете большим чувством ответственности, дом как раз для вас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11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дом\Desktop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04664"/>
            <a:ext cx="1987550" cy="28527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2087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415" y="3573016"/>
            <a:ext cx="9132585" cy="2030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 - домосед и любите семейный уют, обожаете жену, детей и домашних животных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дом\Desktop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57" y="684370"/>
            <a:ext cx="1841500" cy="28654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2897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4774" y="3645023"/>
            <a:ext cx="9132585" cy="3191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Если вы решили заняться коммерцией, бизнесом, то вы поселились в правильном месте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дом\Desktop\Рисунок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79" y="993275"/>
            <a:ext cx="1847850" cy="26511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6228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2108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Денежный дом! Вам должно везти в финансовых операциях</a:t>
            </a:r>
          </a:p>
        </p:txBody>
      </p:sp>
      <p:pic>
        <p:nvPicPr>
          <p:cNvPr id="14338" name="Picture 2" descr="C:\Users\дом\Desktop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340768"/>
            <a:ext cx="1822450" cy="25669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3488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31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Рассмотрим историю возникновения  чисел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История чисел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 descr="C:\Users\дом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4361681" cy="491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3645024"/>
            <a:ext cx="9152965" cy="2060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Осторожно! Дом находится как в положительном поле, так и в отрицательном </a:t>
            </a:r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Users\дом\Desktop\Рисунок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50" y="987549"/>
            <a:ext cx="1871663" cy="26574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8563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07818" y="2177140"/>
            <a:ext cx="581894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День рождения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октября 2001г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День грядущий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сентября 2013 г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4+1+0+2+0+0+1=8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1+0+9+2+0+1+3=16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1+6=7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8+7=15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1+5= </a:t>
            </a:r>
            <a:r>
              <a:rPr lang="ru-RU" sz="6000" b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6000" b="1" i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3483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Что день грядущий нам готовит?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дом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54522"/>
            <a:ext cx="2655629" cy="30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esktop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40"/>
            <a:ext cx="3333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Ключевой символ дня </a:t>
            </a: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88" y="6035675"/>
            <a:ext cx="1811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33400" y="2204864"/>
            <a:ext cx="8088464" cy="2880036"/>
            <a:chOff x="309512" y="2036012"/>
            <a:chExt cx="8088464" cy="2880036"/>
          </a:xfrm>
        </p:grpSpPr>
        <p:pic>
          <p:nvPicPr>
            <p:cNvPr id="7170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938" y="2036012"/>
              <a:ext cx="2353038" cy="2880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137" y="2077554"/>
              <a:ext cx="2120900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734" y="2087561"/>
              <a:ext cx="2127250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12" y="2116966"/>
              <a:ext cx="2127250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30139" y="2234399"/>
            <a:ext cx="8643466" cy="2726901"/>
            <a:chOff x="72008" y="2817921"/>
            <a:chExt cx="8643466" cy="2726901"/>
          </a:xfrm>
        </p:grpSpPr>
        <p:pic>
          <p:nvPicPr>
            <p:cNvPr id="7174" name="Picture 6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817921"/>
              <a:ext cx="2127250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532" y="2847508"/>
              <a:ext cx="2127250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8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086" y="2861947"/>
              <a:ext cx="2127250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9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94" y="2861947"/>
              <a:ext cx="2120900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10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2861947"/>
              <a:ext cx="1724348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6084167" y="5089017"/>
            <a:ext cx="2160241" cy="55616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1160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1" y="404664"/>
            <a:ext cx="9144001" cy="5869721"/>
            <a:chOff x="-1" y="404664"/>
            <a:chExt cx="9144001" cy="5869721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-1" y="3573016"/>
              <a:ext cx="9144001" cy="27013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День для определения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прямых действий с одной целью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500090" y="404664"/>
              <a:ext cx="2120900" cy="3110580"/>
              <a:chOff x="2458284" y="553023"/>
              <a:chExt cx="2120900" cy="3110580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8284" y="980728"/>
                <a:ext cx="2120900" cy="26828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2756346" y="553023"/>
                <a:ext cx="1524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цифра</a:t>
                </a:r>
                <a:endParaRPr lang="ru-RU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985373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 rot="10800000">
            <a:off x="8101584" y="6289495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3233" y="188640"/>
            <a:ext cx="9110767" cy="5426687"/>
            <a:chOff x="33233" y="188640"/>
            <a:chExt cx="9110767" cy="5426687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33233" y="3129982"/>
              <a:ext cx="9110767" cy="24853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День контрастов: с хорошим началом и плохим концом или наоборот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203848" y="188640"/>
              <a:ext cx="2120900" cy="3136508"/>
              <a:chOff x="3203848" y="599103"/>
              <a:chExt cx="2120900" cy="3136508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1052736"/>
                <a:ext cx="2120900" cy="2682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501910" y="599103"/>
                <a:ext cx="1524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цифра</a:t>
                </a:r>
                <a:endParaRPr lang="ru-RU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43778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 rot="10800000">
            <a:off x="8054287" y="6289055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14064" y="404664"/>
            <a:ext cx="9110767" cy="5884391"/>
            <a:chOff x="-14064" y="404664"/>
            <a:chExt cx="9110767" cy="5884391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-14064" y="3875718"/>
              <a:ext cx="9110767" cy="24133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День для начинания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новых проектов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236701" y="404664"/>
              <a:ext cx="2127250" cy="3247355"/>
              <a:chOff x="3131840" y="650325"/>
              <a:chExt cx="2127250" cy="3247355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1214805"/>
                <a:ext cx="2127250" cy="2682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383383" y="650325"/>
                <a:ext cx="16241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цифра</a:t>
                </a:r>
                <a:r>
                  <a:rPr lang="ru-RU" sz="28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449800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3233" y="488331"/>
            <a:ext cx="9110767" cy="6348071"/>
            <a:chOff x="33233" y="488331"/>
            <a:chExt cx="9110767" cy="6348071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33233" y="3987596"/>
              <a:ext cx="9110767" cy="19812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День привычных дел и завершения небольших работ </a:t>
              </a:r>
            </a:p>
          </p:txBody>
        </p:sp>
        <p:sp>
          <p:nvSpPr>
            <p:cNvPr id="3" name="Управляющая кнопка: далее 2">
              <a:hlinkClick r:id="rId2" action="ppaction://hlinksldjump" highlightClick="1"/>
            </p:cNvPr>
            <p:cNvSpPr/>
            <p:nvPr/>
          </p:nvSpPr>
          <p:spPr>
            <a:xfrm rot="10800000">
              <a:off x="8066529" y="6315194"/>
              <a:ext cx="1042416" cy="521208"/>
            </a:xfrm>
            <a:prstGeom prst="actionButtonForwardNex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419872" y="488331"/>
              <a:ext cx="2127250" cy="3267650"/>
              <a:chOff x="2933337" y="400411"/>
              <a:chExt cx="2127250" cy="326765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3337" y="985186"/>
                <a:ext cx="2127250" cy="2682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237217" y="400411"/>
                <a:ext cx="1524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цифра</a:t>
                </a:r>
                <a:endParaRPr lang="ru-RU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911411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39406" y="698827"/>
            <a:ext cx="9132585" cy="5022315"/>
            <a:chOff x="-39406" y="698827"/>
            <a:chExt cx="9132585" cy="5022315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-39406" y="4236358"/>
              <a:ext cx="9132585" cy="14847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День внезапностей и неожиданностей  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275856" y="698827"/>
              <a:ext cx="2127250" cy="3194095"/>
              <a:chOff x="4606329" y="3381703"/>
              <a:chExt cx="2127250" cy="3194095"/>
            </a:xfrm>
          </p:grpSpPr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6329" y="3892923"/>
                <a:ext cx="2127250" cy="2682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970865" y="3381703"/>
                <a:ext cx="1524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цифра</a:t>
                </a:r>
                <a:endParaRPr lang="ru-RU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282989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 rot="10800000">
            <a:off x="8066529" y="6315194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20116" y="559938"/>
            <a:ext cx="9132585" cy="4569870"/>
            <a:chOff x="-20116" y="559938"/>
            <a:chExt cx="9132585" cy="4569870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-20116" y="3501008"/>
              <a:ext cx="9132585" cy="1628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День доброй воли и взаимопонимания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502666" y="559938"/>
              <a:ext cx="2127250" cy="3228026"/>
              <a:chOff x="1783553" y="3145166"/>
              <a:chExt cx="2127250" cy="3228026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3553" y="3690317"/>
                <a:ext cx="2127250" cy="2682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2084790" y="3145166"/>
                <a:ext cx="1524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цифра</a:t>
                </a:r>
                <a:endParaRPr lang="ru-RU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696208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 rot="10800000">
            <a:off x="8051721" y="6306191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55576" y="57230"/>
            <a:ext cx="7817353" cy="6600228"/>
            <a:chOff x="884784" y="57230"/>
            <a:chExt cx="7688145" cy="6600228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884784" y="2385959"/>
              <a:ext cx="7688145" cy="42714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День благоприятен для размышлений, учёбы и интеллектуальных занятий, научно- исследовательской работы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477511" y="57230"/>
              <a:ext cx="2127250" cy="3155225"/>
              <a:chOff x="885028" y="3711903"/>
              <a:chExt cx="2127250" cy="3155225"/>
            </a:xfrm>
          </p:grpSpPr>
          <p:pic>
            <p:nvPicPr>
              <p:cNvPr id="7" name="Picture 8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028" y="4184253"/>
                <a:ext cx="2127250" cy="2682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186265" y="3711903"/>
                <a:ext cx="1524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цифра</a:t>
                </a:r>
                <a:endParaRPr lang="ru-RU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03834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3337" y="1052736"/>
            <a:ext cx="9110663" cy="8604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Пальцевый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счет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древнеегипетский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счет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пальцах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Счёт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70" y="1196752"/>
            <a:ext cx="9112468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873624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Жестовый счет</a:t>
            </a:r>
            <a:r>
              <a:rPr lang="ru-RU" sz="2800" b="1" dirty="0" smtClean="0">
                <a:solidFill>
                  <a:srgbClr val="87362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87362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от 1  до 30 </a:t>
            </a:r>
          </a:p>
          <a:p>
            <a:pPr lvl="0" algn="ctr">
              <a:spcBef>
                <a:spcPct val="20000"/>
              </a:spcBef>
              <a:buClr>
                <a:srgbClr val="873624"/>
              </a:buClr>
            </a:pPr>
            <a:r>
              <a:rPr lang="ru-RU" sz="2400" b="1" dirty="0" smtClean="0">
                <a:solidFill>
                  <a:srgbClr val="87362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 австралийского племени </a:t>
            </a:r>
            <a:r>
              <a:rPr lang="ru-RU" sz="2400" b="1" dirty="0" err="1" smtClean="0">
                <a:solidFill>
                  <a:srgbClr val="87362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аранта</a:t>
            </a:r>
            <a:endParaRPr lang="ru-RU" sz="2400" b="1" dirty="0">
              <a:solidFill>
                <a:srgbClr val="87362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дом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8" y="2996952"/>
            <a:ext cx="3065463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94" y="2974727"/>
            <a:ext cx="5216525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Рисунок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256583" cy="44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13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 rot="10800000">
            <a:off x="8066528" y="6336792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1415" y="548680"/>
            <a:ext cx="9132585" cy="4941168"/>
            <a:chOff x="11415" y="548680"/>
            <a:chExt cx="9132585" cy="4941168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11415" y="4149080"/>
              <a:ext cx="9132585" cy="13407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День больших и</a:t>
              </a:r>
            </a:p>
            <a:p>
              <a:pPr marL="0" indent="0" algn="ctr"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важных дел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220054" y="548680"/>
              <a:ext cx="2120900" cy="3206095"/>
              <a:chOff x="3203848" y="3109099"/>
              <a:chExt cx="2120900" cy="320609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3632319"/>
                <a:ext cx="2120900" cy="2682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3533970" y="3109099"/>
                <a:ext cx="14606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цифра 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53966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 rot="10800000">
            <a:off x="8101584" y="6263859"/>
            <a:ext cx="1042416" cy="52120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7623" y="634380"/>
            <a:ext cx="9106378" cy="4915590"/>
            <a:chOff x="37622" y="634380"/>
            <a:chExt cx="9132585" cy="4915590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37622" y="3849162"/>
              <a:ext cx="9132585" cy="17008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576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7724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"/>
                <a:defRPr sz="2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3657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0876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32004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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4884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888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8892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-27432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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День свершений, </a:t>
              </a:r>
            </a:p>
            <a:p>
              <a:pPr marL="0" indent="0" algn="ctr">
                <a:buNone/>
              </a:pPr>
              <a:r>
                <a:rPr lang="ru-RU" sz="4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хорош для начинания перспективных дел</a:t>
              </a:r>
              <a:endPara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421304" y="634380"/>
              <a:ext cx="2120900" cy="3214782"/>
              <a:chOff x="526253" y="2372053"/>
              <a:chExt cx="2120900" cy="3214782"/>
            </a:xfrm>
          </p:grpSpPr>
          <p:pic>
            <p:nvPicPr>
              <p:cNvPr id="9" name="Picture 1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253" y="2903960"/>
                <a:ext cx="2120900" cy="2682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24315" y="2372053"/>
                <a:ext cx="1524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873624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цифра</a:t>
                </a:r>
                <a:endParaRPr lang="ru-RU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654030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542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Эпилог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2776"/>
            <a:ext cx="9130725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Числа мы встречаем повсюду. </a:t>
            </a:r>
          </a:p>
          <a:p>
            <a:pPr indent="457200" algn="ctr">
              <a:spcBef>
                <a:spcPts val="600"/>
              </a:spcBef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Наша жизнь вся насквозь пронизана числами. Может быть, прислушаться к тому, о чем они нам говорят?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этого вовсе необязательно менять свое имя. Надо просто правильно прочитать его, понять все, что оно несет в себе и заставить его работать на себя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4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542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Информационные источники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425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Слайд 1. </a:t>
            </a:r>
          </a:p>
          <a:p>
            <a:r>
              <a:rPr lang="ru-RU" sz="1600" dirty="0"/>
              <a:t> Цифры:</a:t>
            </a:r>
          </a:p>
          <a:p>
            <a:r>
              <a:rPr lang="ru-RU" sz="1600" u="sng" dirty="0">
                <a:hlinkClick r:id="rId2"/>
              </a:rPr>
              <a:t>http://a.d-cd.net/ff27d4u-960.jpg</a:t>
            </a:r>
            <a:endParaRPr lang="ru-RU" sz="1600" dirty="0"/>
          </a:p>
          <a:p>
            <a:r>
              <a:rPr lang="ru-RU" sz="1600" u="sng" dirty="0">
                <a:hlinkClick r:id="rId3"/>
              </a:rPr>
              <a:t>http://www.uznayvse.ru/images/stories/uzn_1337230518.jpg</a:t>
            </a:r>
            <a:endParaRPr lang="ru-RU" sz="1600" dirty="0"/>
          </a:p>
          <a:p>
            <a:r>
              <a:rPr lang="ru-RU" sz="1600" u="sng" dirty="0">
                <a:hlinkClick r:id="rId4"/>
              </a:rPr>
              <a:t>http://astropro.ru/img/xjyp9mmiic/ph4sszc4a8.jpg</a:t>
            </a:r>
            <a:endParaRPr lang="ru-RU" sz="1600" dirty="0"/>
          </a:p>
          <a:p>
            <a:r>
              <a:rPr lang="ru-RU" sz="1600" dirty="0"/>
              <a:t>Слайд 3. </a:t>
            </a:r>
          </a:p>
          <a:p>
            <a:r>
              <a:rPr lang="en-US" sz="1600" u="sng" dirty="0">
                <a:hlinkClick r:id="rId5"/>
              </a:rPr>
              <a:t>http</a:t>
            </a:r>
            <a:r>
              <a:rPr lang="ru-RU" sz="1600" u="sng" dirty="0">
                <a:hlinkClick r:id="rId5"/>
              </a:rPr>
              <a:t>://</a:t>
            </a:r>
            <a:r>
              <a:rPr lang="en-US" sz="1600" u="sng" dirty="0">
                <a:hlinkClick r:id="rId5"/>
              </a:rPr>
              <a:t>www</a:t>
            </a:r>
            <a:r>
              <a:rPr lang="ru-RU" sz="1600" u="sng" dirty="0">
                <a:hlinkClick r:id="rId5"/>
              </a:rPr>
              <a:t>.</a:t>
            </a:r>
            <a:r>
              <a:rPr lang="en-US" sz="1600" u="sng" dirty="0" err="1">
                <a:hlinkClick r:id="rId5"/>
              </a:rPr>
              <a:t>newfresh</a:t>
            </a:r>
            <a:r>
              <a:rPr lang="ru-RU" sz="1600" u="sng" dirty="0">
                <a:hlinkClick r:id="rId5"/>
              </a:rPr>
              <a:t>.</a:t>
            </a:r>
            <a:r>
              <a:rPr lang="en-US" sz="1600" u="sng" dirty="0">
                <a:hlinkClick r:id="rId5"/>
              </a:rPr>
              <a:t>name</a:t>
            </a:r>
            <a:r>
              <a:rPr lang="ru-RU" sz="1600" u="sng" dirty="0">
                <a:hlinkClick r:id="rId5"/>
              </a:rPr>
              <a:t>/</a:t>
            </a:r>
            <a:r>
              <a:rPr lang="en-US" sz="1600" u="sng" dirty="0" err="1">
                <a:hlinkClick r:id="rId5"/>
              </a:rPr>
              <a:t>img</a:t>
            </a:r>
            <a:r>
              <a:rPr lang="ru-RU" sz="1600" u="sng" dirty="0">
                <a:hlinkClick r:id="rId5"/>
              </a:rPr>
              <a:t>/00099/00185/15-08-2011-2.</a:t>
            </a:r>
            <a:r>
              <a:rPr lang="en-US" sz="1600" u="sng" dirty="0">
                <a:hlinkClick r:id="rId5"/>
              </a:rPr>
              <a:t>jpg</a:t>
            </a:r>
            <a:r>
              <a:rPr lang="ru-RU" sz="1600" dirty="0"/>
              <a:t> цифры</a:t>
            </a:r>
          </a:p>
          <a:p>
            <a:r>
              <a:rPr lang="ru-RU" sz="1600" dirty="0"/>
              <a:t>Слайд 4. </a:t>
            </a:r>
            <a:r>
              <a:rPr lang="ru-RU" sz="1600" u="sng" dirty="0">
                <a:hlinkClick r:id="rId6"/>
              </a:rPr>
              <a:t>http://www.johnstown.k12.oh.us/49914321112335/lib/49914321112335/Picture24.gif</a:t>
            </a:r>
            <a:r>
              <a:rPr lang="ru-RU" sz="1600" dirty="0"/>
              <a:t> история</a:t>
            </a:r>
          </a:p>
          <a:p>
            <a:r>
              <a:rPr lang="ru-RU" sz="1600" u="sng" dirty="0">
                <a:hlinkClick r:id="rId7"/>
              </a:rPr>
              <a:t>http://i031.radikal.ru/1104/45/62eecf4a677d.jpg</a:t>
            </a:r>
            <a:r>
              <a:rPr lang="ru-RU" sz="1600" dirty="0"/>
              <a:t> Лобачевский Н.И.</a:t>
            </a:r>
          </a:p>
          <a:p>
            <a:r>
              <a:rPr lang="ru-RU" sz="1600" u="sng" dirty="0">
                <a:hlinkClick r:id="rId8"/>
              </a:rPr>
              <a:t>http://www.atele.biz/adv.jpg</a:t>
            </a:r>
            <a:r>
              <a:rPr lang="ru-RU" sz="1600" dirty="0"/>
              <a:t> вопросы</a:t>
            </a:r>
          </a:p>
          <a:p>
            <a:r>
              <a:rPr lang="ru-RU" sz="1600" u="sng" dirty="0">
                <a:hlinkClick r:id="rId9"/>
              </a:rPr>
              <a:t>http://pesnu.ru/1sent.jpg</a:t>
            </a:r>
            <a:r>
              <a:rPr lang="ru-RU" sz="1600" dirty="0"/>
              <a:t> ученик</a:t>
            </a:r>
          </a:p>
          <a:p>
            <a:r>
              <a:rPr lang="ru-RU" sz="1600" dirty="0"/>
              <a:t>фотография из личного архива</a:t>
            </a:r>
          </a:p>
          <a:p>
            <a:r>
              <a:rPr lang="ru-RU" sz="1600" dirty="0"/>
              <a:t>Слайд 5. </a:t>
            </a:r>
          </a:p>
          <a:p>
            <a:r>
              <a:rPr lang="ru-RU" sz="1600" u="sng" dirty="0">
                <a:hlinkClick r:id="rId10"/>
              </a:rPr>
              <a:t>http://www.runitsa.ru/userfiles/1932/image/389/5.png</a:t>
            </a:r>
            <a:r>
              <a:rPr lang="ru-RU" sz="1600" dirty="0"/>
              <a:t> обозначения чисел</a:t>
            </a:r>
          </a:p>
          <a:p>
            <a:r>
              <a:rPr lang="ru-RU" sz="1600" dirty="0"/>
              <a:t>Слайд 6. </a:t>
            </a:r>
            <a:r>
              <a:rPr lang="ru-RU" sz="1600" u="sng" dirty="0">
                <a:hlinkClick r:id="rId11"/>
              </a:rPr>
              <a:t>http://upload.wikimedia.org/wikipedia/commons/e/e6/Finger_counting_Russia_12.png?uselang=ru</a:t>
            </a:r>
            <a:endParaRPr lang="ru-RU" sz="1600" dirty="0"/>
          </a:p>
          <a:p>
            <a:r>
              <a:rPr lang="ru-RU" sz="1600" u="sng" dirty="0">
                <a:hlinkClick r:id="rId12"/>
              </a:rPr>
              <a:t>http://www.braintools.ru/wp-content/uploads/2010/10/image046.png</a:t>
            </a:r>
            <a:endParaRPr lang="ru-RU" sz="1600" dirty="0"/>
          </a:p>
          <a:p>
            <a:r>
              <a:rPr lang="ru-RU" sz="1600" u="sng" dirty="0">
                <a:hlinkClick r:id="rId13"/>
              </a:rPr>
              <a:t>http://www.braintools.ru/wp-content/uploads/2010/10/image045.png</a:t>
            </a:r>
            <a:endParaRPr lang="ru-RU" sz="1600" dirty="0"/>
          </a:p>
          <a:p>
            <a:r>
              <a:rPr lang="ru-RU" sz="1600" dirty="0"/>
              <a:t>Слайд 7.</a:t>
            </a:r>
          </a:p>
          <a:p>
            <a:r>
              <a:rPr lang="ru-RU" sz="1600" u="sng" dirty="0">
                <a:hlinkClick r:id="rId13"/>
              </a:rPr>
              <a:t>http://www.braintools.ru/wp-content/uploads/2010/10/image045.png</a:t>
            </a:r>
            <a:endParaRPr lang="ru-RU" sz="1600" dirty="0"/>
          </a:p>
          <a:p>
            <a:r>
              <a:rPr lang="ru-RU" sz="1600" u="sng" dirty="0">
                <a:hlinkClick r:id="rId14"/>
              </a:rPr>
              <a:t>http://upload.wikimedia.org/wikipedia/commons/b/b5/RomanAbacusRecon.jpg?uselang=ru</a:t>
            </a:r>
            <a:endParaRPr lang="ru-RU" sz="1600" dirty="0"/>
          </a:p>
          <a:p>
            <a:r>
              <a:rPr lang="ru-RU" sz="1600" u="sng" dirty="0">
                <a:hlinkClick r:id="rId15"/>
              </a:rPr>
              <a:t>http://upload.wikimedia.org/wikipedia/commons/7/72/Soroban.JPG</a:t>
            </a:r>
            <a:endParaRPr lang="ru-RU" sz="1600" dirty="0"/>
          </a:p>
          <a:p>
            <a:r>
              <a:rPr lang="ru-RU" sz="1600" dirty="0"/>
              <a:t>Слайд 8. </a:t>
            </a:r>
          </a:p>
          <a:p>
            <a:r>
              <a:rPr lang="ru-RU" sz="1600" u="sng" dirty="0">
                <a:hlinkClick r:id="rId16"/>
              </a:rPr>
              <a:t>http://</a:t>
            </a:r>
            <a:r>
              <a:rPr lang="ru-RU" sz="1600" u="sng" dirty="0" smtClean="0">
                <a:hlinkClick r:id="rId16"/>
              </a:rPr>
              <a:t>svyato.net/uploads/posts/2011-03/1300122129_20700-5.jpg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770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093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Слайд 9. </a:t>
            </a:r>
            <a:r>
              <a:rPr lang="ru-RU" sz="1600" u="sng" dirty="0">
                <a:hlinkClick r:id="rId2"/>
              </a:rPr>
              <a:t>http://upload.wikimedia.org/wikipedia/commons/1/16/Babylonian_numerals.jpg?uselang=ru</a:t>
            </a:r>
            <a:endParaRPr lang="ru-RU" sz="1600" dirty="0"/>
          </a:p>
          <a:p>
            <a:r>
              <a:rPr lang="ru-RU" sz="1600" dirty="0"/>
              <a:t>Слайд 10.</a:t>
            </a:r>
          </a:p>
          <a:p>
            <a:r>
              <a:rPr lang="ru-RU" sz="1600" dirty="0"/>
              <a:t> </a:t>
            </a:r>
            <a:r>
              <a:rPr lang="ru-RU" sz="1600" u="sng" dirty="0">
                <a:hlinkClick r:id="rId3"/>
              </a:rPr>
              <a:t>http://historic.ru/books/item/f00/s00/z0000013/pic/st000_21.jpg</a:t>
            </a:r>
            <a:endParaRPr lang="ru-RU" sz="1600" dirty="0"/>
          </a:p>
          <a:p>
            <a:r>
              <a:rPr lang="ru-RU" sz="1600" u="sng" dirty="0">
                <a:hlinkClick r:id="rId4"/>
              </a:rPr>
              <a:t>http://svyato.net/uploads/posts/2011-03/1300222357_20900-13.jpg</a:t>
            </a:r>
            <a:endParaRPr lang="ru-RU" sz="1600" dirty="0"/>
          </a:p>
          <a:p>
            <a:r>
              <a:rPr lang="ru-RU" sz="1600" dirty="0"/>
              <a:t>Слайд 11. </a:t>
            </a:r>
          </a:p>
          <a:p>
            <a:r>
              <a:rPr lang="ru-RU" sz="1600" u="sng" dirty="0">
                <a:hlinkClick r:id="rId5"/>
              </a:rPr>
              <a:t>http://900igr.net/datai/informatika/CHisla/0006-020-Nepozitsionnye-sistemy-schislenija.jpg</a:t>
            </a:r>
            <a:endParaRPr lang="ru-RU" sz="1600" dirty="0"/>
          </a:p>
          <a:p>
            <a:r>
              <a:rPr lang="ru-RU" sz="1600" dirty="0"/>
              <a:t>Слайд 12</a:t>
            </a:r>
          </a:p>
          <a:p>
            <a:r>
              <a:rPr lang="ru-RU" sz="1600" dirty="0"/>
              <a:t> </a:t>
            </a:r>
            <a:r>
              <a:rPr lang="ru-RU" sz="1600" u="sng" dirty="0">
                <a:hlinkClick r:id="rId6"/>
              </a:rPr>
              <a:t>http://upload.wikimedia.org/wikipedia/commons/c/cc/Quipu.png</a:t>
            </a:r>
            <a:endParaRPr lang="ru-RU" sz="1600" dirty="0"/>
          </a:p>
          <a:p>
            <a:r>
              <a:rPr lang="ru-RU" sz="1600" u="sng" dirty="0">
                <a:hlinkClick r:id="rId7"/>
              </a:rPr>
              <a:t>http://upload.wikimedia.org/wikipedia/commons/a/a6/Chasqui3.JPG?uselang=ru</a:t>
            </a:r>
            <a:endParaRPr lang="ru-RU" sz="1600" dirty="0"/>
          </a:p>
          <a:p>
            <a:r>
              <a:rPr lang="ru-RU" sz="1600" dirty="0"/>
              <a:t>Слайд 13. </a:t>
            </a:r>
          </a:p>
          <a:p>
            <a:r>
              <a:rPr lang="ru-RU" sz="1600" u="sng" dirty="0">
                <a:hlinkClick r:id="rId8"/>
              </a:rPr>
              <a:t>http://kolizej.at.ua/_fr/1/6060368.jpg</a:t>
            </a:r>
            <a:endParaRPr lang="ru-RU" sz="1600" dirty="0"/>
          </a:p>
          <a:p>
            <a:r>
              <a:rPr lang="ru-RU" sz="1600" dirty="0"/>
              <a:t>Слайд 14.</a:t>
            </a:r>
          </a:p>
          <a:p>
            <a:r>
              <a:rPr lang="ru-RU" sz="1600" dirty="0"/>
              <a:t> </a:t>
            </a:r>
            <a:r>
              <a:rPr lang="ru-RU" sz="1600" u="sng" dirty="0">
                <a:hlinkClick r:id="rId9"/>
              </a:rPr>
              <a:t>http://svyato.net/uploads/posts/2011-03/1300120506_20500-3.jpg</a:t>
            </a:r>
            <a:endParaRPr lang="ru-RU" sz="1600" dirty="0"/>
          </a:p>
          <a:p>
            <a:r>
              <a:rPr lang="ru-RU" sz="1600" dirty="0"/>
              <a:t>Слайд 15.</a:t>
            </a:r>
          </a:p>
          <a:p>
            <a:r>
              <a:rPr lang="ru-RU" sz="1600" dirty="0"/>
              <a:t> </a:t>
            </a:r>
            <a:r>
              <a:rPr lang="ru-RU" sz="1600" u="sng" dirty="0">
                <a:hlinkClick r:id="rId10"/>
              </a:rPr>
              <a:t>http://www.univer.omsk.su/omsk/Edu/Math/llaplas.jpg</a:t>
            </a:r>
            <a:endParaRPr lang="ru-RU" sz="1600" dirty="0"/>
          </a:p>
          <a:p>
            <a:r>
              <a:rPr lang="ru-RU" sz="1600" dirty="0"/>
              <a:t>Слайд 26. </a:t>
            </a:r>
            <a:r>
              <a:rPr lang="ru-RU" sz="1600" u="sng" dirty="0">
                <a:hlinkClick r:id="rId11"/>
              </a:rPr>
              <a:t>https://upload.wikimedia.org/wikipedia/commons/thumb/8/88/King_Edward_VII_by_Sir_(Samuel)_Luke_Fildes.jpg/386px-King_Edward_VII_by_Sir_(Samuel)_Luke_Fildes.jpg?uselang=ru</a:t>
            </a:r>
            <a:endParaRPr lang="ru-RU" sz="1600" dirty="0"/>
          </a:p>
          <a:p>
            <a:r>
              <a:rPr lang="ru-RU" sz="1600" dirty="0"/>
              <a:t>Слайд 27.</a:t>
            </a:r>
          </a:p>
          <a:p>
            <a:r>
              <a:rPr lang="ru-RU" sz="1600" u="sng" dirty="0">
                <a:hlinkClick r:id="rId12"/>
              </a:rPr>
              <a:t>http://upload.wikimedia.org/wikipedia/commons/thumb/4/4d/Lobachevsky_03_crop.jpg/357px-Lobachevsky_03_crop.jpg?uselang=ru</a:t>
            </a:r>
            <a:endParaRPr lang="ru-RU" sz="1600" dirty="0"/>
          </a:p>
          <a:p>
            <a:r>
              <a:rPr lang="ru-RU" sz="1600" dirty="0"/>
              <a:t>Слайд 51.</a:t>
            </a:r>
          </a:p>
          <a:p>
            <a:r>
              <a:rPr lang="ru-RU" sz="1600" dirty="0"/>
              <a:t> </a:t>
            </a:r>
            <a:r>
              <a:rPr lang="ru-RU" sz="1600" u="sng" dirty="0">
                <a:hlinkClick r:id="rId13"/>
              </a:rPr>
              <a:t>http://s53.radikal.ru/i141/0811/ec/f7caafddb99b.png</a:t>
            </a:r>
            <a:endParaRPr lang="ru-RU" sz="1600" dirty="0"/>
          </a:p>
          <a:p>
            <a:r>
              <a:rPr lang="ru-RU" sz="1600" u="sng" dirty="0">
                <a:hlinkClick r:id="rId14"/>
              </a:rPr>
              <a:t>http://s017.radikal.ru/i432/1111/6a/a260a4875990.jpg</a:t>
            </a:r>
            <a:endParaRPr lang="ru-RU" sz="1600" dirty="0"/>
          </a:p>
          <a:p>
            <a:r>
              <a:rPr lang="ru-RU" sz="1600" dirty="0"/>
              <a:t>Слайд 63. </a:t>
            </a:r>
            <a:r>
              <a:rPr lang="ru-RU" sz="1600" u="sng" dirty="0">
                <a:hlinkClick r:id="rId15"/>
              </a:rPr>
              <a:t>http://img0.liveinternet.ru/images/attach/c/2/70/969/70969076_1298215839_50.jpg</a:t>
            </a:r>
            <a:endParaRPr lang="ru-RU" sz="1600" dirty="0"/>
          </a:p>
        </p:txBody>
      </p:sp>
      <p:pic>
        <p:nvPicPr>
          <p:cNvPr id="3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97" y="6162368"/>
            <a:ext cx="1811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Счётные доски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00188"/>
            <a:ext cx="9144000" cy="5357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Абак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(греч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αβαξ,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abákion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лат.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abacus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— доска) — счётная доска, применявшаяся для арифметических вычислений приблизительно с IV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н. э. в Древней Греции, Древнем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Риме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Доска была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разделена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линиями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полосы. Счёт </a:t>
            </a:r>
          </a:p>
          <a:p>
            <a:pPr algn="r"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осуществлялся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помощью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размещённых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полосах</a:t>
            </a:r>
          </a:p>
          <a:p>
            <a:pPr algn="r"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камней или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других подобных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предметов.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Европе абак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применялся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XVIII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в.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691063" y="1672754"/>
            <a:ext cx="4452937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Ацтекские счёты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возникли приблизительно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изготавливались из зёрен кукурузы, нанизанных на струны,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установленные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 деревянной раме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В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странах Востока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распространены китайский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аналог абака — </a:t>
            </a:r>
            <a:r>
              <a:rPr lang="ru-RU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суаньпань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японский — </a:t>
            </a:r>
            <a:r>
              <a:rPr lang="ru-RU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соробан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1" y="3267835"/>
            <a:ext cx="433855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дом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798"/>
            <a:ext cx="4519613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74548"/>
            <a:ext cx="4574342" cy="15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31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7463" y="0"/>
            <a:ext cx="9161463" cy="10541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Древний Египет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700808"/>
            <a:ext cx="9144000" cy="4618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Древние египтяне, так же как мы сейчас, считали десятками. Но специальные значки – цифры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них были только для разрядов: единиц, десятков, сотен, тысяч.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Чтоб записать нашу цифру 7, египтянину приходилось рисовать 7 палочек:  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I I I I I I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08912" cy="43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55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Вавилоняне пользовались всего двумя цифрами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Вертикальная черточка обозначала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одну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единицу,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а угол из двух лежащих чёрточек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десять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77" y="1923834"/>
            <a:ext cx="7256446" cy="469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05173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3221</TotalTime>
  <Words>1682</Words>
  <Application>Microsoft Office PowerPoint</Application>
  <PresentationFormat>Экран (4:3)</PresentationFormat>
  <Paragraphs>307</Paragraphs>
  <Slides>64</Slides>
  <Notes>11</Notes>
  <HiddenSlides>40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чисел</vt:lpstr>
      <vt:lpstr>Счёт</vt:lpstr>
      <vt:lpstr>Счётные доски</vt:lpstr>
      <vt:lpstr>Древний Египет</vt:lpstr>
      <vt:lpstr>Презентация PowerPoint</vt:lpstr>
      <vt:lpstr>Древние племена Майя</vt:lpstr>
      <vt:lpstr>Презентация PowerPoint</vt:lpstr>
      <vt:lpstr>Узелковый способ счета</vt:lpstr>
      <vt:lpstr>Китайские числа</vt:lpstr>
      <vt:lpstr>Римские числа</vt:lpstr>
      <vt:lpstr>Презентация PowerPoint</vt:lpstr>
      <vt:lpstr>Магический ряд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вокруг нас</dc:title>
  <dc:creator>дом</dc:creator>
  <cp:lastModifiedBy>дом</cp:lastModifiedBy>
  <cp:revision>315</cp:revision>
  <dcterms:created xsi:type="dcterms:W3CDTF">2012-11-04T10:18:16Z</dcterms:created>
  <dcterms:modified xsi:type="dcterms:W3CDTF">2013-04-09T17:00:14Z</dcterms:modified>
</cp:coreProperties>
</file>