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59" r:id="rId5"/>
    <p:sldId id="257" r:id="rId6"/>
    <p:sldId id="258" r:id="rId7"/>
    <p:sldId id="260" r:id="rId8"/>
    <p:sldId id="261" r:id="rId9"/>
    <p:sldId id="262" r:id="rId10"/>
    <p:sldId id="264" r:id="rId11"/>
    <p:sldId id="265" r:id="rId12"/>
    <p:sldId id="286" r:id="rId13"/>
    <p:sldId id="287" r:id="rId14"/>
    <p:sldId id="288" r:id="rId15"/>
    <p:sldId id="289" r:id="rId16"/>
    <p:sldId id="290" r:id="rId17"/>
    <p:sldId id="293" r:id="rId18"/>
    <p:sldId id="295" r:id="rId19"/>
    <p:sldId id="267" r:id="rId20"/>
    <p:sldId id="268" r:id="rId21"/>
    <p:sldId id="269" r:id="rId22"/>
    <p:sldId id="270" r:id="rId23"/>
    <p:sldId id="294" r:id="rId24"/>
    <p:sldId id="291" r:id="rId25"/>
    <p:sldId id="271" r:id="rId26"/>
    <p:sldId id="296" r:id="rId27"/>
    <p:sldId id="292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FF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F0CC-364F-4C8D-AC71-FD7562952EE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F366-4055-46B3-A019-4EFEAFCC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F0CC-364F-4C8D-AC71-FD7562952EE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F366-4055-46B3-A019-4EFEAFCC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F0CC-364F-4C8D-AC71-FD7562952EE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F366-4055-46B3-A019-4EFEAFCC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F0CC-364F-4C8D-AC71-FD7562952EE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F366-4055-46B3-A019-4EFEAFCC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F0CC-364F-4C8D-AC71-FD7562952EE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F366-4055-46B3-A019-4EFEAFCC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F0CC-364F-4C8D-AC71-FD7562952EE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F366-4055-46B3-A019-4EFEAFCC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F0CC-364F-4C8D-AC71-FD7562952EE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F366-4055-46B3-A019-4EFEAFCC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F0CC-364F-4C8D-AC71-FD7562952EE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F366-4055-46B3-A019-4EFEAFCC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F0CC-364F-4C8D-AC71-FD7562952EE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F366-4055-46B3-A019-4EFEAFCC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F0CC-364F-4C8D-AC71-FD7562952EE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F366-4055-46B3-A019-4EFEAFCC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F0CC-364F-4C8D-AC71-FD7562952EE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F366-4055-46B3-A019-4EFEAFCC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6F0CC-364F-4C8D-AC71-FD7562952EE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DF366-4055-46B3-A019-4EFEAFCC9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556792"/>
            <a:ext cx="856895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«Влияние школьная формы на успеваемость»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88640"/>
            <a:ext cx="552281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Проект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Учащиеся</a:t>
            </a:r>
            <a:endParaRPr lang="ru-RU" sz="2800" b="1" dirty="0"/>
          </a:p>
        </p:txBody>
      </p:sp>
      <p:graphicFrame>
        <p:nvGraphicFramePr>
          <p:cNvPr id="6146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557338" y="1900238"/>
          <a:ext cx="6029325" cy="3924300"/>
        </p:xfrm>
        <a:graphic>
          <a:graphicData uri="http://schemas.openxmlformats.org/presentationml/2006/ole">
            <p:oleObj spid="_x0000_s6146" name="Диаграмма" r:id="rId3" imgW="6058013" imgH="394346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312368" cy="43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9912" y="188640"/>
            <a:ext cx="511256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«Красивая качественная </a:t>
            </a:r>
            <a:endParaRPr lang="ru-RU" sz="2800" dirty="0" smtClean="0"/>
          </a:p>
          <a:p>
            <a:r>
              <a:rPr lang="ru-RU" sz="2800" dirty="0" smtClean="0"/>
              <a:t>школьная</a:t>
            </a:r>
            <a:r>
              <a:rPr lang="ru-RU" sz="2800" dirty="0"/>
              <a:t> форма воспитывает стиль</a:t>
            </a:r>
            <a:r>
              <a:rPr lang="ru-RU" sz="2800" dirty="0" smtClean="0"/>
              <a:t>,</a:t>
            </a:r>
          </a:p>
          <a:p>
            <a:r>
              <a:rPr lang="ru-RU" sz="2800" dirty="0"/>
              <a:t> помогает в будущем сформировать вкус в одежде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 Дети должны с детства </a:t>
            </a:r>
            <a:endParaRPr lang="ru-RU" sz="2800" dirty="0" smtClean="0"/>
          </a:p>
          <a:p>
            <a:r>
              <a:rPr lang="ru-RU" sz="2800" dirty="0" smtClean="0"/>
              <a:t>приобщаться</a:t>
            </a:r>
            <a:r>
              <a:rPr lang="ru-RU" sz="2800" dirty="0"/>
              <a:t> к тому,</a:t>
            </a:r>
          </a:p>
          <a:p>
            <a:r>
              <a:rPr lang="ru-RU" sz="2800" dirty="0"/>
              <a:t>что костюм – это нечто большее, чем просто одежда.</a:t>
            </a:r>
          </a:p>
          <a:p>
            <a:r>
              <a:rPr lang="ru-RU" sz="2800" dirty="0"/>
              <a:t>От того, как ты выглядишь, зависит, как</a:t>
            </a:r>
          </a:p>
          <a:p>
            <a:r>
              <a:rPr lang="ru-RU" sz="2800" dirty="0"/>
              <a:t>с тобой будут общаться окружающие».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18487" cy="5865813"/>
          </a:xfrm>
        </p:spPr>
        <p:txBody>
          <a:bodyPr/>
          <a:lstStyle/>
          <a:p>
            <a:pPr eaLnBrk="1" hangingPunct="1"/>
            <a:r>
              <a:rPr lang="ru-RU" b="1" smtClean="0"/>
              <a:t>Во многих странах школьная форма сохраняется.</a:t>
            </a:r>
            <a:r>
              <a:rPr lang="ru-RU" smtClean="0"/>
              <a:t> </a:t>
            </a:r>
          </a:p>
        </p:txBody>
      </p:sp>
      <p:pic>
        <p:nvPicPr>
          <p:cNvPr id="23555" name="Picture 4" descr="Брит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257300"/>
            <a:ext cx="635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3059113" y="5805488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400" b="1" dirty="0" smtClean="0"/>
              <a:t>Великобритания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362950" cy="5721350"/>
          </a:xfrm>
        </p:spPr>
        <p:txBody>
          <a:bodyPr/>
          <a:lstStyle/>
          <a:p>
            <a:pPr eaLnBrk="1" hangingPunct="1"/>
            <a:r>
              <a:rPr lang="ru-RU" b="1" smtClean="0"/>
              <a:t>Япония</a:t>
            </a:r>
          </a:p>
        </p:txBody>
      </p:sp>
      <p:pic>
        <p:nvPicPr>
          <p:cNvPr id="30723" name="Picture 4" descr="Япо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492375"/>
            <a:ext cx="58324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12_School_girls_in_japan_2006_5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549275"/>
            <a:ext cx="3001962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91512" cy="5649913"/>
          </a:xfrm>
        </p:spPr>
        <p:txBody>
          <a:bodyPr/>
          <a:lstStyle/>
          <a:p>
            <a:pPr eaLnBrk="1" hangingPunct="1"/>
            <a:r>
              <a:rPr lang="ru-RU" b="1" smtClean="0"/>
              <a:t>Частные школы США</a:t>
            </a:r>
          </a:p>
        </p:txBody>
      </p:sp>
      <p:pic>
        <p:nvPicPr>
          <p:cNvPr id="31747" name="Picture 5" descr="94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549275"/>
            <a:ext cx="29368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fС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916113"/>
            <a:ext cx="38671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362950" cy="5865813"/>
          </a:xfrm>
        </p:spPr>
        <p:txBody>
          <a:bodyPr/>
          <a:lstStyle/>
          <a:p>
            <a:pPr eaLnBrk="1" hangingPunct="1"/>
            <a:r>
              <a:rPr lang="ru-RU" b="1" smtClean="0"/>
              <a:t>Индия</a:t>
            </a:r>
          </a:p>
        </p:txBody>
      </p:sp>
      <p:pic>
        <p:nvPicPr>
          <p:cNvPr id="27651" name="Picture 4" descr="Ин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7416800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435975" cy="5865813"/>
          </a:xfrm>
        </p:spPr>
        <p:txBody>
          <a:bodyPr/>
          <a:lstStyle/>
          <a:p>
            <a:pPr eaLnBrk="1" hangingPunct="1"/>
            <a:r>
              <a:rPr lang="ru-RU" b="1" smtClean="0"/>
              <a:t>Куба</a:t>
            </a:r>
          </a:p>
        </p:txBody>
      </p:sp>
      <p:pic>
        <p:nvPicPr>
          <p:cNvPr id="26627" name="Picture 4" descr="Ку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60350"/>
            <a:ext cx="4046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714"/>
            <a:ext cx="8573393" cy="685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16824" cy="529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Повышается </a:t>
            </a:r>
            <a:r>
              <a:rPr lang="ru-RU" b="1" dirty="0"/>
              <a:t>риск простудных заболеваний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848871" cy="431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Гипотеза 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«Школьная форма влияет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 на успеваемость»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879" y="3833664"/>
            <a:ext cx="324612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503548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704" y="0"/>
            <a:ext cx="2664296" cy="338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908720"/>
            <a:ext cx="72163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Хло́пок</a:t>
            </a:r>
            <a:r>
              <a:rPr lang="ru-RU" sz="3600" dirty="0" smtClean="0"/>
              <a:t> — волокно</a:t>
            </a:r>
          </a:p>
          <a:p>
            <a:r>
              <a:rPr lang="ru-RU" sz="3600" dirty="0" smtClean="0"/>
              <a:t> растительного происхождения,</a:t>
            </a:r>
          </a:p>
          <a:p>
            <a:r>
              <a:rPr lang="ru-RU" sz="3600" dirty="0" smtClean="0"/>
              <a:t> покрывающее семена хлопчатника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Шерсть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672409" cy="272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149080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24744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</a:t>
            </a:r>
            <a:endParaRPr lang="ru-RU" dirty="0"/>
          </a:p>
        </p:txBody>
      </p:sp>
      <p:pic>
        <p:nvPicPr>
          <p:cNvPr id="6" name="Рисунок 5" descr="PC050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732241" cy="504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интет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740" y="1052736"/>
            <a:ext cx="7419668" cy="55647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Хлопок              Шерсть        Синтетические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</a:t>
            </a:r>
            <a:r>
              <a:rPr lang="ru-RU" b="1" dirty="0" err="1" smtClean="0"/>
              <a:t>волокны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573016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81419" y="3549726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1</a:t>
            </a:r>
            <a:endParaRPr lang="ru-RU" sz="9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3465142"/>
            <a:ext cx="1749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3,4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172819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39752" y="332656"/>
            <a:ext cx="6130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людям будет приятно общаться с вами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24744"/>
            <a:ext cx="1728192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08920"/>
            <a:ext cx="1728192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916832"/>
            <a:ext cx="1728192" cy="432048"/>
          </a:xfrm>
          <a:prstGeom prst="rect">
            <a:avLst/>
          </a:prstGeom>
          <a:solidFill>
            <a:srgbClr val="4FF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80097" y="1052736"/>
            <a:ext cx="6763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помогают испытывать сочувствие к другим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1916832"/>
            <a:ext cx="386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оможет при волнении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2708920"/>
            <a:ext cx="6040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успокаивает и помогает прийти в </a:t>
            </a:r>
            <a:r>
              <a:rPr lang="ru-RU" sz="2800" dirty="0" smtClean="0"/>
              <a:t>себя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429000"/>
            <a:ext cx="1728192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27784" y="3429000"/>
            <a:ext cx="5500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для обострения </a:t>
            </a:r>
            <a:r>
              <a:rPr lang="ru-RU" sz="2800" dirty="0" smtClean="0"/>
              <a:t>интеллектуальных</a:t>
            </a:r>
          </a:p>
          <a:p>
            <a:r>
              <a:rPr lang="ru-RU" sz="2800" dirty="0" smtClean="0"/>
              <a:t> способностей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4437112"/>
            <a:ext cx="1728192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11760" y="4437112"/>
            <a:ext cx="6529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поможет сформировать качества </a:t>
            </a:r>
            <a:r>
              <a:rPr lang="ru-RU" sz="2800" dirty="0" smtClean="0"/>
              <a:t>лидера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229200"/>
            <a:ext cx="1728192" cy="432048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55776" y="5229200"/>
            <a:ext cx="5655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зарядит вас энергией на весь </a:t>
            </a:r>
            <a:r>
              <a:rPr lang="ru-RU" sz="2800" dirty="0" smtClean="0"/>
              <a:t>день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5" grpId="0"/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6892"/>
            <a:ext cx="8001303" cy="680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11200" b="1" dirty="0" smtClean="0">
                <a:solidFill>
                  <a:srgbClr val="00B050"/>
                </a:solidFill>
              </a:rPr>
              <a:t>Школьная одежда должна быть выдержана в деловом стиле, наиболее соответствующем </a:t>
            </a:r>
          </a:p>
          <a:p>
            <a:pPr lvl="0">
              <a:buNone/>
            </a:pPr>
            <a:r>
              <a:rPr lang="ru-RU" sz="11200" b="1" dirty="0" smtClean="0">
                <a:solidFill>
                  <a:srgbClr val="00B050"/>
                </a:solidFill>
              </a:rPr>
              <a:t>    обучению.  </a:t>
            </a:r>
          </a:p>
          <a:p>
            <a:pPr lvl="0"/>
            <a:r>
              <a:rPr lang="ru-RU" sz="11200" b="1" dirty="0" smtClean="0">
                <a:solidFill>
                  <a:srgbClr val="FF0000"/>
                </a:solidFill>
              </a:rPr>
              <a:t>Строгий стиль одежды создаёт в школе деловую атмосферу, необходимую для занятий</a:t>
            </a:r>
            <a:r>
              <a:rPr lang="ru-RU" sz="11200" b="1" dirty="0" smtClean="0"/>
              <a:t> </a:t>
            </a:r>
          </a:p>
          <a:p>
            <a:pPr lvl="0"/>
            <a:r>
              <a:rPr lang="ru-RU" sz="11200" b="1" dirty="0" smtClean="0">
                <a:solidFill>
                  <a:srgbClr val="00B0F0"/>
                </a:solidFill>
              </a:rPr>
              <a:t> Форма дисциплинирует человека. </a:t>
            </a:r>
          </a:p>
          <a:p>
            <a:pPr lvl="0"/>
            <a:r>
              <a:rPr lang="ru-RU" sz="11200" b="1" dirty="0" smtClean="0">
                <a:solidFill>
                  <a:schemeClr val="accent6">
                    <a:lumMod val="75000"/>
                  </a:schemeClr>
                </a:solidFill>
              </a:rPr>
              <a:t>Единая школьная форма позволяет избежать соревнований между детьми в одежде. </a:t>
            </a:r>
          </a:p>
          <a:p>
            <a:pPr lvl="0"/>
            <a:r>
              <a:rPr lang="ru-RU" sz="11200" b="1" dirty="0" smtClean="0">
                <a:solidFill>
                  <a:srgbClr val="7030A0"/>
                </a:solidFill>
              </a:rPr>
              <a:t>Ученик в школьной форме думает об учебе, возникает позитивный настрой.</a:t>
            </a:r>
          </a:p>
          <a:p>
            <a:pPr lvl="0"/>
            <a:r>
              <a:rPr lang="ru-RU" sz="11200" b="1" dirty="0" smtClean="0">
                <a:solidFill>
                  <a:srgbClr val="C00000"/>
                </a:solidFill>
              </a:rPr>
              <a:t> Школьная форма помогает ребенку почувствовать себя учеником и членом </a:t>
            </a:r>
          </a:p>
          <a:p>
            <a:pPr lvl="0">
              <a:buNone/>
            </a:pPr>
            <a:r>
              <a:rPr lang="ru-RU" sz="11200" b="1" smtClean="0">
                <a:solidFill>
                  <a:srgbClr val="C00000"/>
                </a:solidFill>
              </a:rPr>
              <a:t>   определенного </a:t>
            </a:r>
            <a:r>
              <a:rPr lang="ru-RU" sz="11200" b="1" dirty="0" smtClean="0">
                <a:solidFill>
                  <a:srgbClr val="C00000"/>
                </a:solidFill>
              </a:rPr>
              <a:t>коллектива.</a:t>
            </a:r>
            <a:r>
              <a:rPr lang="ru-RU" sz="112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17540" cy="32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3189734" cy="318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594" y="0"/>
            <a:ext cx="3047406" cy="36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95936" y="4581128"/>
            <a:ext cx="20732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Переработаю </a:t>
            </a:r>
          </a:p>
          <a:p>
            <a:r>
              <a:rPr lang="ru-RU" sz="2400" b="1" dirty="0" smtClean="0"/>
              <a:t>полученную </a:t>
            </a:r>
          </a:p>
          <a:p>
            <a:r>
              <a:rPr lang="ru-RU" sz="2400" b="1" dirty="0" smtClean="0"/>
              <a:t>информация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429000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Сохраню </a:t>
            </a:r>
          </a:p>
          <a:p>
            <a:r>
              <a:rPr lang="ru-RU" sz="2400" b="1" dirty="0" smtClean="0"/>
              <a:t>полученную </a:t>
            </a:r>
          </a:p>
          <a:p>
            <a:r>
              <a:rPr lang="ru-RU" sz="2400" b="1" dirty="0" smtClean="0"/>
              <a:t>информация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3861048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Выброшу </a:t>
            </a:r>
          </a:p>
          <a:p>
            <a:r>
              <a:rPr lang="ru-RU" sz="2400" b="1" dirty="0" smtClean="0"/>
              <a:t>полученную </a:t>
            </a:r>
          </a:p>
          <a:p>
            <a:r>
              <a:rPr lang="ru-RU" sz="2400" b="1" dirty="0" smtClean="0"/>
              <a:t>информация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ru-RU" b="1" dirty="0" smtClean="0"/>
              <a:t>1834 год</a:t>
            </a:r>
            <a:endParaRPr lang="ru-RU" b="1" dirty="0"/>
          </a:p>
        </p:txBody>
      </p:sp>
      <p:pic>
        <p:nvPicPr>
          <p:cNvPr id="4" name="Picture 4" descr="Alr_Nik_Punini_gimn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608511" cy="554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ppo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040" y="1916832"/>
            <a:ext cx="28250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1896 год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38283"/>
            <a:ext cx="7272807" cy="52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1949 </a:t>
            </a:r>
            <a:endParaRPr lang="ru-RU" b="1" dirty="0"/>
          </a:p>
        </p:txBody>
      </p:sp>
      <p:pic>
        <p:nvPicPr>
          <p:cNvPr id="4" name="Picture 4" descr="f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470" y="0"/>
            <a:ext cx="69405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883974"/>
            <a:ext cx="2808312" cy="397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1973 год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49785"/>
            <a:ext cx="3672408" cy="47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acd0f1bb773f83a63f3a67d1a3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5"/>
            <a:ext cx="508665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34598"/>
            <a:ext cx="5040560" cy="590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1976 год</a:t>
            </a:r>
            <a:endParaRPr lang="ru-RU" b="1" dirty="0"/>
          </a:p>
        </p:txBody>
      </p:sp>
      <p:pic>
        <p:nvPicPr>
          <p:cNvPr id="8" name="Picture 5" descr="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877" y="1268760"/>
            <a:ext cx="7713547" cy="526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Влияет ли школьная форма на успеваемость учащихся?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544638" y="1831975"/>
          <a:ext cx="6013450" cy="3908425"/>
        </p:xfrm>
        <a:graphic>
          <a:graphicData uri="http://schemas.openxmlformats.org/presentationml/2006/ole">
            <p:oleObj spid="_x0000_s5122" name="Диаграмма" r:id="rId3" imgW="6067461" imgH="3943460" progId="MSGraph.Chart.8">
              <p:embed followColorScheme="full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1628800"/>
            <a:ext cx="1432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Учителя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123</Words>
  <Application>Microsoft Office PowerPoint</Application>
  <PresentationFormat>Экран (4:3)</PresentationFormat>
  <Paragraphs>65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Диаграмма</vt:lpstr>
      <vt:lpstr>Слайд 1</vt:lpstr>
      <vt:lpstr>Гипотеза </vt:lpstr>
      <vt:lpstr>1834 год</vt:lpstr>
      <vt:lpstr>1896 год</vt:lpstr>
      <vt:lpstr>1949 </vt:lpstr>
      <vt:lpstr>1973 год</vt:lpstr>
      <vt:lpstr>Слайд 7</vt:lpstr>
      <vt:lpstr>1976 год</vt:lpstr>
      <vt:lpstr>Влияет ли школьная форма на успеваемость учащихся? </vt:lpstr>
      <vt:lpstr>Учащиеся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Повышается риск простудных заболеваний</vt:lpstr>
      <vt:lpstr>Слайд 20</vt:lpstr>
      <vt:lpstr>Шерсть</vt:lpstr>
      <vt:lpstr>Опыт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1834</dc:title>
  <dc:creator>Алексей</dc:creator>
  <cp:lastModifiedBy>Алексей</cp:lastModifiedBy>
  <cp:revision>57</cp:revision>
  <dcterms:created xsi:type="dcterms:W3CDTF">2013-11-18T08:30:01Z</dcterms:created>
  <dcterms:modified xsi:type="dcterms:W3CDTF">2014-02-04T08:54:21Z</dcterms:modified>
</cp:coreProperties>
</file>