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9" r:id="rId2"/>
    <p:sldId id="300" r:id="rId3"/>
    <p:sldId id="269" r:id="rId4"/>
    <p:sldId id="273" r:id="rId5"/>
    <p:sldId id="296" r:id="rId6"/>
    <p:sldId id="276" r:id="rId7"/>
    <p:sldId id="278" r:id="rId8"/>
    <p:sldId id="279" r:id="rId9"/>
    <p:sldId id="280" r:id="rId10"/>
    <p:sldId id="283" r:id="rId11"/>
    <p:sldId id="284" r:id="rId12"/>
    <p:sldId id="288" r:id="rId13"/>
    <p:sldId id="290" r:id="rId14"/>
    <p:sldId id="299" r:id="rId15"/>
    <p:sldId id="274" r:id="rId16"/>
    <p:sldId id="287" r:id="rId17"/>
    <p:sldId id="286" r:id="rId18"/>
    <p:sldId id="295" r:id="rId19"/>
    <p:sldId id="29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43" autoAdjust="0"/>
  </p:normalViewPr>
  <p:slideViewPr>
    <p:cSldViewPr>
      <p:cViewPr varScale="1">
        <p:scale>
          <a:sx n="60" d="100"/>
          <a:sy n="60" d="100"/>
        </p:scale>
        <p:origin x="-14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C43D8-617A-444C-9FE0-5FC58A4D63F9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92768-BE25-4604-B125-EB88E0613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21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92768-BE25-4604-B125-EB88E0613E5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062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80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005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43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6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81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3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9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99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66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818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6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94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аниил\Desktop\7mDYPiHDU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1922"/>
            <a:ext cx="99752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0287" y="836712"/>
            <a:ext cx="7560840" cy="1039155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85383"/>
              </a:avLst>
            </a:prstTxWarp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урока :</a:t>
            </a:r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«Геометрический  и  механический смысл производной».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3153742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10" name="Picture 2" descr="C:\Users\Даниил\Desktop\S73017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7" y="1958572"/>
            <a:ext cx="3396428" cy="252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56715" y="3429065"/>
            <a:ext cx="4960447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“Сегодня – мы учимся вместе: я, ваш учитель и вы мои ученики. Но в будущем ученик должен превзойти учителя, иначе в науке не будет прогресса ”. </a:t>
            </a:r>
            <a:br>
              <a:rPr lang="ru-RU" sz="20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</a:t>
            </a:r>
            <a:r>
              <a:rPr lang="ru-RU" sz="20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Сухомлинский В.А</a:t>
            </a: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en-US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  <a:endParaRPr lang="ru-RU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261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аниил\Desktop\7mDYPiHDU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824" y="-27166"/>
            <a:ext cx="9753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357301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3140968"/>
            <a:ext cx="3942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89495" y="677602"/>
            <a:ext cx="78441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Задание №</a:t>
            </a:r>
            <a:r>
              <a:rPr lang="ru-RU" sz="2400" dirty="0" smtClean="0">
                <a:solidFill>
                  <a:srgbClr val="C00000"/>
                </a:solidFill>
              </a:rPr>
              <a:t>6.Н</a:t>
            </a:r>
            <a:r>
              <a:rPr lang="ru-RU" sz="2400" b="1" i="1" dirty="0" smtClean="0">
                <a:solidFill>
                  <a:srgbClr val="C00000"/>
                </a:solidFill>
              </a:rPr>
              <a:t>а </a:t>
            </a:r>
            <a:r>
              <a:rPr lang="ru-RU" sz="2400" b="1" i="1" dirty="0">
                <a:solidFill>
                  <a:srgbClr val="C00000"/>
                </a:solidFill>
              </a:rPr>
              <a:t>рисунке изображён график </a:t>
            </a:r>
            <a:r>
              <a:rPr lang="ru-RU" sz="2400" b="1" i="1" u="sng" dirty="0">
                <a:solidFill>
                  <a:srgbClr val="C00000"/>
                </a:solidFill>
              </a:rPr>
              <a:t>производной</a:t>
            </a:r>
            <a:r>
              <a:rPr lang="ru-RU" sz="2400" b="1" i="1" dirty="0">
                <a:solidFill>
                  <a:srgbClr val="C00000"/>
                </a:solidFill>
              </a:rPr>
              <a:t> функции </a:t>
            </a:r>
            <a:r>
              <a:rPr lang="en-US" sz="2400" b="1" i="1" dirty="0">
                <a:solidFill>
                  <a:srgbClr val="C00000"/>
                </a:solidFill>
              </a:rPr>
              <a:t>y </a:t>
            </a:r>
            <a:r>
              <a:rPr lang="ru-RU" sz="2400" b="1" i="1" dirty="0">
                <a:solidFill>
                  <a:srgbClr val="C00000"/>
                </a:solidFill>
              </a:rPr>
              <a:t>= </a:t>
            </a:r>
            <a:r>
              <a:rPr lang="en-US" sz="2400" b="1" i="1" dirty="0">
                <a:solidFill>
                  <a:srgbClr val="C00000"/>
                </a:solidFill>
              </a:rPr>
              <a:t>f </a:t>
            </a:r>
            <a:r>
              <a:rPr lang="en-US" sz="2400" b="1" i="1" dirty="0" smtClean="0">
                <a:solidFill>
                  <a:srgbClr val="C00000"/>
                </a:solidFill>
              </a:rPr>
              <a:t>'</a:t>
            </a:r>
            <a:r>
              <a:rPr lang="ru-RU" sz="2400" b="1" i="1" dirty="0" smtClean="0">
                <a:solidFill>
                  <a:srgbClr val="C00000"/>
                </a:solidFill>
              </a:rPr>
              <a:t>(</a:t>
            </a:r>
            <a:r>
              <a:rPr lang="en-US" sz="2400" b="1" i="1" dirty="0">
                <a:solidFill>
                  <a:srgbClr val="C00000"/>
                </a:solidFill>
              </a:rPr>
              <a:t>x</a:t>
            </a:r>
            <a:r>
              <a:rPr lang="ru-RU" sz="2400" b="1" i="1" dirty="0">
                <a:solidFill>
                  <a:srgbClr val="C00000"/>
                </a:solidFill>
              </a:rPr>
              <a:t>), определённой на интервале (-2;15). Найдите количество точек экстремума функции </a:t>
            </a:r>
            <a:r>
              <a:rPr lang="en-US" sz="2400" b="1" i="1" dirty="0">
                <a:solidFill>
                  <a:srgbClr val="C00000"/>
                </a:solidFill>
              </a:rPr>
              <a:t>f (x)</a:t>
            </a:r>
            <a:r>
              <a:rPr lang="ru-RU" sz="2400" b="1" i="1" dirty="0">
                <a:solidFill>
                  <a:srgbClr val="C00000"/>
                </a:solidFill>
              </a:rPr>
              <a:t> на отрезке </a:t>
            </a:r>
            <a:r>
              <a:rPr lang="en-US" sz="2400" b="1" dirty="0">
                <a:solidFill>
                  <a:srgbClr val="C00000"/>
                </a:solidFill>
              </a:rPr>
              <a:t>[</a:t>
            </a:r>
            <a:r>
              <a:rPr lang="ru-RU" sz="2400" b="1" dirty="0">
                <a:solidFill>
                  <a:srgbClr val="C00000"/>
                </a:solidFill>
              </a:rPr>
              <a:t>2;10</a:t>
            </a:r>
            <a:r>
              <a:rPr lang="en-US" sz="2400" b="1" dirty="0">
                <a:solidFill>
                  <a:srgbClr val="C00000"/>
                </a:solidFill>
              </a:rPr>
              <a:t>]</a:t>
            </a:r>
            <a:endParaRPr lang="ru-RU" sz="2400" dirty="0">
              <a:solidFill>
                <a:srgbClr val="C00000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37285"/>
            <a:ext cx="4374232" cy="25269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56176" y="4261738"/>
            <a:ext cx="21366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051719" y="2730442"/>
            <a:ext cx="1015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у=</a:t>
            </a:r>
            <a:r>
              <a:rPr lang="en-US" sz="2800" dirty="0" smtClean="0">
                <a:solidFill>
                  <a:srgbClr val="FF0000"/>
                </a:solidFill>
              </a:rPr>
              <a:t>f(x)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1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аниил\Desktop\7mDYPiHDU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95" y="0"/>
            <a:ext cx="9753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357301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67920" y="472620"/>
            <a:ext cx="77925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0070C0"/>
                </a:solidFill>
              </a:rPr>
              <a:t>Задание №</a:t>
            </a:r>
            <a:r>
              <a:rPr lang="ru-RU" sz="2000" dirty="0" smtClean="0">
                <a:solidFill>
                  <a:srgbClr val="C00000"/>
                </a:solidFill>
              </a:rPr>
              <a:t>4.</a:t>
            </a:r>
            <a:r>
              <a:rPr lang="ru-RU" sz="2000" b="1" i="1" dirty="0" smtClean="0">
                <a:solidFill>
                  <a:srgbClr val="C00000"/>
                </a:solidFill>
              </a:rPr>
              <a:t>На </a:t>
            </a:r>
            <a:r>
              <a:rPr lang="ru-RU" sz="2000" b="1" i="1" dirty="0">
                <a:solidFill>
                  <a:srgbClr val="C00000"/>
                </a:solidFill>
              </a:rPr>
              <a:t>рисунке изображён график </a:t>
            </a:r>
            <a:r>
              <a:rPr lang="ru-RU" sz="2000" b="1" i="1" u="sng" dirty="0">
                <a:solidFill>
                  <a:srgbClr val="C00000"/>
                </a:solidFill>
              </a:rPr>
              <a:t>производной</a:t>
            </a:r>
            <a:r>
              <a:rPr lang="ru-RU" sz="2000" b="1" i="1" dirty="0">
                <a:solidFill>
                  <a:srgbClr val="C00000"/>
                </a:solidFill>
              </a:rPr>
              <a:t> функции </a:t>
            </a:r>
            <a:r>
              <a:rPr lang="en-US" sz="2000" b="1" i="1" dirty="0">
                <a:solidFill>
                  <a:srgbClr val="C00000"/>
                </a:solidFill>
              </a:rPr>
              <a:t>y </a:t>
            </a:r>
            <a:r>
              <a:rPr lang="ru-RU" sz="2000" b="1" i="1" dirty="0">
                <a:solidFill>
                  <a:srgbClr val="C00000"/>
                </a:solidFill>
              </a:rPr>
              <a:t>= </a:t>
            </a:r>
            <a:r>
              <a:rPr lang="en-US" sz="2000" b="1" i="1" dirty="0">
                <a:solidFill>
                  <a:srgbClr val="C00000"/>
                </a:solidFill>
              </a:rPr>
              <a:t>f </a:t>
            </a:r>
            <a:r>
              <a:rPr lang="ru-RU" sz="2000" b="1" i="1" dirty="0">
                <a:solidFill>
                  <a:srgbClr val="C00000"/>
                </a:solidFill>
              </a:rPr>
              <a:t>(</a:t>
            </a:r>
            <a:r>
              <a:rPr lang="en-US" sz="2000" b="1" i="1" dirty="0">
                <a:solidFill>
                  <a:srgbClr val="C00000"/>
                </a:solidFill>
              </a:rPr>
              <a:t>x</a:t>
            </a:r>
            <a:r>
              <a:rPr lang="ru-RU" sz="2000" b="1" i="1" dirty="0">
                <a:solidFill>
                  <a:srgbClr val="C00000"/>
                </a:solidFill>
              </a:rPr>
              <a:t>), определённой на интервале (-5;6). Найдите количество точек, в которых касательная к графику функции </a:t>
            </a:r>
            <a:r>
              <a:rPr lang="en-US" sz="2000" b="1" i="1" dirty="0">
                <a:solidFill>
                  <a:srgbClr val="C00000"/>
                </a:solidFill>
              </a:rPr>
              <a:t>y</a:t>
            </a:r>
            <a:r>
              <a:rPr lang="ru-RU" sz="2000" b="1" i="1" dirty="0">
                <a:solidFill>
                  <a:srgbClr val="C00000"/>
                </a:solidFill>
              </a:rPr>
              <a:t> = </a:t>
            </a:r>
            <a:r>
              <a:rPr lang="en-US" sz="2000" b="1" i="1" dirty="0">
                <a:solidFill>
                  <a:srgbClr val="C00000"/>
                </a:solidFill>
              </a:rPr>
              <a:t>f</a:t>
            </a:r>
            <a:r>
              <a:rPr lang="ru-RU" sz="2000" b="1" i="1" dirty="0">
                <a:solidFill>
                  <a:srgbClr val="C00000"/>
                </a:solidFill>
              </a:rPr>
              <a:t>(</a:t>
            </a:r>
            <a:r>
              <a:rPr lang="en-US" sz="2000" b="1" i="1" dirty="0">
                <a:solidFill>
                  <a:srgbClr val="C00000"/>
                </a:solidFill>
              </a:rPr>
              <a:t>x</a:t>
            </a:r>
            <a:r>
              <a:rPr lang="ru-RU" sz="2000" b="1" i="1" dirty="0">
                <a:solidFill>
                  <a:srgbClr val="C00000"/>
                </a:solidFill>
              </a:rPr>
              <a:t>) параллельна прямой у = 2х – 5 </a:t>
            </a:r>
            <a:r>
              <a:rPr lang="ru-RU" sz="2400" b="1" i="1" dirty="0">
                <a:solidFill>
                  <a:srgbClr val="C00000"/>
                </a:solidFill>
              </a:rPr>
              <a:t>или совпадает .</a:t>
            </a:r>
            <a:endParaRPr lang="ru-RU" sz="2400" dirty="0">
              <a:solidFill>
                <a:srgbClr val="C00000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21" y="2468244"/>
            <a:ext cx="3942184" cy="28289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4446404"/>
            <a:ext cx="2481577" cy="755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Ответ: </a:t>
            </a:r>
            <a:r>
              <a:rPr lang="ru-RU" sz="4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5 </a:t>
            </a:r>
            <a:endParaRPr lang="ru-RU" sz="40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2924944"/>
            <a:ext cx="1436612" cy="622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f </a:t>
            </a:r>
            <a:r>
              <a:rPr lang="en-US" sz="3200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'</a:t>
            </a:r>
            <a:r>
              <a:rPr lang="ru-RU" sz="3200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(х)=2</a:t>
            </a:r>
            <a:endParaRPr lang="ru-RU" sz="32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3047" y="2842500"/>
            <a:ext cx="88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у=</a:t>
            </a:r>
            <a:r>
              <a:rPr lang="en-US" sz="2000" b="1" dirty="0" smtClean="0">
                <a:solidFill>
                  <a:srgbClr val="FF0000"/>
                </a:solidFill>
              </a:rPr>
              <a:t>f '(x)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87624" y="4077072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01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аниил\Desktop\7mDYPiHDU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500"/>
            <a:ext cx="9753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357301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3140968"/>
            <a:ext cx="3942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3"/>
          <a:stretch>
            <a:fillRect/>
          </a:stretch>
        </p:blipFill>
        <p:spPr bwMode="auto">
          <a:xfrm>
            <a:off x="993651" y="2498605"/>
            <a:ext cx="3362325" cy="25923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3709" y="735087"/>
            <a:ext cx="77048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Задание №3.</a:t>
            </a:r>
            <a:r>
              <a:rPr lang="ru-RU" sz="2000" b="1" dirty="0" smtClean="0">
                <a:solidFill>
                  <a:srgbClr val="C00000"/>
                </a:solidFill>
              </a:rPr>
              <a:t>На </a:t>
            </a:r>
            <a:r>
              <a:rPr lang="ru-RU" sz="2000" b="1" dirty="0">
                <a:solidFill>
                  <a:srgbClr val="C00000"/>
                </a:solidFill>
              </a:rPr>
              <a:t>рисунке изображен график производной функции 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f‘(</a:t>
            </a:r>
            <a:r>
              <a:rPr lang="ru-RU" sz="2000" b="1" i="1" dirty="0">
                <a:solidFill>
                  <a:srgbClr val="C00000"/>
                </a:solidFill>
              </a:rPr>
              <a:t>x)</a:t>
            </a:r>
            <a:r>
              <a:rPr lang="ru-RU" sz="2000" b="1" dirty="0">
                <a:solidFill>
                  <a:srgbClr val="C00000"/>
                </a:solidFill>
              </a:rPr>
              <a:t>, определенной на интервале (</a:t>
            </a:r>
            <a:r>
              <a:rPr lang="en-US" sz="2000" b="1" i="1" dirty="0">
                <a:solidFill>
                  <a:srgbClr val="C00000"/>
                </a:solidFill>
              </a:rPr>
              <a:t>x</a:t>
            </a:r>
            <a:r>
              <a:rPr lang="ru-RU" sz="2000" b="1" baseline="-25000" dirty="0">
                <a:solidFill>
                  <a:srgbClr val="C00000"/>
                </a:solidFill>
              </a:rPr>
              <a:t>1</a:t>
            </a:r>
            <a:r>
              <a:rPr lang="ru-RU" sz="2000" b="1" dirty="0">
                <a:solidFill>
                  <a:srgbClr val="C00000"/>
                </a:solidFill>
              </a:rPr>
              <a:t>;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i="1" dirty="0">
                <a:solidFill>
                  <a:srgbClr val="C00000"/>
                </a:solidFill>
              </a:rPr>
              <a:t>x</a:t>
            </a:r>
            <a:r>
              <a:rPr lang="ru-RU" sz="2000" b="1" baseline="-25000" dirty="0">
                <a:solidFill>
                  <a:srgbClr val="C00000"/>
                </a:solidFill>
              </a:rPr>
              <a:t>2</a:t>
            </a:r>
            <a:r>
              <a:rPr lang="ru-RU" sz="2000" b="1" dirty="0">
                <a:solidFill>
                  <a:srgbClr val="C00000"/>
                </a:solidFill>
              </a:rPr>
              <a:t>).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dirty="0">
                <a:solidFill>
                  <a:srgbClr val="C00000"/>
                </a:solidFill>
              </a:rPr>
              <a:t>Найдите  количество точек, в которых касательная к графику функции </a:t>
            </a:r>
            <a:r>
              <a:rPr lang="en-US" sz="2000" i="1" dirty="0">
                <a:solidFill>
                  <a:srgbClr val="C00000"/>
                </a:solidFill>
              </a:rPr>
              <a:t>f</a:t>
            </a:r>
            <a:r>
              <a:rPr lang="ru-RU" sz="2000" i="1" dirty="0">
                <a:solidFill>
                  <a:srgbClr val="C00000"/>
                </a:solidFill>
              </a:rPr>
              <a:t>(</a:t>
            </a:r>
            <a:r>
              <a:rPr lang="en-US" sz="2000" i="1" dirty="0">
                <a:solidFill>
                  <a:srgbClr val="C00000"/>
                </a:solidFill>
              </a:rPr>
              <a:t>x</a:t>
            </a:r>
            <a:r>
              <a:rPr lang="ru-RU" sz="2000" i="1" dirty="0">
                <a:solidFill>
                  <a:srgbClr val="C00000"/>
                </a:solidFill>
              </a:rPr>
              <a:t>)</a:t>
            </a:r>
            <a:r>
              <a:rPr lang="ru-RU" sz="2000" dirty="0">
                <a:solidFill>
                  <a:srgbClr val="C00000"/>
                </a:solidFill>
              </a:rPr>
              <a:t> параллельна прямой </a:t>
            </a:r>
            <a:r>
              <a:rPr lang="en-US" sz="2000" i="1" dirty="0">
                <a:solidFill>
                  <a:srgbClr val="C00000"/>
                </a:solidFill>
              </a:rPr>
              <a:t>y </a:t>
            </a:r>
            <a:r>
              <a:rPr lang="ru-RU" sz="2000" dirty="0">
                <a:solidFill>
                  <a:srgbClr val="C00000"/>
                </a:solidFill>
              </a:rPr>
              <a:t>= </a:t>
            </a:r>
            <a:r>
              <a:rPr lang="ru-RU" sz="2000" i="1" dirty="0">
                <a:solidFill>
                  <a:srgbClr val="C00000"/>
                </a:solidFill>
              </a:rPr>
              <a:t>2</a:t>
            </a:r>
            <a:r>
              <a:rPr lang="en-US" sz="2000" i="1" dirty="0">
                <a:solidFill>
                  <a:srgbClr val="C00000"/>
                </a:solidFill>
              </a:rPr>
              <a:t>x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+</a:t>
            </a:r>
            <a:r>
              <a:rPr lang="ru-RU" sz="2000" dirty="0">
                <a:solidFill>
                  <a:srgbClr val="C00000"/>
                </a:solidFill>
              </a:rPr>
              <a:t>10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 или совпадает с ней. </a:t>
            </a:r>
          </a:p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40707" y="2790220"/>
            <a:ext cx="4135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Найдем  </a:t>
            </a:r>
            <a:r>
              <a:rPr lang="ru-RU" sz="2400" dirty="0">
                <a:solidFill>
                  <a:srgbClr val="FF0000"/>
                </a:solidFill>
              </a:rPr>
              <a:t>количество точек, в которых </a:t>
            </a:r>
            <a:r>
              <a:rPr lang="ru-RU" sz="2400" i="1" dirty="0">
                <a:solidFill>
                  <a:srgbClr val="FF0000"/>
                </a:solidFill>
              </a:rPr>
              <a:t>f</a:t>
            </a:r>
            <a:r>
              <a:rPr lang="en-US" sz="2400" i="1" dirty="0">
                <a:solidFill>
                  <a:srgbClr val="FF0000"/>
                </a:solidFill>
                <a:latin typeface="Arial" charset="0"/>
              </a:rPr>
              <a:t>´</a:t>
            </a:r>
            <a:r>
              <a:rPr lang="ru-RU" sz="2400" i="1" dirty="0">
                <a:solidFill>
                  <a:srgbClr val="FF0000"/>
                </a:solidFill>
              </a:rPr>
              <a:t>(x)</a:t>
            </a:r>
            <a:r>
              <a:rPr lang="ru-RU" sz="2400" dirty="0">
                <a:solidFill>
                  <a:srgbClr val="FF0000"/>
                </a:solidFill>
              </a:rPr>
              <a:t>= 2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2228672"/>
            <a:ext cx="1638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Решение.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6096" y="4261738"/>
            <a:ext cx="159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Ответ:3.</a:t>
            </a:r>
          </a:p>
        </p:txBody>
      </p:sp>
    </p:spTree>
    <p:extLst>
      <p:ext uri="{BB962C8B-B14F-4D97-AF65-F5344CB8AC3E}">
        <p14:creationId xmlns:p14="http://schemas.microsoft.com/office/powerpoint/2010/main" val="169515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аниил\Desktop\7mDYPiHDU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" y="152400"/>
            <a:ext cx="9753600" cy="670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4355976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357301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3140968"/>
            <a:ext cx="3942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27584" y="843677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Задание №4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. </a:t>
            </a:r>
            <a:r>
              <a:rPr lang="ru-RU" sz="2000" b="1" dirty="0" smtClean="0">
                <a:solidFill>
                  <a:srgbClr val="C00000"/>
                </a:solidFill>
              </a:rPr>
              <a:t>На </a:t>
            </a:r>
            <a:r>
              <a:rPr lang="ru-RU" sz="2400" dirty="0" smtClean="0">
                <a:solidFill>
                  <a:srgbClr val="C00000"/>
                </a:solidFill>
              </a:rPr>
              <a:t>рисунке </a:t>
            </a:r>
            <a:r>
              <a:rPr lang="ru-RU" sz="2400" dirty="0">
                <a:solidFill>
                  <a:srgbClr val="C00000"/>
                </a:solidFill>
              </a:rPr>
              <a:t>изображены </a:t>
            </a:r>
            <a:r>
              <a:rPr lang="ru-RU" sz="2400" u="sng" dirty="0">
                <a:solidFill>
                  <a:srgbClr val="C00000"/>
                </a:solidFill>
              </a:rPr>
              <a:t>график функции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y = f(x)</a:t>
            </a:r>
            <a:r>
              <a:rPr lang="ru-RU" sz="2400" dirty="0">
                <a:solidFill>
                  <a:srgbClr val="C00000"/>
                </a:solidFill>
              </a:rPr>
              <a:t> и касательная к нему в точке с </a:t>
            </a:r>
            <a:r>
              <a:rPr lang="ru-RU" sz="2400" dirty="0" smtClean="0">
                <a:solidFill>
                  <a:srgbClr val="C00000"/>
                </a:solidFill>
              </a:rPr>
              <a:t>абсциссой х</a:t>
            </a:r>
            <a:r>
              <a:rPr lang="ru-RU" sz="1100" dirty="0" smtClean="0">
                <a:solidFill>
                  <a:srgbClr val="C00000"/>
                </a:solidFill>
              </a:rPr>
              <a:t>0</a:t>
            </a:r>
            <a:r>
              <a:rPr lang="en-US" sz="11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     </a:t>
            </a:r>
            <a:r>
              <a:rPr lang="ru-RU" sz="2400" dirty="0" smtClean="0">
                <a:solidFill>
                  <a:srgbClr val="C00000"/>
                </a:solidFill>
              </a:rPr>
              <a:t>Найдите </a:t>
            </a:r>
            <a:r>
              <a:rPr lang="ru-RU" sz="2400" dirty="0">
                <a:solidFill>
                  <a:srgbClr val="C00000"/>
                </a:solidFill>
              </a:rPr>
              <a:t>значение производной </a:t>
            </a:r>
            <a:r>
              <a:rPr lang="ru-RU" sz="2400" dirty="0" smtClean="0">
                <a:solidFill>
                  <a:srgbClr val="C00000"/>
                </a:solidFill>
              </a:rPr>
              <a:t>функции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y </a:t>
            </a:r>
            <a:r>
              <a:rPr lang="en-US" sz="2400" dirty="0">
                <a:solidFill>
                  <a:srgbClr val="C00000"/>
                </a:solidFill>
              </a:rPr>
              <a:t>= f(x)</a:t>
            </a:r>
            <a:r>
              <a:rPr lang="ru-RU" sz="2400" dirty="0">
                <a:solidFill>
                  <a:srgbClr val="C00000"/>
                </a:solidFill>
              </a:rPr>
              <a:t> в </a:t>
            </a:r>
            <a:r>
              <a:rPr lang="ru-RU" sz="2400" dirty="0" smtClean="0">
                <a:solidFill>
                  <a:srgbClr val="C00000"/>
                </a:solidFill>
              </a:rPr>
              <a:t>точке х</a:t>
            </a:r>
            <a:r>
              <a:rPr lang="ru-RU" sz="1100" dirty="0" smtClean="0">
                <a:solidFill>
                  <a:srgbClr val="C00000"/>
                </a:solidFill>
              </a:rPr>
              <a:t>0.</a:t>
            </a:r>
          </a:p>
        </p:txBody>
      </p:sp>
      <p:pic>
        <p:nvPicPr>
          <p:cNvPr id="17" name="Рисунок 16" descr="task-14/ps/task-14.9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50288"/>
            <a:ext cx="3671887" cy="33686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91671" y="3311406"/>
            <a:ext cx="2205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Ответ: у= - 1</a:t>
            </a:r>
            <a:r>
              <a:rPr lang="ru-RU" b="1" dirty="0" smtClean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91535" y="2228672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Y=f(x)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1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аниил\Desktop\7mDYPiHDU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" y="152400"/>
            <a:ext cx="9753600" cy="670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4355976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357301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3140968"/>
            <a:ext cx="3942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27584" y="843677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Задание №4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. </a:t>
            </a:r>
            <a:r>
              <a:rPr lang="ru-RU" sz="2000" b="1" dirty="0" smtClean="0">
                <a:solidFill>
                  <a:srgbClr val="C00000"/>
                </a:solidFill>
              </a:rPr>
              <a:t>На </a:t>
            </a:r>
            <a:r>
              <a:rPr lang="ru-RU" sz="2400" dirty="0" smtClean="0">
                <a:solidFill>
                  <a:srgbClr val="C00000"/>
                </a:solidFill>
              </a:rPr>
              <a:t>рисунке </a:t>
            </a:r>
            <a:r>
              <a:rPr lang="ru-RU" sz="2400" dirty="0">
                <a:solidFill>
                  <a:srgbClr val="C00000"/>
                </a:solidFill>
              </a:rPr>
              <a:t>изображены </a:t>
            </a:r>
            <a:r>
              <a:rPr lang="ru-RU" sz="2400" u="sng" dirty="0">
                <a:solidFill>
                  <a:srgbClr val="C00000"/>
                </a:solidFill>
              </a:rPr>
              <a:t>график функции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y = f(x)</a:t>
            </a:r>
            <a:r>
              <a:rPr lang="ru-RU" sz="2400" dirty="0">
                <a:solidFill>
                  <a:srgbClr val="C00000"/>
                </a:solidFill>
              </a:rPr>
              <a:t> и касательная к нему в точке с </a:t>
            </a:r>
            <a:r>
              <a:rPr lang="ru-RU" sz="2400" dirty="0" smtClean="0">
                <a:solidFill>
                  <a:srgbClr val="C00000"/>
                </a:solidFill>
              </a:rPr>
              <a:t>абсциссой х</a:t>
            </a:r>
            <a:r>
              <a:rPr lang="ru-RU" sz="1100" dirty="0" smtClean="0">
                <a:solidFill>
                  <a:srgbClr val="C00000"/>
                </a:solidFill>
              </a:rPr>
              <a:t>0</a:t>
            </a:r>
            <a:r>
              <a:rPr lang="en-US" sz="11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     </a:t>
            </a:r>
            <a:r>
              <a:rPr lang="ru-RU" sz="2400" dirty="0" smtClean="0">
                <a:solidFill>
                  <a:srgbClr val="C00000"/>
                </a:solidFill>
              </a:rPr>
              <a:t>Найдите </a:t>
            </a:r>
            <a:r>
              <a:rPr lang="ru-RU" sz="2400" dirty="0">
                <a:solidFill>
                  <a:srgbClr val="C00000"/>
                </a:solidFill>
              </a:rPr>
              <a:t>значение производной </a:t>
            </a:r>
            <a:r>
              <a:rPr lang="ru-RU" sz="2400" dirty="0" smtClean="0">
                <a:solidFill>
                  <a:srgbClr val="C00000"/>
                </a:solidFill>
              </a:rPr>
              <a:t>функции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y </a:t>
            </a:r>
            <a:r>
              <a:rPr lang="en-US" sz="2400" dirty="0">
                <a:solidFill>
                  <a:srgbClr val="C00000"/>
                </a:solidFill>
              </a:rPr>
              <a:t>= f(x)</a:t>
            </a:r>
            <a:r>
              <a:rPr lang="ru-RU" sz="2400" dirty="0">
                <a:solidFill>
                  <a:srgbClr val="C00000"/>
                </a:solidFill>
              </a:rPr>
              <a:t> в </a:t>
            </a:r>
            <a:r>
              <a:rPr lang="ru-RU" sz="2400" dirty="0" smtClean="0">
                <a:solidFill>
                  <a:srgbClr val="C00000"/>
                </a:solidFill>
              </a:rPr>
              <a:t>точке х</a:t>
            </a:r>
            <a:r>
              <a:rPr lang="ru-RU" sz="1100" dirty="0" smtClean="0">
                <a:solidFill>
                  <a:srgbClr val="C00000"/>
                </a:solidFill>
              </a:rPr>
              <a:t>0.</a:t>
            </a:r>
          </a:p>
        </p:txBody>
      </p:sp>
      <p:pic>
        <p:nvPicPr>
          <p:cNvPr id="17" name="Рисунок 16" descr="task-14/ps/task-14.9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50288"/>
            <a:ext cx="3671887" cy="33686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91671" y="3311406"/>
            <a:ext cx="2205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Ответ: у= - 1</a:t>
            </a:r>
            <a:r>
              <a:rPr lang="ru-RU" b="1" dirty="0" smtClean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91535" y="2228672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Y=f(x)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1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аниил\Desktop\7mDYPiHDU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882"/>
            <a:ext cx="9753600" cy="71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357301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0" y="0"/>
          <a:ext cx="37147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Формула" r:id="rId4" imgW="368140" imgH="203112" progId="Equation.3">
                  <p:embed/>
                </p:oleObj>
              </mc:Choice>
              <mc:Fallback>
                <p:oleObj name="Формула" r:id="rId4" imgW="36814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7147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44006"/>
            <a:ext cx="4054474" cy="113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63" y="2943657"/>
            <a:ext cx="7601554" cy="263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19572" y="874455"/>
            <a:ext cx="7704855" cy="1354217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  <a:cs typeface="Times New Roman" pitchFamily="18" charset="0"/>
              </a:rPr>
              <a:t>Механический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  <a:cs typeface="Times New Roman" pitchFamily="18" charset="0"/>
              </a:rPr>
              <a:t>смысл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  <a:cs typeface="Times New Roman" pitchFamily="18" charset="0"/>
              </a:rPr>
              <a:t> производной.</a:t>
            </a:r>
            <a:endParaRPr lang="ru-RU" sz="3200" dirty="0" smtClean="0">
              <a:solidFill>
                <a:schemeClr val="bg1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5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аниил\Desktop\7mDYPiHDU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093" y="27977"/>
            <a:ext cx="9753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357301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3140968"/>
            <a:ext cx="3942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99037" y="2051889"/>
            <a:ext cx="78647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Алгоритм </a:t>
            </a:r>
            <a:r>
              <a:rPr lang="ru-RU" b="1" dirty="0"/>
              <a:t>нахождения производной в физике и технике:</a:t>
            </a:r>
            <a:r>
              <a:rPr lang="ru-RU" dirty="0"/>
              <a:t> </a:t>
            </a:r>
          </a:p>
          <a:p>
            <a:r>
              <a:rPr lang="ru-RU" dirty="0"/>
              <a:t>Находим производную от координаты по времени (она равна скорости)</a:t>
            </a:r>
          </a:p>
          <a:p>
            <a:r>
              <a:rPr lang="ru-RU" dirty="0"/>
              <a:t>Найдём производную скорости от времени (она равна ускорению</a:t>
            </a:r>
            <a:r>
              <a:rPr lang="ru-RU" dirty="0" smtClean="0"/>
              <a:t>)</a:t>
            </a:r>
            <a:endParaRPr lang="en-US" dirty="0" smtClean="0"/>
          </a:p>
          <a:p>
            <a:endParaRPr lang="ru-RU" dirty="0"/>
          </a:p>
          <a:p>
            <a:r>
              <a:rPr lang="ru-RU" b="1" dirty="0"/>
              <a:t>Производная в физике и технике</a:t>
            </a:r>
            <a:r>
              <a:rPr lang="ru-RU" dirty="0"/>
              <a:t> </a:t>
            </a:r>
          </a:p>
          <a:p>
            <a:r>
              <a:rPr lang="ru-RU" dirty="0"/>
              <a:t>Производная от координаты по времени есть скорость.</a:t>
            </a:r>
          </a:p>
          <a:p>
            <a:r>
              <a:rPr lang="ru-RU" dirty="0"/>
              <a:t>В этом заключается механический смысл производной x'(t)=u(t)</a:t>
            </a:r>
          </a:p>
          <a:p>
            <a:r>
              <a:rPr lang="ru-RU" dirty="0"/>
              <a:t>Производная от скорости по времени есть ускорение u'(t)=a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836712"/>
            <a:ext cx="7374846" cy="1354217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Segoe Script" pitchFamily="34" charset="0"/>
              </a:rPr>
              <a:t>Производная </a:t>
            </a:r>
            <a:r>
              <a:rPr lang="ru-RU" sz="3200" b="1" dirty="0">
                <a:solidFill>
                  <a:schemeClr val="bg1"/>
                </a:solidFill>
                <a:latin typeface="Segoe Script" pitchFamily="34" charset="0"/>
              </a:rPr>
              <a:t>в физике и </a:t>
            </a:r>
            <a:r>
              <a:rPr lang="ru-RU" sz="3200" b="1" dirty="0" smtClean="0">
                <a:solidFill>
                  <a:schemeClr val="bg1"/>
                </a:solidFill>
                <a:latin typeface="Segoe Script" pitchFamily="34" charset="0"/>
              </a:rPr>
              <a:t>технике</a:t>
            </a:r>
            <a:r>
              <a:rPr lang="en-US" sz="3200" b="1" dirty="0" smtClean="0">
                <a:solidFill>
                  <a:schemeClr val="bg1"/>
                </a:solidFill>
                <a:latin typeface="Segoe Script" pitchFamily="34" charset="0"/>
              </a:rPr>
              <a:t>.</a:t>
            </a:r>
            <a:endParaRPr lang="ru-RU" sz="3200" b="1" dirty="0">
              <a:solidFill>
                <a:schemeClr val="bg1"/>
              </a:solidFill>
              <a:latin typeface="Segoe Script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84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аниил\Desktop\7mDYPiHDU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159" y="-52968"/>
            <a:ext cx="10052317" cy="691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3140968"/>
            <a:ext cx="3942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47664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6552" y="2251495"/>
                <a:ext cx="7991911" cy="843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C00000"/>
                    </a:solidFill>
                  </a:rPr>
                  <a:t>Задача №1.Точка </a:t>
                </a:r>
                <a:r>
                  <a:rPr lang="ru-RU" sz="2000" b="1" dirty="0">
                    <a:solidFill>
                      <a:srgbClr val="C00000"/>
                    </a:solidFill>
                  </a:rPr>
                  <a:t>движется прямолинейно по закону </a:t>
                </a:r>
                <a:r>
                  <a:rPr lang="ru-RU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s(t)=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2000" b="1" i="0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</a:rPr>
                  <a:t>t² -t</a:t>
                </a:r>
                <a:endParaRPr lang="ru-RU" sz="2000" b="1" dirty="0" smtClean="0">
                  <a:solidFill>
                    <a:srgbClr val="C00000"/>
                  </a:solidFill>
                </a:endParaRPr>
              </a:p>
              <a:p>
                <a:r>
                  <a:rPr lang="ru-RU" sz="2000" dirty="0" smtClean="0">
                    <a:solidFill>
                      <a:srgbClr val="C00000"/>
                    </a:solidFill>
                  </a:rPr>
                  <a:t>.</a:t>
                </a:r>
                <a:r>
                  <a:rPr lang="ru-RU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000" b="1" dirty="0">
                    <a:solidFill>
                      <a:srgbClr val="C00000"/>
                    </a:solidFill>
                  </a:rPr>
                  <a:t>Вычислите скорость и ускорение точки при </a:t>
                </a:r>
                <a:r>
                  <a:rPr lang="ru-RU" sz="2000" b="1" i="1" dirty="0">
                    <a:solidFill>
                      <a:srgbClr val="C00000"/>
                    </a:solidFill>
                  </a:rPr>
                  <a:t>t = </a:t>
                </a:r>
                <a:r>
                  <a:rPr lang="ru-RU" sz="2000" b="1" i="1" dirty="0" smtClean="0">
                    <a:solidFill>
                      <a:srgbClr val="C00000"/>
                    </a:solidFill>
                  </a:rPr>
                  <a:t>1.</a:t>
                </a:r>
                <a:endParaRPr lang="ru-RU" sz="20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52" y="2251495"/>
                <a:ext cx="7991911" cy="843244"/>
              </a:xfrm>
              <a:prstGeom prst="rect">
                <a:avLst/>
              </a:prstGeom>
              <a:blipFill rotWithShape="1">
                <a:blip r:embed="rId4"/>
                <a:stretch>
                  <a:fillRect l="-763" b="-11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043608" y="15823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</p:txBody>
      </p:sp>
      <p:sp>
        <p:nvSpPr>
          <p:cNvPr id="23" name="Прямоугольник 22"/>
          <p:cNvSpPr/>
          <p:nvPr/>
        </p:nvSpPr>
        <p:spPr>
          <a:xfrm>
            <a:off x="789756" y="2965593"/>
            <a:ext cx="75266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№2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Лыжник, спускаясь с горы, движется по закону  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= 0,5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² -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Найти скорость и ускорение лыжника  в момент времени 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3 с, если расстояние измеряется  в метрах. Какое  это движение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9712" y="1052736"/>
            <a:ext cx="3376245" cy="523220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Segoe Script" pitchFamily="34" charset="0"/>
              </a:rPr>
              <a:t>Решите задачи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15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аниил\Desktop\7mDYPiHDU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824" y="-27166"/>
            <a:ext cx="9753600" cy="67056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4355976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357301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3140968"/>
            <a:ext cx="3942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83568" y="836712"/>
            <a:ext cx="64087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Задание на самоподготовку: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§28-29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 28.29(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в,г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);28.32(г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);28.38(а);29.21(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в,г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</a:rPr>
              <a:t> : </a:t>
            </a:r>
          </a:p>
        </p:txBody>
      </p:sp>
      <p:pic>
        <p:nvPicPr>
          <p:cNvPr id="12" name="Picture 4" descr="суворов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0606"/>
              </a:clrFrom>
              <a:clrTo>
                <a:srgbClr val="06060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1177901"/>
            <a:ext cx="316865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7704" y="4261738"/>
            <a:ext cx="6843284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Тяжело в учении легко в бою </a:t>
            </a:r>
            <a:r>
              <a:rPr lang="ru-RU" sz="4000" dirty="0" smtClean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989" y="2952764"/>
            <a:ext cx="5446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Учебник : 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Математика. 10класс.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А.Г.Мордкович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др. – М. :Мнемозина, 2009.  </a:t>
            </a:r>
          </a:p>
        </p:txBody>
      </p:sp>
    </p:spTree>
    <p:extLst>
      <p:ext uri="{BB962C8B-B14F-4D97-AF65-F5344CB8AC3E}">
        <p14:creationId xmlns:p14="http://schemas.microsoft.com/office/powerpoint/2010/main" val="140079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аниил\Desktop\7mDYPiHDU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5851"/>
            <a:ext cx="9753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357301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3140968"/>
            <a:ext cx="3942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71601" y="1033572"/>
            <a:ext cx="7272808" cy="132343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Segoe Script" pitchFamily="34" charset="0"/>
              </a:rPr>
              <a:t>Благодарю за урок</a:t>
            </a:r>
            <a:r>
              <a:rPr lang="ru-RU" sz="4000" b="1" dirty="0" smtClean="0">
                <a:solidFill>
                  <a:schemeClr val="bg1"/>
                </a:solidFill>
                <a:latin typeface="Segoe Script" pitchFamily="34" charset="0"/>
              </a:rPr>
              <a:t>.</a:t>
            </a:r>
            <a:endParaRPr lang="ru-RU" sz="40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3573015"/>
            <a:ext cx="56166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 Считай </a:t>
            </a:r>
            <a:r>
              <a:rPr lang="ru-RU" sz="20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несчастным тот день и тот час , </a:t>
            </a:r>
            <a:endParaRPr lang="ru-RU" sz="2000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lang="ru-RU" sz="20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который ты не усвоил ничего нового и </a:t>
            </a:r>
            <a:endParaRPr lang="ru-RU" sz="2000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 </a:t>
            </a:r>
            <a:r>
              <a:rPr lang="ru-RU" sz="20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прибавил к своему образованию».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</a:t>
            </a:r>
            <a:r>
              <a:rPr lang="ru-RU" sz="2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Я.А.</a:t>
            </a:r>
            <a:r>
              <a:rPr lang="en-US" sz="2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Коменский. </a:t>
            </a:r>
            <a:endParaRPr lang="ru-RU" sz="20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2000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4128" y="155679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286000" y="139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5447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аниил\Desktop\7mDYPiHDU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1922"/>
            <a:ext cx="99752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0287" y="836712"/>
            <a:ext cx="7560840" cy="1039155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85383"/>
              </a:avLst>
            </a:prstTxWarp>
            <a:spAutoFit/>
          </a:bodyPr>
          <a:lstStyle/>
          <a:p>
            <a:r>
              <a:rPr lang="ru-RU" sz="3200" b="1" dirty="0"/>
              <a:t>Цели урока: </a:t>
            </a:r>
            <a:endParaRPr lang="ru-RU" sz="3200" dirty="0"/>
          </a:p>
          <a:p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3153742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1997839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Проверить </a:t>
            </a:r>
            <a:r>
              <a:rPr lang="ru-RU" sz="2400" dirty="0">
                <a:solidFill>
                  <a:srgbClr val="FF0000"/>
                </a:solidFill>
              </a:rPr>
              <a:t>усвоение стандартного материала каждым учеником и оказание помощи учащимся по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ru-RU" sz="2400" dirty="0">
                <a:solidFill>
                  <a:srgbClr val="FF0000"/>
                </a:solidFill>
              </a:rPr>
              <a:t>ликвидации пробелов в процессе личного общения на уроке;</a:t>
            </a:r>
          </a:p>
          <a:p>
            <a:r>
              <a:rPr lang="ru-RU" sz="2400" dirty="0">
                <a:solidFill>
                  <a:srgbClr val="FF0000"/>
                </a:solidFill>
              </a:rPr>
              <a:t>Учить применять знания при решении базовых и нестандартных задач;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Показать широкий спектр применения производной.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6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аниил\Desktop\7mDYPiHDU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815" y="66478"/>
            <a:ext cx="9753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2923076" y="3578566"/>
            <a:ext cx="583354" cy="160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868257" y="85927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52848" y="2642671"/>
            <a:ext cx="2632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3) y=</a:t>
            </a:r>
            <a:r>
              <a:rPr lang="en-US" sz="3200" dirty="0" err="1" smtClean="0">
                <a:solidFill>
                  <a:srgbClr val="FF0000"/>
                </a:solidFill>
              </a:rPr>
              <a:t>tgx-ctgx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629815"/>
            <a:ext cx="1677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1) у=-7х</a:t>
            </a:r>
            <a:endParaRPr lang="ru-RU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94859" y="2215581"/>
                <a:ext cx="31784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solidFill>
                      <a:srgbClr val="FF0000"/>
                    </a:solidFill>
                  </a:rPr>
                  <a:t>2) у= 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–sin 4x</a:t>
                </a:r>
                <a:endParaRPr lang="ru-R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859" y="2215581"/>
                <a:ext cx="3178499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4789" t="-12500" r="-3640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59632" y="3248346"/>
                <a:ext cx="24353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>
                    <a:solidFill>
                      <a:srgbClr val="FF0000"/>
                    </a:solidFill>
                  </a:rPr>
                  <a:t> 4) у</a:t>
                </a:r>
                <a:r>
                  <a:rPr lang="ru-RU" sz="3200" dirty="0">
                    <a:solidFill>
                      <a:srgbClr val="FF0000"/>
                    </a:solidFill>
                  </a:rPr>
                  <a:t>=</a:t>
                </a:r>
                <a:r>
                  <a:rPr lang="ru-RU" sz="3200" dirty="0" smtClean="0">
                    <a:solidFill>
                      <a:srgbClr val="FF0000"/>
                    </a:solidFill>
                  </a:rPr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х   </m:t>
                        </m:r>
                      </m:e>
                    </m:rad>
                  </m:oMath>
                </a14:m>
                <a:endParaRPr lang="ru-RU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248346"/>
                <a:ext cx="2435334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2005" t="-11458" b="-35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425157" y="3833121"/>
            <a:ext cx="3579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Cambria Math"/>
                <a:ea typeface="Cambria Math"/>
              </a:rPr>
              <a:t>5) у=</a:t>
            </a:r>
            <a:r>
              <a:rPr lang="el-GR" sz="3200" dirty="0" smtClean="0">
                <a:solidFill>
                  <a:srgbClr val="FF0000"/>
                </a:solidFill>
                <a:latin typeface="Cambria Math"/>
                <a:ea typeface="Cambria Math"/>
              </a:rPr>
              <a:t>π</a:t>
            </a:r>
            <a:r>
              <a:rPr lang="ru-RU" sz="3200" dirty="0" smtClean="0">
                <a:solidFill>
                  <a:srgbClr val="FF0000"/>
                </a:solidFill>
                <a:latin typeface="Cambria Math"/>
                <a:ea typeface="Cambria Math"/>
              </a:rPr>
              <a:t>х-2 со</a:t>
            </a:r>
            <a:r>
              <a:rPr lang="en-US" sz="3200" dirty="0" smtClean="0">
                <a:solidFill>
                  <a:srgbClr val="FF0000"/>
                </a:solidFill>
                <a:latin typeface="Cambria Math"/>
                <a:ea typeface="Cambria Math"/>
              </a:rPr>
              <a:t>s3x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396811" y="4446404"/>
                <a:ext cx="3820613" cy="785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6</a:t>
                </a:r>
                <a:r>
                  <a:rPr lang="ru-RU" sz="3200" dirty="0" smtClean="0">
                    <a:solidFill>
                      <a:srgbClr val="FF0000"/>
                    </a:solidFill>
                  </a:rPr>
                  <a:t>) у= 17х- 4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3 </m:t>
                        </m:r>
                      </m:sup>
                    </m:sSup>
                  </m:oMath>
                </a14:m>
                <a:r>
                  <a:rPr lang="ru-RU" sz="3200" dirty="0" smtClean="0">
                    <a:solidFill>
                      <a:srgbClr val="FF0000"/>
                    </a:solidFill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ru-RU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х</m:t>
                        </m:r>
                      </m:den>
                    </m:f>
                  </m:oMath>
                </a14:m>
                <a:endParaRPr lang="ru-RU" sz="320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811" y="4446404"/>
                <a:ext cx="3820613" cy="785984"/>
              </a:xfrm>
              <a:prstGeom prst="rect">
                <a:avLst/>
              </a:prstGeom>
              <a:blipFill rotWithShape="1">
                <a:blip r:embed="rId5"/>
                <a:stretch>
                  <a:fillRect l="-3987" b="-108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5724128" y="1922202"/>
            <a:ext cx="2541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7) у=(6- 3х )²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107938" y="3125508"/>
                <a:ext cx="3712534" cy="590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>
                    <a:solidFill>
                      <a:srgbClr val="FF0000"/>
                    </a:solidFill>
                  </a:rPr>
                  <a:t>8) у=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х   </m:t>
                        </m:r>
                      </m:e>
                    </m:rad>
                    <m:d>
                      <m:dPr>
                        <m:ctrlPr>
                          <a:rPr lang="ru-RU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32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8х−3</m:t>
                        </m:r>
                      </m:e>
                    </m:d>
                    <m:r>
                      <a:rPr lang="ru-RU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²</m:t>
                    </m:r>
                  </m:oMath>
                </a14:m>
                <a:endParaRPr lang="ru-RU" sz="32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938" y="3125508"/>
                <a:ext cx="3712534" cy="590162"/>
              </a:xfrm>
              <a:prstGeom prst="rect">
                <a:avLst/>
              </a:prstGeom>
              <a:blipFill rotWithShape="1">
                <a:blip r:embed="rId6"/>
                <a:stretch>
                  <a:fillRect l="-4269" t="-11340" b="-340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352848" y="859274"/>
            <a:ext cx="6459511" cy="7078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egoe Script" pitchFamily="34" charset="0"/>
              </a:rPr>
              <a:t>Устная работа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14753" y="36587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307117" y="1567160"/>
            <a:ext cx="2452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Найти производную.</a:t>
            </a:r>
          </a:p>
        </p:txBody>
      </p:sp>
    </p:spTree>
    <p:extLst>
      <p:ext uri="{BB962C8B-B14F-4D97-AF65-F5344CB8AC3E}">
        <p14:creationId xmlns:p14="http://schemas.microsoft.com/office/powerpoint/2010/main" val="152527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3" grpId="0"/>
      <p:bldP spid="16" grpId="0"/>
      <p:bldP spid="27" grpId="0"/>
      <p:bldP spid="28" grpId="0"/>
      <p:bldP spid="29" grpId="0"/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аниил\Desktop\7mDYPiHDU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166"/>
            <a:ext cx="9753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357301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3140968"/>
            <a:ext cx="3942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210359" y="2420888"/>
            <a:ext cx="5526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Производная от функции в данной точке равна угловому коэффициенту касательной, проведенной к графику функции в этой точке.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1720" y="4261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189" y="3938814"/>
            <a:ext cx="4694304" cy="94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75656" y="761056"/>
            <a:ext cx="7416824" cy="14676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endParaRPr lang="ru-RU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Segoe Script" pitchFamily="34" charset="0"/>
              <a:cs typeface="Times New Roman" pitchFamily="18" charset="0"/>
            </a:endParaRP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Геометрический смысл</a:t>
            </a:r>
          </a:p>
          <a:p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Script" pitchFamily="34" charset="0"/>
              <a:cs typeface="Times New Roman" pitchFamily="18" charset="0"/>
            </a:endParaRP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производной.</a:t>
            </a:r>
            <a:endParaRPr lang="ru-RU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48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аниил\Desktop\7mDYPiHDU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20216"/>
            <a:ext cx="9753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357301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3140968"/>
            <a:ext cx="3942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1628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286000" y="1628800"/>
            <a:ext cx="4756430" cy="707886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Задания из ЕГЭ</a:t>
            </a:r>
          </a:p>
        </p:txBody>
      </p:sp>
    </p:spTree>
    <p:extLst>
      <p:ext uri="{BB962C8B-B14F-4D97-AF65-F5344CB8AC3E}">
        <p14:creationId xmlns:p14="http://schemas.microsoft.com/office/powerpoint/2010/main" val="30836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аниил\Desktop\7mDYPiHDU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190" y="76200"/>
            <a:ext cx="9753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366017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3140968"/>
            <a:ext cx="3942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012160" y="561039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96137" y="489283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-0,25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31640" y="3140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424005" y="18593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608736" y="18593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701101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899592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35913"/>
            <a:ext cx="4279765" cy="27800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95536" y="850747"/>
            <a:ext cx="82809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Задание №1.</a:t>
            </a:r>
            <a:r>
              <a:rPr lang="ru-RU" sz="2400" dirty="0" smtClean="0">
                <a:solidFill>
                  <a:srgbClr val="C00000"/>
                </a:solidFill>
              </a:rPr>
              <a:t>На </a:t>
            </a:r>
            <a:r>
              <a:rPr lang="ru-RU" sz="2400" dirty="0">
                <a:solidFill>
                  <a:srgbClr val="C00000"/>
                </a:solidFill>
              </a:rPr>
              <a:t>рисунке изображен </a:t>
            </a:r>
            <a:r>
              <a:rPr lang="ru-RU" sz="2400" u="sng" dirty="0">
                <a:solidFill>
                  <a:srgbClr val="C00000"/>
                </a:solidFill>
              </a:rPr>
              <a:t>график</a:t>
            </a:r>
            <a:r>
              <a:rPr lang="ru-RU" sz="2400" dirty="0">
                <a:solidFill>
                  <a:srgbClr val="C00000"/>
                </a:solidFill>
              </a:rPr>
              <a:t> функции у = </a:t>
            </a:r>
            <a:r>
              <a:rPr lang="en-US" sz="2400" dirty="0">
                <a:solidFill>
                  <a:srgbClr val="C00000"/>
                </a:solidFill>
              </a:rPr>
              <a:t>f</a:t>
            </a:r>
            <a:r>
              <a:rPr lang="ru-RU" sz="2400" dirty="0">
                <a:solidFill>
                  <a:srgbClr val="C00000"/>
                </a:solidFill>
              </a:rPr>
              <a:t>(</a:t>
            </a:r>
            <a:r>
              <a:rPr lang="en-US" sz="2400" dirty="0">
                <a:solidFill>
                  <a:srgbClr val="C00000"/>
                </a:solidFill>
              </a:rPr>
              <a:t>x</a:t>
            </a:r>
            <a:r>
              <a:rPr lang="ru-RU" sz="2400" dirty="0">
                <a:solidFill>
                  <a:srgbClr val="C00000"/>
                </a:solidFill>
              </a:rPr>
              <a:t>) и касательная к нему в точке с абсциссой </a:t>
            </a:r>
            <a:r>
              <a:rPr lang="ru-RU" sz="2400" dirty="0" smtClean="0">
                <a:solidFill>
                  <a:srgbClr val="C00000"/>
                </a:solidFill>
              </a:rPr>
              <a:t>х</a:t>
            </a:r>
            <a:r>
              <a:rPr lang="ru-RU" sz="2400" baseline="-25000" dirty="0" smtClean="0">
                <a:solidFill>
                  <a:srgbClr val="C00000"/>
                </a:solidFill>
              </a:rPr>
              <a:t>0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.Найдите </a:t>
            </a:r>
            <a:r>
              <a:rPr lang="ru-RU" sz="2400" dirty="0">
                <a:solidFill>
                  <a:srgbClr val="C00000"/>
                </a:solidFill>
              </a:rPr>
              <a:t>значение производной </a:t>
            </a:r>
            <a:r>
              <a:rPr lang="ru-RU" sz="2400" dirty="0" smtClean="0">
                <a:solidFill>
                  <a:srgbClr val="C00000"/>
                </a:solidFill>
              </a:rPr>
              <a:t>функции </a:t>
            </a:r>
            <a:r>
              <a:rPr lang="en-US" sz="2400" dirty="0">
                <a:solidFill>
                  <a:srgbClr val="C00000"/>
                </a:solidFill>
              </a:rPr>
              <a:t>f(x)  </a:t>
            </a:r>
            <a:r>
              <a:rPr lang="ru-RU" sz="2400" dirty="0">
                <a:solidFill>
                  <a:srgbClr val="C00000"/>
                </a:solidFill>
              </a:rPr>
              <a:t>в точке х</a:t>
            </a:r>
            <a:r>
              <a:rPr lang="ru-RU" sz="2400" baseline="-25000" dirty="0">
                <a:solidFill>
                  <a:srgbClr val="C00000"/>
                </a:solidFill>
              </a:rPr>
              <a:t>0</a:t>
            </a:r>
            <a:r>
              <a:rPr lang="ru-RU" sz="2400" dirty="0">
                <a:solidFill>
                  <a:srgbClr val="C00000"/>
                </a:solidFill>
              </a:rPr>
              <a:t>. </a:t>
            </a:r>
          </a:p>
          <a:p>
            <a:r>
              <a:rPr lang="ru-RU" sz="2400" dirty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5832" y="2703413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У=</a:t>
            </a:r>
            <a:r>
              <a:rPr lang="en-US" sz="2000" b="1" dirty="0" smtClean="0">
                <a:solidFill>
                  <a:srgbClr val="FF0000"/>
                </a:solidFill>
              </a:rPr>
              <a:t>f(x)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9744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7667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аниил\Desktop\7mDYPiHDU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24616"/>
            <a:ext cx="10081120" cy="706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357301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3140968"/>
            <a:ext cx="3942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23728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18" y="2800943"/>
            <a:ext cx="3886821" cy="269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908720"/>
            <a:ext cx="79928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Задание №2</a:t>
            </a:r>
            <a:r>
              <a:rPr lang="ru-RU" sz="2400" dirty="0" smtClean="0">
                <a:solidFill>
                  <a:srgbClr val="C00000"/>
                </a:solidFill>
              </a:rPr>
              <a:t>. На рисунке </a:t>
            </a:r>
            <a:r>
              <a:rPr lang="ru-RU" sz="2400" dirty="0">
                <a:solidFill>
                  <a:srgbClr val="C00000"/>
                </a:solidFill>
              </a:rPr>
              <a:t>изображен график</a:t>
            </a:r>
            <a:r>
              <a:rPr lang="ru-RU" sz="2400" u="sng" dirty="0">
                <a:solidFill>
                  <a:srgbClr val="C00000"/>
                </a:solidFill>
              </a:rPr>
              <a:t> функции </a:t>
            </a:r>
            <a:r>
              <a:rPr lang="ru-RU" sz="2400" dirty="0">
                <a:solidFill>
                  <a:srgbClr val="C00000"/>
                </a:solidFill>
              </a:rPr>
              <a:t>у = </a:t>
            </a:r>
            <a:r>
              <a:rPr lang="en-US" sz="2400" dirty="0">
                <a:solidFill>
                  <a:srgbClr val="C00000"/>
                </a:solidFill>
              </a:rPr>
              <a:t>f</a:t>
            </a:r>
            <a:r>
              <a:rPr lang="ru-RU" sz="2400" dirty="0">
                <a:solidFill>
                  <a:srgbClr val="C00000"/>
                </a:solidFill>
              </a:rPr>
              <a:t>(</a:t>
            </a:r>
            <a:r>
              <a:rPr lang="en-US" sz="2400" dirty="0">
                <a:solidFill>
                  <a:srgbClr val="C00000"/>
                </a:solidFill>
              </a:rPr>
              <a:t>x</a:t>
            </a:r>
            <a:r>
              <a:rPr lang="ru-RU" sz="2400" dirty="0">
                <a:solidFill>
                  <a:srgbClr val="C00000"/>
                </a:solidFill>
              </a:rPr>
              <a:t>), определенной на интервале (-5;5). Определите количество целых точек, в которых производная функции </a:t>
            </a:r>
            <a:r>
              <a:rPr lang="ru-RU" sz="2400" dirty="0" smtClean="0">
                <a:solidFill>
                  <a:srgbClr val="C00000"/>
                </a:solidFill>
              </a:rPr>
              <a:t>отрицательна.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8224" y="5247637"/>
            <a:ext cx="1585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Ответ: 8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6096" y="2564904"/>
            <a:ext cx="2814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Функция убывает  =&gt;</a:t>
            </a:r>
          </a:p>
          <a:p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 </a:t>
            </a:r>
            <a:r>
              <a:rPr lang="en-US" sz="2000" i="1" dirty="0">
                <a:solidFill>
                  <a:srgbClr val="C00000"/>
                </a:solidFill>
                <a:latin typeface="Arial" charset="0"/>
                <a:cs typeface="Arial" charset="0"/>
              </a:rPr>
              <a:t>'(x</a:t>
            </a:r>
            <a:r>
              <a:rPr lang="en-US" sz="2000" b="1" cap="small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)&lt;</a:t>
            </a: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0 .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9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аниил\Desktop\7mDYPiHDU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11832"/>
            <a:ext cx="9753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3140968"/>
            <a:ext cx="3942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09" y="2044006"/>
            <a:ext cx="3577734" cy="26833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9324" y="576630"/>
            <a:ext cx="76496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Задание №4 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r>
              <a:rPr lang="ru-RU" sz="2000" b="1" dirty="0" smtClean="0">
                <a:solidFill>
                  <a:srgbClr val="C00000"/>
                </a:solidFill>
              </a:rPr>
              <a:t>На </a:t>
            </a:r>
            <a:r>
              <a:rPr lang="ru-RU" sz="2000" b="1" dirty="0">
                <a:solidFill>
                  <a:srgbClr val="C00000"/>
                </a:solidFill>
              </a:rPr>
              <a:t>рисунке изображен график </a:t>
            </a:r>
            <a:r>
              <a:rPr lang="ru-RU" sz="2000" b="1" u="sng" dirty="0">
                <a:solidFill>
                  <a:srgbClr val="C00000"/>
                </a:solidFill>
              </a:rPr>
              <a:t>производной </a:t>
            </a:r>
            <a:r>
              <a:rPr lang="ru-RU" sz="2000" b="1" dirty="0">
                <a:solidFill>
                  <a:srgbClr val="C00000"/>
                </a:solidFill>
              </a:rPr>
              <a:t>функции </a:t>
            </a:r>
            <a:r>
              <a:rPr lang="en-US" sz="2000" b="1" dirty="0">
                <a:solidFill>
                  <a:srgbClr val="C00000"/>
                </a:solidFill>
              </a:rPr>
              <a:t>f</a:t>
            </a:r>
            <a:r>
              <a:rPr lang="ru-RU" sz="2000" b="1" dirty="0">
                <a:solidFill>
                  <a:srgbClr val="C00000"/>
                </a:solidFill>
              </a:rPr>
              <a:t>(</a:t>
            </a:r>
            <a:r>
              <a:rPr lang="en-US" sz="2000" b="1" dirty="0">
                <a:solidFill>
                  <a:srgbClr val="C00000"/>
                </a:solidFill>
              </a:rPr>
              <a:t>x</a:t>
            </a:r>
            <a:r>
              <a:rPr lang="ru-RU" sz="2000" b="1" dirty="0">
                <a:solidFill>
                  <a:srgbClr val="C00000"/>
                </a:solidFill>
              </a:rPr>
              <a:t>), определенной на интервале (-4,13) 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Найдите промежутки убывания функции . В ответе укажите длину наибольшего из них.</a:t>
            </a:r>
            <a:endParaRPr lang="ru-RU" sz="2000" dirty="0">
              <a:solidFill>
                <a:srgbClr val="C00000"/>
              </a:solidFill>
            </a:endParaRPr>
          </a:p>
          <a:p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425182" y="2044006"/>
            <a:ext cx="3528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Функция </a:t>
            </a:r>
            <a:r>
              <a:rPr lang="ru-RU" sz="2800" dirty="0"/>
              <a:t>убывает  </a:t>
            </a:r>
            <a:r>
              <a:rPr lang="ru-RU" sz="2800" dirty="0" smtClean="0"/>
              <a:t>=&gt;</a:t>
            </a:r>
            <a:r>
              <a:rPr lang="en-US" sz="2800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f </a:t>
            </a:r>
            <a:r>
              <a:rPr lang="en-US" sz="2800" i="1" dirty="0">
                <a:solidFill>
                  <a:prstClr val="black"/>
                </a:solidFill>
                <a:latin typeface="Arial" charset="0"/>
                <a:cs typeface="Arial" charset="0"/>
              </a:rPr>
              <a:t>'(x</a:t>
            </a:r>
            <a:r>
              <a:rPr lang="en-US" sz="2800" b="1" cap="small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i="1" dirty="0">
                <a:solidFill>
                  <a:prstClr val="black"/>
                </a:solidFill>
                <a:latin typeface="Arial" charset="0"/>
                <a:cs typeface="Arial" charset="0"/>
              </a:rPr>
              <a:t>)&lt;</a:t>
            </a:r>
            <a:r>
              <a:rPr lang="en-US" sz="2800" i="1" dirty="0">
                <a:solidFill>
                  <a:prstClr val="black"/>
                </a:solidFill>
                <a:latin typeface="Arial" charset="0"/>
                <a:cs typeface="Arial" charset="0"/>
              </a:rPr>
              <a:t>0 </a:t>
            </a:r>
            <a:r>
              <a:rPr lang="en-US" sz="2800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214545" y="4725144"/>
            <a:ext cx="2136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5059" y="2333676"/>
            <a:ext cx="91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Y=f '(x)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6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44</a:t>
            </a: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аниил\Desktop\7mDYPiHDU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996" y="0"/>
            <a:ext cx="9753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357301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3140968"/>
            <a:ext cx="3942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52093" y="675476"/>
            <a:ext cx="75924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Задание №</a:t>
            </a:r>
            <a:r>
              <a:rPr lang="ru-RU" sz="2400" dirty="0" smtClean="0">
                <a:solidFill>
                  <a:srgbClr val="0070C0"/>
                </a:solidFill>
              </a:rPr>
              <a:t>3.</a:t>
            </a:r>
            <a:r>
              <a:rPr lang="ru-RU" sz="2400" dirty="0" smtClean="0">
                <a:solidFill>
                  <a:srgbClr val="FF0000"/>
                </a:solidFill>
              </a:rPr>
              <a:t>На </a:t>
            </a:r>
            <a:r>
              <a:rPr lang="ru-RU" sz="2400" dirty="0">
                <a:solidFill>
                  <a:srgbClr val="FF0000"/>
                </a:solidFill>
              </a:rPr>
              <a:t>рисунке изображен график </a:t>
            </a:r>
            <a:r>
              <a:rPr lang="ru-RU" sz="2400" b="1" u="sng" dirty="0">
                <a:solidFill>
                  <a:srgbClr val="FF0000"/>
                </a:solidFill>
              </a:rPr>
              <a:t>производной</a:t>
            </a:r>
            <a:r>
              <a:rPr lang="ru-RU" sz="2400" dirty="0">
                <a:solidFill>
                  <a:srgbClr val="FF0000"/>
                </a:solidFill>
              </a:rPr>
              <a:t> функции </a:t>
            </a:r>
            <a:r>
              <a:rPr lang="en-US" sz="2400" dirty="0" smtClean="0">
                <a:solidFill>
                  <a:srgbClr val="FF0000"/>
                </a:solidFill>
              </a:rPr>
              <a:t>f'</a:t>
            </a:r>
            <a:r>
              <a:rPr lang="ru-RU" sz="2400" dirty="0" smtClean="0">
                <a:solidFill>
                  <a:srgbClr val="FF0000"/>
                </a:solidFill>
              </a:rPr>
              <a:t>(</a:t>
            </a:r>
            <a:r>
              <a:rPr lang="en-US" sz="2400" dirty="0">
                <a:solidFill>
                  <a:srgbClr val="FF0000"/>
                </a:solidFill>
              </a:rPr>
              <a:t>x</a:t>
            </a:r>
            <a:r>
              <a:rPr lang="ru-RU" sz="2400" dirty="0">
                <a:solidFill>
                  <a:srgbClr val="FF0000"/>
                </a:solidFill>
              </a:rPr>
              <a:t>), определенной на интервале (-9;8). Найдите точку экстремума функции на интервале (-3;3</a:t>
            </a:r>
            <a:r>
              <a:rPr lang="ru-RU" sz="2400" dirty="0" smtClean="0">
                <a:solidFill>
                  <a:srgbClr val="FF0000"/>
                </a:solidFill>
              </a:rPr>
              <a:t>).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28" y="2653857"/>
            <a:ext cx="3435976" cy="25769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9137" y="4610283"/>
            <a:ext cx="2405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- 2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2996952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Y=f(x)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2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1404</TotalTime>
  <Words>846</Words>
  <Application>Microsoft Office PowerPoint</Application>
  <PresentationFormat>Экран (4:3)</PresentationFormat>
  <Paragraphs>93</Paragraphs>
  <Slides>19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</vt:lpstr>
      <vt:lpstr>Презентация PowerPoint</vt:lpstr>
      <vt:lpstr>Презентация PowerPoint</vt:lpstr>
      <vt:lpstr>44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Даниил</dc:creator>
  <cp:lastModifiedBy>Daniil</cp:lastModifiedBy>
  <cp:revision>104</cp:revision>
  <dcterms:created xsi:type="dcterms:W3CDTF">2012-08-26T14:57:27Z</dcterms:created>
  <dcterms:modified xsi:type="dcterms:W3CDTF">2013-04-12T06:20:51Z</dcterms:modified>
</cp:coreProperties>
</file>