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74" r:id="rId5"/>
    <p:sldId id="275" r:id="rId6"/>
    <p:sldId id="276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7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99" autoAdjust="0"/>
    <p:restoredTop sz="94622" autoAdjust="0"/>
  </p:normalViewPr>
  <p:slideViewPr>
    <p:cSldViewPr>
      <p:cViewPr varScale="1">
        <p:scale>
          <a:sx n="42" d="100"/>
          <a:sy n="42" d="100"/>
        </p:scale>
        <p:origin x="-6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12C363-283B-4B67-AD95-6C6CFBAFF71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5FF2C2-9379-4A52-9C7E-666F719D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4464496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«У людей, усвоивших великие принципы математики, одним органом чувств больше, чем у простых смертных».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i="1" dirty="0" smtClean="0"/>
              <a:t>                                                                                 </a:t>
            </a:r>
            <a:r>
              <a:rPr lang="ru-RU" sz="2000" i="1" dirty="0" smtClean="0">
                <a:solidFill>
                  <a:srgbClr val="0070C0"/>
                </a:solidFill>
              </a:rPr>
              <a:t>Ч.Дарвин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7632848" cy="316835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1800" dirty="0" smtClean="0"/>
          </a:p>
          <a:p>
            <a:pPr algn="ctr"/>
            <a:r>
              <a:rPr lang="ru-RU" sz="8000" dirty="0" smtClean="0"/>
              <a:t>Урок математики в 5 классе по теме:</a:t>
            </a:r>
            <a:endParaRPr lang="ru-RU" sz="1800" dirty="0" smtClean="0"/>
          </a:p>
          <a:p>
            <a:pPr algn="ctr"/>
            <a:r>
              <a:rPr lang="ru-RU" sz="16000" dirty="0" smtClean="0"/>
              <a:t/>
            </a:r>
            <a:br>
              <a:rPr lang="ru-RU" sz="16000" dirty="0" smtClean="0"/>
            </a:br>
            <a:r>
              <a:rPr lang="ru-RU" sz="16000" dirty="0" smtClean="0"/>
              <a:t>«Порядок выполнения действий».</a:t>
            </a:r>
            <a:endParaRPr lang="ru-RU" sz="16000" i="1" dirty="0" smtClean="0">
              <a:solidFill>
                <a:srgbClr val="FF0000"/>
              </a:solidFill>
            </a:endParaRPr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endParaRPr lang="ru-RU" sz="7200" dirty="0" smtClean="0">
              <a:solidFill>
                <a:srgbClr val="7030A0"/>
              </a:solidFill>
            </a:endParaRPr>
          </a:p>
          <a:p>
            <a:pPr algn="r"/>
            <a:endParaRPr lang="ru-RU" sz="7200" smtClean="0">
              <a:solidFill>
                <a:srgbClr val="7030A0"/>
              </a:solidFill>
            </a:endParaRPr>
          </a:p>
          <a:p>
            <a:pPr algn="r"/>
            <a:r>
              <a:rPr lang="ru-RU" sz="7200" smtClean="0">
                <a:solidFill>
                  <a:srgbClr val="7030A0"/>
                </a:solidFill>
              </a:rPr>
              <a:t>Подготовила </a:t>
            </a:r>
            <a:r>
              <a:rPr lang="ru-RU" sz="7200" dirty="0" smtClean="0">
                <a:solidFill>
                  <a:srgbClr val="7030A0"/>
                </a:solidFill>
              </a:rPr>
              <a:t>учитель математики</a:t>
            </a:r>
          </a:p>
          <a:p>
            <a:pPr algn="r"/>
            <a:r>
              <a:rPr lang="ru-RU" sz="7200" dirty="0" smtClean="0">
                <a:solidFill>
                  <a:srgbClr val="7030A0"/>
                </a:solidFill>
              </a:rPr>
              <a:t> МОУ ООШ </a:t>
            </a:r>
            <a:r>
              <a:rPr lang="ru-RU" sz="7200" dirty="0" err="1" smtClean="0">
                <a:solidFill>
                  <a:srgbClr val="7030A0"/>
                </a:solidFill>
              </a:rPr>
              <a:t>пст.Русаново</a:t>
            </a:r>
            <a:r>
              <a:rPr lang="ru-RU" sz="7200" dirty="0" smtClean="0">
                <a:solidFill>
                  <a:srgbClr val="7030A0"/>
                </a:solidFill>
              </a:rPr>
              <a:t> Макарова Г.С</a:t>
            </a:r>
            <a:r>
              <a:rPr lang="ru-RU" sz="7200" dirty="0" smtClean="0"/>
              <a:t>.</a:t>
            </a:r>
          </a:p>
          <a:p>
            <a:endParaRPr lang="ru-RU" sz="3600" dirty="0"/>
          </a:p>
        </p:txBody>
      </p:sp>
      <p:sp>
        <p:nvSpPr>
          <p:cNvPr id="8" name="Заголовок 1"/>
          <p:cNvSpPr>
            <a:spLocks noGrp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458611"/>
          </a:xfrm>
        </p:spPr>
        <p:txBody>
          <a:bodyPr>
            <a:normAutofit fontScale="85000" lnSpcReduction="10000"/>
          </a:bodyPr>
          <a:lstStyle/>
          <a:p>
            <a:pPr lvl="0" algn="just">
              <a:buNone/>
            </a:pPr>
            <a:r>
              <a:rPr lang="ru-RU" sz="2800" b="1" dirty="0" smtClean="0"/>
              <a:t>1.</a:t>
            </a:r>
            <a:r>
              <a:rPr lang="ru-RU" b="1" dirty="0" smtClean="0"/>
              <a:t>Если в выражении нет скобок и оно содержит только действия сложения и умножения (действия </a:t>
            </a:r>
            <a:r>
              <a:rPr lang="en-US" b="1" dirty="0" smtClean="0"/>
              <a:t>I </a:t>
            </a:r>
            <a:r>
              <a:rPr lang="ru-RU" b="1" dirty="0" smtClean="0"/>
              <a:t>ступени) или только действия умножения и деления (действия </a:t>
            </a:r>
            <a:r>
              <a:rPr lang="en-US" b="1" dirty="0" smtClean="0"/>
              <a:t>II </a:t>
            </a:r>
            <a:r>
              <a:rPr lang="ru-RU" b="1" dirty="0" smtClean="0"/>
              <a:t>ступени), то их выполняют слева направо в том порядке, в котором они записаны.</a:t>
            </a:r>
            <a:endParaRPr lang="ru-RU" dirty="0" smtClean="0"/>
          </a:p>
          <a:p>
            <a:pPr>
              <a:buNone/>
            </a:pPr>
            <a:r>
              <a:rPr lang="ru-RU" sz="2300" dirty="0" smtClean="0"/>
              <a:t>        </a:t>
            </a:r>
            <a:endParaRPr lang="ru-RU" sz="23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00B050"/>
                </a:solidFill>
              </a:rPr>
              <a:t>    1        </a:t>
            </a:r>
            <a:r>
              <a:rPr lang="ru-RU" sz="2100" dirty="0" smtClean="0">
                <a:solidFill>
                  <a:srgbClr val="00B050"/>
                </a:solidFill>
              </a:rPr>
              <a:t>2       3       4         5                                 </a:t>
            </a:r>
          </a:p>
          <a:p>
            <a:pPr>
              <a:buNone/>
            </a:pPr>
            <a:r>
              <a:rPr lang="ru-RU" sz="3300" b="1" dirty="0" smtClean="0"/>
              <a:t>8 – 3 + 4 + 2 – 6 + 5</a:t>
            </a:r>
            <a:endParaRPr lang="ru-RU" sz="1900" b="1" dirty="0" smtClean="0"/>
          </a:p>
          <a:p>
            <a:pPr>
              <a:buNone/>
            </a:pPr>
            <a:r>
              <a:rPr lang="ru-RU" sz="3800" b="1" dirty="0" smtClean="0"/>
              <a:t>   </a:t>
            </a:r>
            <a:r>
              <a:rPr lang="en-US" sz="2400" b="1" dirty="0" smtClean="0"/>
              <a:t>I</a:t>
            </a:r>
            <a:r>
              <a:rPr lang="ru-RU" sz="2400" b="1" dirty="0" smtClean="0"/>
              <a:t>  ——————→                     </a:t>
            </a:r>
            <a:r>
              <a:rPr lang="ru-RU" sz="2100" dirty="0" smtClean="0">
                <a:solidFill>
                  <a:srgbClr val="00B050"/>
                </a:solidFill>
              </a:rPr>
              <a:t>1         2        3       4          5</a:t>
            </a:r>
            <a:endParaRPr lang="ru-RU" sz="2100" b="1" dirty="0" smtClean="0"/>
          </a:p>
          <a:p>
            <a:pPr>
              <a:buNone/>
            </a:pPr>
            <a:r>
              <a:rPr lang="ru-RU" sz="3800" b="1" dirty="0" smtClean="0"/>
              <a:t> </a:t>
            </a:r>
            <a:r>
              <a:rPr lang="ru-RU" sz="2800" b="1" dirty="0" smtClean="0"/>
              <a:t>слева  направо</a:t>
            </a:r>
            <a:r>
              <a:rPr lang="ru-RU" sz="2400" b="1" dirty="0" smtClean="0"/>
              <a:t> </a:t>
            </a:r>
            <a:r>
              <a:rPr lang="ru-RU" sz="3800" b="1" dirty="0" smtClean="0"/>
              <a:t>          8 : 3 · 4 : 2 · 6 · 5</a:t>
            </a:r>
            <a:endParaRPr lang="ru-RU" sz="3800" dirty="0" smtClean="0"/>
          </a:p>
          <a:p>
            <a:pPr>
              <a:buNone/>
            </a:pPr>
            <a:r>
              <a:rPr lang="ru-RU" sz="3300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                                              </a:t>
            </a:r>
            <a:r>
              <a:rPr lang="en-US" b="1" dirty="0" smtClean="0"/>
              <a:t>II</a:t>
            </a:r>
            <a:r>
              <a:rPr lang="ru-RU" b="1" dirty="0" smtClean="0"/>
              <a:t>—————→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                 </a:t>
            </a:r>
            <a:r>
              <a:rPr lang="ru-RU" sz="2600" b="1" dirty="0" smtClean="0"/>
              <a:t>слева    направо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ru-RU" b="1" dirty="0" smtClean="0"/>
              <a:t> 2. Если в выражении нет скобок и оно содержит и действия сложения и вычитания (действия </a:t>
            </a:r>
            <a:r>
              <a:rPr lang="en-US" b="1" dirty="0" smtClean="0"/>
              <a:t>I</a:t>
            </a:r>
            <a:r>
              <a:rPr lang="ru-RU" b="1" dirty="0" smtClean="0"/>
              <a:t> ступени) и действия умножения и деления (действия  </a:t>
            </a:r>
            <a:r>
              <a:rPr lang="en-US" b="1" dirty="0" smtClean="0"/>
              <a:t>II </a:t>
            </a:r>
            <a:r>
              <a:rPr lang="ru-RU" b="1" dirty="0" smtClean="0"/>
              <a:t>ступени)  , то сначала выполняют действия  </a:t>
            </a:r>
            <a:r>
              <a:rPr lang="en-US" b="1" dirty="0" smtClean="0"/>
              <a:t>II </a:t>
            </a:r>
            <a:r>
              <a:rPr lang="ru-RU" b="1" dirty="0" smtClean="0"/>
              <a:t>ступени (умножение и деление), а потом  - действия   </a:t>
            </a:r>
            <a:r>
              <a:rPr lang="en-US" b="1" dirty="0" smtClean="0"/>
              <a:t>I </a:t>
            </a:r>
            <a:r>
              <a:rPr lang="ru-RU" b="1" dirty="0" smtClean="0"/>
              <a:t>ступени (сложение и вычитание).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2300" dirty="0" smtClean="0">
                <a:solidFill>
                  <a:srgbClr val="00B050"/>
                </a:solidFill>
              </a:rPr>
              <a:t>4        1          2         5            3</a:t>
            </a:r>
          </a:p>
          <a:p>
            <a:pPr>
              <a:buNone/>
            </a:pPr>
            <a:r>
              <a:rPr lang="ru-RU" b="1" dirty="0" smtClean="0"/>
              <a:t>         </a:t>
            </a:r>
            <a:r>
              <a:rPr lang="ru-RU" sz="4600" b="1" dirty="0" smtClean="0"/>
              <a:t>8 – 3 · 4 : 2 + 6 · 5  </a:t>
            </a:r>
            <a:endParaRPr lang="ru-RU" sz="4600" dirty="0" smtClean="0"/>
          </a:p>
          <a:p>
            <a:pPr>
              <a:buNone/>
            </a:pPr>
            <a:r>
              <a:rPr lang="ru-RU" b="1" dirty="0" smtClean="0"/>
              <a:t>                  </a:t>
            </a:r>
            <a:r>
              <a:rPr lang="en-US" b="1" dirty="0" smtClean="0"/>
              <a:t>II</a:t>
            </a:r>
            <a:r>
              <a:rPr lang="ru-RU" b="1" dirty="0" smtClean="0"/>
              <a:t> —→   </a:t>
            </a:r>
            <a:r>
              <a:rPr lang="en-US" b="1" dirty="0" smtClean="0"/>
              <a:t>I</a:t>
            </a:r>
            <a:r>
              <a:rPr lang="ru-RU" b="1" dirty="0" smtClean="0"/>
              <a:t> ——→   </a:t>
            </a:r>
          </a:p>
          <a:p>
            <a:pPr>
              <a:buNone/>
            </a:pPr>
            <a:r>
              <a:rPr lang="ru-RU" b="1" dirty="0" smtClean="0"/>
              <a:t>            слева             направо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sz="2800" b="1" dirty="0" smtClean="0"/>
              <a:t>3.Если в выражении есть скобки , то сначала выполняют  действия в скобках ( учитывая при этом правила 1 и 2).     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sz="1800" dirty="0" smtClean="0">
                <a:solidFill>
                  <a:srgbClr val="00B050"/>
                </a:solidFill>
              </a:rPr>
              <a:t>5                1         2          4           3</a:t>
            </a:r>
          </a:p>
          <a:p>
            <a:pPr>
              <a:buNone/>
            </a:pPr>
            <a:r>
              <a:rPr lang="ru-RU" sz="3600" b="1" dirty="0" smtClean="0"/>
              <a:t>           8 – (3 · 4 : 2 + 6 · 5) 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                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—→   </a:t>
            </a:r>
            <a:r>
              <a:rPr lang="en-US" sz="2800" b="1" dirty="0" smtClean="0"/>
              <a:t>I</a:t>
            </a:r>
            <a:r>
              <a:rPr lang="ru-RU" sz="2800" b="1" dirty="0" smtClean="0"/>
              <a:t> ——→   </a:t>
            </a:r>
          </a:p>
          <a:p>
            <a:pPr>
              <a:buNone/>
            </a:pPr>
            <a:r>
              <a:rPr lang="ru-RU" sz="2800" b="1" dirty="0" smtClean="0"/>
              <a:t>                    слева             направо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100" dirty="0" smtClean="0"/>
              <a:t>                    </a:t>
            </a:r>
            <a:r>
              <a:rPr lang="ru-RU" sz="2100" dirty="0" smtClean="0">
                <a:solidFill>
                  <a:srgbClr val="FF0000"/>
                </a:solidFill>
              </a:rPr>
              <a:t>2        1         3</a:t>
            </a:r>
          </a:p>
          <a:p>
            <a:pPr>
              <a:buNone/>
            </a:pPr>
            <a:r>
              <a:rPr lang="ru-RU" sz="3800" dirty="0" smtClean="0"/>
              <a:t> 1).  48 : 6 · 5 : 10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2100" dirty="0" smtClean="0">
                <a:solidFill>
                  <a:srgbClr val="FF0000"/>
                </a:solidFill>
              </a:rPr>
              <a:t>1         2         3         4</a:t>
            </a:r>
          </a:p>
          <a:p>
            <a:pPr>
              <a:buNone/>
            </a:pPr>
            <a:r>
              <a:rPr lang="ru-RU" sz="3800" dirty="0" smtClean="0"/>
              <a:t> 2).  56 : 7 + 4 · 5 – 13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r>
              <a:rPr lang="ru-RU" sz="2100" dirty="0" smtClean="0">
                <a:solidFill>
                  <a:srgbClr val="FF0000"/>
                </a:solidFill>
              </a:rPr>
              <a:t>2          3            1</a:t>
            </a:r>
          </a:p>
          <a:p>
            <a:pPr>
              <a:buNone/>
            </a:pPr>
            <a:r>
              <a:rPr lang="ru-RU" sz="3800" dirty="0" smtClean="0"/>
              <a:t> 3).  63 + 7 – 40 : 5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2100" dirty="0" smtClean="0">
                <a:solidFill>
                  <a:srgbClr val="FF0000"/>
                </a:solidFill>
              </a:rPr>
              <a:t>3           2          1</a:t>
            </a:r>
          </a:p>
          <a:p>
            <a:pPr>
              <a:buNone/>
            </a:pPr>
            <a:r>
              <a:rPr lang="ru-RU" sz="3800" dirty="0" smtClean="0"/>
              <a:t> 4).  14 – 8 – 2 + 15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r>
              <a:rPr lang="ru-RU" sz="2100" dirty="0" smtClean="0">
                <a:solidFill>
                  <a:srgbClr val="FF0000"/>
                </a:solidFill>
              </a:rPr>
              <a:t>4           1          2         5               3         6        7</a:t>
            </a:r>
          </a:p>
          <a:p>
            <a:pPr>
              <a:buNone/>
            </a:pPr>
            <a:r>
              <a:rPr lang="ru-RU" sz="3800" dirty="0" smtClean="0"/>
              <a:t> 5).  72– 24 : 12 · 3+ 100 · 2 – 7+ 101              </a:t>
            </a:r>
            <a:endParaRPr lang="ru-RU" sz="3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Проверь правильность порядка действий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□ - □ + □</a:t>
            </a:r>
          </a:p>
          <a:p>
            <a:pPr algn="ctr">
              <a:buNone/>
            </a:pPr>
            <a:r>
              <a:rPr lang="ru-RU" dirty="0" smtClean="0"/>
              <a:t>□ – (□ + □) ∙ □ : □</a:t>
            </a:r>
          </a:p>
          <a:p>
            <a:pPr algn="ctr">
              <a:buNone/>
            </a:pPr>
            <a:r>
              <a:rPr lang="ru-RU" dirty="0" smtClean="0"/>
              <a:t>□ : (□ - □) ∙ □ + (□ ∙ □ - □) : □</a:t>
            </a:r>
          </a:p>
          <a:p>
            <a:pPr algn="ctr">
              <a:buNone/>
            </a:pPr>
            <a:r>
              <a:rPr lang="ru-RU" dirty="0" smtClean="0"/>
              <a:t>( □ + □ ) : □ - □</a:t>
            </a:r>
          </a:p>
          <a:p>
            <a:pPr algn="ctr">
              <a:buNone/>
            </a:pPr>
            <a:r>
              <a:rPr lang="ru-RU" dirty="0" smtClean="0"/>
              <a:t>(□ - □) ∙ □ + □ ∙ (□ - □) </a:t>
            </a:r>
          </a:p>
          <a:p>
            <a:pPr algn="ctr">
              <a:buNone/>
            </a:pPr>
            <a:r>
              <a:rPr lang="ru-RU" dirty="0" smtClean="0"/>
              <a:t>□ - □ : □ + □ ∙ □</a:t>
            </a:r>
          </a:p>
          <a:p>
            <a:pPr algn="ctr">
              <a:buNone/>
            </a:pPr>
            <a:r>
              <a:rPr lang="ru-RU" dirty="0" smtClean="0"/>
              <a:t>□ ∙ (□ - □) - □ : (□ - □) +□</a:t>
            </a:r>
          </a:p>
          <a:p>
            <a:pPr algn="ctr">
              <a:buNone/>
            </a:pPr>
            <a:r>
              <a:rPr lang="ru-RU" dirty="0" smtClean="0"/>
              <a:t>(□ - □) ∙ □</a:t>
            </a:r>
          </a:p>
          <a:p>
            <a:pPr algn="ctr">
              <a:buNone/>
            </a:pPr>
            <a:r>
              <a:rPr lang="ru-RU" dirty="0" smtClean="0"/>
              <a:t>□ + □ - □ + □ - □ + □</a:t>
            </a:r>
          </a:p>
          <a:p>
            <a:pPr algn="ctr">
              <a:buNone/>
            </a:pPr>
            <a:r>
              <a:rPr lang="ru-RU" dirty="0" smtClean="0"/>
              <a:t>□ + □ : (□ - □)  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Какое действие выполняется последним?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Calibri" pitchFamily="34" charset="0"/>
              </a:rPr>
              <a:t>(851+ 2331) :74- 34= ?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(32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х</a:t>
            </a:r>
            <a:r>
              <a:rPr lang="ru-RU" sz="3600" dirty="0" smtClean="0">
                <a:latin typeface="Calibri" pitchFamily="34" charset="0"/>
              </a:rPr>
              <a:t> 15- 250): 46 + (180: 12- 8) </a:t>
            </a:r>
            <a:r>
              <a:rPr lang="ru-RU" sz="3600" dirty="0" err="1" smtClean="0">
                <a:latin typeface="Calibri" pitchFamily="34" charset="0"/>
              </a:rPr>
              <a:t>х</a:t>
            </a:r>
            <a:r>
              <a:rPr lang="ru-RU" sz="3600" dirty="0" smtClean="0">
                <a:latin typeface="Calibri" pitchFamily="34" charset="0"/>
              </a:rPr>
              <a:t> 9 = ?</a:t>
            </a:r>
          </a:p>
          <a:p>
            <a:pPr>
              <a:buNone/>
            </a:pPr>
            <a:endParaRPr lang="ru-RU" sz="3600" dirty="0" smtClean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Найди значение выражения: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</a:rPr>
              <a:t>                     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1                            2            3</a:t>
            </a:r>
          </a:p>
          <a:p>
            <a:pPr>
              <a:buNone/>
            </a:pPr>
            <a:r>
              <a:rPr lang="ru-RU" sz="3600" dirty="0" smtClean="0">
                <a:latin typeface="Calibri" pitchFamily="34" charset="0"/>
              </a:rPr>
              <a:t>(851+ 2331) :74- 34= 9</a:t>
            </a:r>
            <a:endParaRPr lang="ru-RU" sz="3600" dirty="0" smtClean="0"/>
          </a:p>
          <a:p>
            <a:pPr marL="566928" indent="-457200">
              <a:buAutoNum type="arabicParenR"/>
            </a:pPr>
            <a:r>
              <a:rPr lang="ru-RU" sz="3200" dirty="0" smtClean="0"/>
              <a:t>2331+851=3182</a:t>
            </a:r>
          </a:p>
          <a:p>
            <a:pPr marL="566928" indent="-457200">
              <a:buAutoNum type="arabicParenR"/>
            </a:pPr>
            <a:r>
              <a:rPr lang="ru-RU" sz="3200" dirty="0" smtClean="0"/>
              <a:t>3182:74=43</a:t>
            </a:r>
          </a:p>
          <a:p>
            <a:pPr marL="566928" indent="-457200">
              <a:buAutoNum type="arabicParenR"/>
            </a:pPr>
            <a:r>
              <a:rPr lang="ru-RU" sz="3200" dirty="0" smtClean="0"/>
              <a:t>43-39=9</a:t>
            </a:r>
          </a:p>
          <a:p>
            <a:pPr marL="566928" indent="-45720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    </a:t>
            </a:r>
            <a:r>
              <a:rPr lang="ru-RU" sz="1600" dirty="0" smtClean="0">
                <a:solidFill>
                  <a:srgbClr val="FF0000"/>
                </a:solidFill>
              </a:rPr>
              <a:t>1           </a:t>
            </a:r>
            <a:r>
              <a:rPr lang="ru-RU" sz="1600" smtClean="0">
                <a:solidFill>
                  <a:srgbClr val="FF0000"/>
                </a:solidFill>
              </a:rPr>
              <a:t>2            3         </a:t>
            </a:r>
            <a:r>
              <a:rPr lang="ru-RU" sz="1600" dirty="0" smtClean="0">
                <a:solidFill>
                  <a:srgbClr val="FF0000"/>
                </a:solidFill>
              </a:rPr>
              <a:t>7                </a:t>
            </a:r>
            <a:r>
              <a:rPr lang="ru-RU" sz="1600" smtClean="0">
                <a:solidFill>
                  <a:srgbClr val="FF0000"/>
                </a:solidFill>
              </a:rPr>
              <a:t>4         5         6</a:t>
            </a:r>
            <a:endParaRPr lang="ru-RU" sz="1800" dirty="0" smtClean="0">
              <a:solidFill>
                <a:srgbClr val="FF0000"/>
              </a:solidFill>
            </a:endParaRPr>
          </a:p>
          <a:p>
            <a:pPr marL="566928" indent="-457200">
              <a:buNone/>
            </a:pPr>
            <a:r>
              <a:rPr lang="ru-RU" sz="3200" dirty="0" smtClean="0"/>
              <a:t>(32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х</a:t>
            </a:r>
            <a:r>
              <a:rPr lang="ru-RU" sz="3600" dirty="0" smtClean="0">
                <a:latin typeface="Calibri" pitchFamily="34" charset="0"/>
              </a:rPr>
              <a:t> 15- 250): 46 + (180: 12- 8) </a:t>
            </a:r>
            <a:r>
              <a:rPr lang="ru-RU" sz="3600" dirty="0" err="1" smtClean="0">
                <a:latin typeface="Calibri" pitchFamily="34" charset="0"/>
              </a:rPr>
              <a:t>х</a:t>
            </a:r>
            <a:r>
              <a:rPr lang="ru-RU" sz="3600" dirty="0" smtClean="0">
                <a:latin typeface="Calibri" pitchFamily="34" charset="0"/>
              </a:rPr>
              <a:t> 9 = 68</a:t>
            </a:r>
          </a:p>
          <a:p>
            <a:pPr marL="566928" indent="-457200">
              <a:buAutoNum type="arabicParenR"/>
            </a:pPr>
            <a:r>
              <a:rPr lang="ru-RU" sz="2800" dirty="0" smtClean="0"/>
              <a:t>32</a:t>
            </a:r>
            <a:r>
              <a:rPr lang="ru-RU" sz="3200" dirty="0" smtClean="0">
                <a:latin typeface="Calibri" pitchFamily="34" charset="0"/>
              </a:rPr>
              <a:t> х15=480     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4) </a:t>
            </a:r>
            <a:r>
              <a:rPr lang="ru-RU" sz="3200" dirty="0" smtClean="0">
                <a:latin typeface="Calibri" pitchFamily="34" charset="0"/>
              </a:rPr>
              <a:t>180:12=15   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7) </a:t>
            </a:r>
            <a:r>
              <a:rPr lang="ru-RU" sz="3200" dirty="0" smtClean="0">
                <a:latin typeface="Calibri" pitchFamily="34" charset="0"/>
              </a:rPr>
              <a:t>63+5=68</a:t>
            </a:r>
          </a:p>
          <a:p>
            <a:pPr marL="566928" indent="-457200">
              <a:buAutoNum type="arabicParenR"/>
            </a:pPr>
            <a:r>
              <a:rPr lang="ru-RU" sz="3200" dirty="0" smtClean="0">
                <a:latin typeface="Calibri" pitchFamily="34" charset="0"/>
              </a:rPr>
              <a:t>480-250=230   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5) </a:t>
            </a:r>
            <a:r>
              <a:rPr lang="ru-RU" sz="3200" dirty="0" smtClean="0">
                <a:latin typeface="Calibri" pitchFamily="34" charset="0"/>
              </a:rPr>
              <a:t>15-8=7</a:t>
            </a:r>
          </a:p>
          <a:p>
            <a:pPr marL="566928" indent="-457200">
              <a:buAutoNum type="arabicParenR"/>
            </a:pPr>
            <a:r>
              <a:rPr lang="ru-RU" sz="3200" dirty="0" smtClean="0">
                <a:latin typeface="Calibri" pitchFamily="34" charset="0"/>
              </a:rPr>
              <a:t>230:46=5           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6) </a:t>
            </a:r>
            <a:r>
              <a:rPr lang="ru-RU" sz="3200" dirty="0" smtClean="0">
                <a:latin typeface="Calibri" pitchFamily="34" charset="0"/>
              </a:rPr>
              <a:t>7 х9=63</a:t>
            </a:r>
            <a:endParaRPr lang="ru-RU" sz="3200" dirty="0" smtClean="0"/>
          </a:p>
          <a:p>
            <a:pPr marL="566928" indent="-457200">
              <a:buNone/>
            </a:pPr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Проверь решение: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 :            повторить правила;</a:t>
            </a:r>
          </a:p>
          <a:p>
            <a:pPr>
              <a:buNone/>
            </a:pPr>
            <a:r>
              <a:rPr lang="ru-RU" dirty="0" smtClean="0"/>
              <a:t>                    № 824 (</a:t>
            </a:r>
            <a:r>
              <a:rPr lang="ru-RU" dirty="0" err="1" smtClean="0"/>
              <a:t>а,б</a:t>
            </a:r>
            <a:r>
              <a:rPr lang="ru-RU" dirty="0" smtClean="0"/>
              <a:t>)- Женя</a:t>
            </a:r>
          </a:p>
          <a:p>
            <a:pPr>
              <a:buNone/>
            </a:pPr>
            <a:r>
              <a:rPr lang="ru-RU" dirty="0" smtClean="0"/>
              <a:t>                    № 824  (</a:t>
            </a:r>
            <a:r>
              <a:rPr lang="ru-RU" dirty="0" err="1" smtClean="0"/>
              <a:t>г,е</a:t>
            </a:r>
            <a:r>
              <a:rPr lang="ru-RU" dirty="0" smtClean="0"/>
              <a:t>)- </a:t>
            </a:r>
            <a:r>
              <a:rPr lang="ru-RU" dirty="0" err="1" smtClean="0"/>
              <a:t>Уля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 какова была цель нашего урока?</a:t>
            </a:r>
          </a:p>
          <a:p>
            <a:r>
              <a:rPr lang="ru-RU" sz="2800" dirty="0" smtClean="0"/>
              <a:t> справились ли мы с этой </a:t>
            </a:r>
            <a:r>
              <a:rPr lang="ru-RU" sz="2800" b="1" dirty="0" smtClean="0"/>
              <a:t> </a:t>
            </a:r>
            <a:r>
              <a:rPr lang="ru-RU" sz="2800" dirty="0" smtClean="0"/>
              <a:t>целью?</a:t>
            </a:r>
          </a:p>
          <a:p>
            <a:r>
              <a:rPr lang="ru-RU" sz="2800" dirty="0" smtClean="0"/>
              <a:t> у нас сразу получилось это сделать? </a:t>
            </a:r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Изобрази своё настроение после данного урока: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Рефлексия учебной деятельности на уроке</a:t>
            </a:r>
            <a:endParaRPr lang="ru-RU" sz="32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3711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73216"/>
            <a:ext cx="910580" cy="91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437112"/>
            <a:ext cx="910580" cy="91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  </a:t>
            </a:r>
          </a:p>
          <a:p>
            <a:pPr algn="ctr">
              <a:buNone/>
            </a:pPr>
            <a:r>
              <a:rPr lang="ru-RU" sz="5400" dirty="0" smtClean="0"/>
              <a:t>СПАСИБО ЗА УРОК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Оценки:     </a:t>
            </a:r>
            <a:r>
              <a:rPr lang="ru-RU" sz="2400" dirty="0" smtClean="0"/>
              <a:t>белый гриб- «5», подберезовик- «4», </a:t>
            </a:r>
            <a:br>
              <a:rPr lang="ru-RU" sz="2400" dirty="0" smtClean="0"/>
            </a:br>
            <a:r>
              <a:rPr lang="ru-RU" sz="2400" dirty="0" smtClean="0"/>
              <a:t>                           лисички- «3», мухомор- «2».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2585260" cy="180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17032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2414389" cy="188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84784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/>
        </p:nvSpPr>
        <p:spPr bwMode="auto">
          <a:xfrm>
            <a:off x="431800" y="1196975"/>
            <a:ext cx="1727200" cy="446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775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 smtClean="0"/>
              <a:t>4 х16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 smtClean="0"/>
              <a:t>   +11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 smtClean="0"/>
              <a:t>    :15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 smtClean="0"/>
              <a:t>   х12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u="sng" dirty="0" smtClean="0"/>
              <a:t>   :20__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 smtClean="0"/>
              <a:t>      ?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63825" y="1196975"/>
            <a:ext cx="1800225" cy="4464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775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dirty="0">
                <a:latin typeface="Calibri" pitchFamily="34" charset="0"/>
              </a:rPr>
              <a:t>19 х3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     -9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   :12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  х25</a:t>
            </a:r>
          </a:p>
          <a:p>
            <a:pPr algn="ctr"/>
            <a:r>
              <a:rPr lang="ru-RU" sz="3600" u="sng" dirty="0">
                <a:latin typeface="Calibri" pitchFamily="34" charset="0"/>
              </a:rPr>
              <a:t>  :50 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?</a:t>
            </a:r>
          </a:p>
          <a:p>
            <a:pPr algn="ctr"/>
            <a:endParaRPr lang="ru-RU" sz="360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5850" y="1196975"/>
            <a:ext cx="1727200" cy="4464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775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dirty="0">
                <a:latin typeface="Calibri" pitchFamily="34" charset="0"/>
              </a:rPr>
              <a:t>32 х3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   :48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  х15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    х3</a:t>
            </a:r>
          </a:p>
          <a:p>
            <a:pPr algn="ctr"/>
            <a:r>
              <a:rPr lang="ru-RU" sz="3600" u="sng" dirty="0">
                <a:latin typeface="Calibri" pitchFamily="34" charset="0"/>
              </a:rPr>
              <a:t>  :45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?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83412" y="1196975"/>
            <a:ext cx="1728788" cy="4464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775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dirty="0">
                <a:latin typeface="Calibri" pitchFamily="34" charset="0"/>
              </a:rPr>
              <a:t>4 х14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   +40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    :48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    х35</a:t>
            </a:r>
          </a:p>
          <a:p>
            <a:pPr algn="ctr"/>
            <a:r>
              <a:rPr lang="ru-RU" sz="3600" u="sng" dirty="0">
                <a:latin typeface="Calibri" pitchFamily="34" charset="0"/>
              </a:rPr>
              <a:t>      :5</a:t>
            </a:r>
          </a:p>
          <a:p>
            <a:pPr algn="ctr"/>
            <a:r>
              <a:rPr lang="ru-RU" sz="36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457200" y="6007291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/>
              <a:t>Представить в виде произведения выражения :</a:t>
            </a:r>
            <a:endParaRPr lang="ru-RU" sz="3200" dirty="0"/>
          </a:p>
        </p:txBody>
      </p:sp>
      <p:pic>
        <p:nvPicPr>
          <p:cNvPr id="1026" name="Рисунок 5" descr="http://vio.uchim.info/Vio_83/cd_site/article_img/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нашего урока восстановить ваши знания о порядке действий над натуральными числами в выражениях. </a:t>
            </a:r>
            <a:endParaRPr lang="ru-RU" smtClean="0"/>
          </a:p>
          <a:p>
            <a:pPr>
              <a:buNone/>
            </a:pPr>
            <a:r>
              <a:rPr lang="ru-RU" smtClean="0"/>
              <a:t> </a:t>
            </a:r>
            <a:endParaRPr lang="ru-RU" dirty="0" smtClean="0"/>
          </a:p>
          <a:p>
            <a:r>
              <a:rPr lang="ru-RU" dirty="0" smtClean="0"/>
              <a:t>Итак, вам известно, что при вычислении значения числового выражения, необходимо соблюдать принятый порядок действий.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016224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Действия </a:t>
            </a:r>
            <a:r>
              <a:rPr lang="ru-RU" sz="3200" b="1" dirty="0" smtClean="0"/>
              <a:t>сложения и вычитания</a:t>
            </a:r>
            <a:r>
              <a:rPr lang="ru-RU" sz="3200" dirty="0" smtClean="0"/>
              <a:t> называют действиями   </a:t>
            </a:r>
            <a:r>
              <a:rPr lang="en-US" sz="3200" b="1" dirty="0" smtClean="0"/>
              <a:t>I</a:t>
            </a:r>
            <a:r>
              <a:rPr lang="ru-RU" sz="3200" b="1" dirty="0" smtClean="0"/>
              <a:t>  ступени</a:t>
            </a:r>
            <a:r>
              <a:rPr lang="ru-RU" sz="3200" dirty="0" smtClean="0"/>
              <a:t>, а действия </a:t>
            </a:r>
            <a:r>
              <a:rPr lang="ru-RU" sz="3200" b="1" dirty="0" smtClean="0"/>
              <a:t>умножения и деления</a:t>
            </a:r>
            <a:r>
              <a:rPr lang="ru-RU" sz="3200" dirty="0" smtClean="0"/>
              <a:t> – действиями  </a:t>
            </a:r>
            <a:r>
              <a:rPr lang="en-US" sz="3200" b="1" dirty="0" smtClean="0"/>
              <a:t>II</a:t>
            </a:r>
            <a:r>
              <a:rPr lang="ru-RU" sz="3200" b="1" dirty="0" smtClean="0"/>
              <a:t>  ступени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2  L 0.25 0  L 0.125 0.11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</TotalTime>
  <Words>741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«У людей, усвоивших великие принципы математики, одним органом чувств больше, чем у простых смертных».                                                                                  Ч.Дарвин    </vt:lpstr>
      <vt:lpstr>Оценки:     белый гриб- «5», подберезовик- «4»,                             лисички- «3», мухомор- «2».</vt:lpstr>
      <vt:lpstr>Слайд 3</vt:lpstr>
      <vt:lpstr>Слайд 4</vt:lpstr>
      <vt:lpstr>Слайд 5</vt:lpstr>
      <vt:lpstr>Слайд 6</vt:lpstr>
      <vt:lpstr>Представить в виде произведения выражения :</vt:lpstr>
      <vt:lpstr>Слайд 8</vt:lpstr>
      <vt:lpstr>Действия сложения и вычитания называют действиями   I  ступени, а действия умножения и деления – действиями  II  ступени.</vt:lpstr>
      <vt:lpstr>Слайд 10</vt:lpstr>
      <vt:lpstr>Слайд 11</vt:lpstr>
      <vt:lpstr>Слайд 12</vt:lpstr>
      <vt:lpstr>Проверь правильность порядка действий</vt:lpstr>
      <vt:lpstr>Какое действие выполняется последним?</vt:lpstr>
      <vt:lpstr>Найди значение выражения:</vt:lpstr>
      <vt:lpstr>Проверь решение:</vt:lpstr>
      <vt:lpstr>Слайд 17</vt:lpstr>
      <vt:lpstr>Рефлексия учебной деятельности на уроке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38</cp:revision>
  <dcterms:created xsi:type="dcterms:W3CDTF">2012-12-13T16:53:07Z</dcterms:created>
  <dcterms:modified xsi:type="dcterms:W3CDTF">2012-12-17T07:11:14Z</dcterms:modified>
</cp:coreProperties>
</file>