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9" r:id="rId3"/>
    <p:sldId id="260" r:id="rId4"/>
    <p:sldId id="261" r:id="rId5"/>
    <p:sldId id="262" r:id="rId6"/>
    <p:sldId id="263" r:id="rId7"/>
    <p:sldId id="269" r:id="rId8"/>
    <p:sldId id="264" r:id="rId9"/>
    <p:sldId id="267" r:id="rId10"/>
    <p:sldId id="268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E0A8-8E48-42ED-884C-4B8AE84DB2DE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1357298"/>
            <a:ext cx="52864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i="1" dirty="0" smtClean="0"/>
              <a:t>Ровно встали, тихо сели</a:t>
            </a:r>
          </a:p>
          <a:p>
            <a:pPr algn="just"/>
            <a:r>
              <a:rPr lang="ru-RU" sz="3600" i="1" dirty="0" smtClean="0"/>
              <a:t>Головами повертели.</a:t>
            </a:r>
          </a:p>
          <a:p>
            <a:pPr algn="just"/>
            <a:r>
              <a:rPr lang="ru-RU" sz="3600" i="1" dirty="0" smtClean="0"/>
              <a:t>Очень сладко потянулись</a:t>
            </a:r>
          </a:p>
          <a:p>
            <a:pPr algn="just"/>
            <a:r>
              <a:rPr lang="ru-RU" sz="3600" i="1" dirty="0" smtClean="0"/>
              <a:t>И друг другу улыбнулись.</a:t>
            </a:r>
          </a:p>
          <a:p>
            <a:pPr algn="just"/>
            <a:r>
              <a:rPr lang="ru-RU" sz="3600" i="1" dirty="0" smtClean="0"/>
              <a:t>Прозвенел сейчас звонок,</a:t>
            </a:r>
          </a:p>
          <a:p>
            <a:pPr algn="just"/>
            <a:r>
              <a:rPr lang="ru-RU" sz="3600" i="1" dirty="0" smtClean="0"/>
              <a:t>Начинается урок.</a:t>
            </a:r>
            <a:endParaRPr lang="ru-RU" sz="3600" i="1" dirty="0"/>
          </a:p>
        </p:txBody>
      </p:sp>
      <p:sp>
        <p:nvSpPr>
          <p:cNvPr id="3" name="TextBox 2"/>
          <p:cNvSpPr txBox="1"/>
          <p:nvPr/>
        </p:nvSpPr>
        <p:spPr>
          <a:xfrm rot="416860">
            <a:off x="7394813" y="893745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⅔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 rot="20874258">
            <a:off x="2060918" y="88606"/>
            <a:ext cx="12144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⅙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 rot="20837323">
            <a:off x="3033829" y="5187801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⅖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 rot="776601">
            <a:off x="785786" y="3286124"/>
            <a:ext cx="92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⅗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 rot="990993">
            <a:off x="7305186" y="4837288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⅞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928670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«Дерево удовлетворённости»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071678"/>
            <a:ext cx="821537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Плоды</a:t>
            </a:r>
            <a:r>
              <a:rPr lang="ru-RU" sz="3200" i="1" dirty="0" smtClean="0"/>
              <a:t> – урок прошёл  полезно,  </a:t>
            </a:r>
          </a:p>
          <a:p>
            <a:r>
              <a:rPr lang="ru-RU" sz="3200" i="1" dirty="0" smtClean="0"/>
              <a:t>                 плодотворно;</a:t>
            </a:r>
          </a:p>
          <a:p>
            <a:r>
              <a:rPr lang="ru-RU" sz="3200" b="1" i="1" dirty="0" smtClean="0"/>
              <a:t>Цветок</a:t>
            </a:r>
            <a:r>
              <a:rPr lang="ru-RU" sz="3200" i="1" dirty="0" smtClean="0"/>
              <a:t> – урок прошёл неплохо;</a:t>
            </a:r>
          </a:p>
          <a:p>
            <a:r>
              <a:rPr lang="ru-RU" sz="3200" b="1" i="1" dirty="0" smtClean="0"/>
              <a:t>Зелёный листок </a:t>
            </a:r>
            <a:r>
              <a:rPr lang="ru-RU" sz="3200" i="1" dirty="0" smtClean="0"/>
              <a:t>– не совсем удовлетворён</a:t>
            </a:r>
          </a:p>
          <a:p>
            <a:r>
              <a:rPr lang="ru-RU" sz="3200" i="1" dirty="0" smtClean="0"/>
              <a:t>                  уроком;</a:t>
            </a:r>
          </a:p>
          <a:p>
            <a:r>
              <a:rPr lang="ru-RU" sz="3200" b="1" i="1" dirty="0" smtClean="0"/>
              <a:t>Жёлтый листок </a:t>
            </a:r>
            <a:r>
              <a:rPr lang="ru-RU" sz="3200" i="1" dirty="0" smtClean="0"/>
              <a:t>– урок не понравился,</a:t>
            </a:r>
          </a:p>
          <a:p>
            <a:r>
              <a:rPr lang="ru-RU" sz="3200" i="1" dirty="0" smtClean="0"/>
              <a:t>                  скучно.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1071546"/>
            <a:ext cx="5000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Каждый может за версту </a:t>
            </a:r>
          </a:p>
          <a:p>
            <a:r>
              <a:rPr lang="ru-RU" sz="3200" dirty="0" smtClean="0"/>
              <a:t>Видеть дробную черту.</a:t>
            </a:r>
          </a:p>
          <a:p>
            <a:r>
              <a:rPr lang="ru-RU" sz="3200" dirty="0" smtClean="0"/>
              <a:t>Над  чертой -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000496" y="1928802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числитель,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86512" y="1857364"/>
            <a:ext cx="172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 знайте,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571604" y="2500306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Под чертою - 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929058" y="2428868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знаменатель.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43042" y="3143248"/>
            <a:ext cx="5857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Дробь такую, непременно,</a:t>
            </a:r>
          </a:p>
          <a:p>
            <a:r>
              <a:rPr lang="ru-RU" sz="3200" dirty="0" smtClean="0"/>
              <a:t>Надо звать 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714744" y="3571876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обыкновенной</a:t>
            </a:r>
            <a:endParaRPr lang="ru-RU" sz="3600" b="1" dirty="0"/>
          </a:p>
        </p:txBody>
      </p:sp>
      <p:pic>
        <p:nvPicPr>
          <p:cNvPr id="2050" name="Picture 2" descr="http://www.archimed-msk.ru/goods_pics/00001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4214818"/>
            <a:ext cx="3810000" cy="28575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357290" y="4214818"/>
            <a:ext cx="1285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1</a:t>
            </a:r>
            <a:endParaRPr lang="ru-RU" sz="5400" dirty="0"/>
          </a:p>
        </p:txBody>
      </p:sp>
      <p:sp>
        <p:nvSpPr>
          <p:cNvPr id="13" name="Минус 12"/>
          <p:cNvSpPr/>
          <p:nvPr/>
        </p:nvSpPr>
        <p:spPr>
          <a:xfrm>
            <a:off x="1071538" y="4857760"/>
            <a:ext cx="1071570" cy="35719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357290" y="4929198"/>
            <a:ext cx="92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3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885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2838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3790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857224" y="1357298"/>
            <a:ext cx="1000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2</a:t>
            </a:r>
            <a:endParaRPr lang="ru-RU" sz="5400" dirty="0"/>
          </a:p>
        </p:txBody>
      </p:sp>
      <p:sp>
        <p:nvSpPr>
          <p:cNvPr id="20" name="TextBox 19"/>
          <p:cNvSpPr txBox="1"/>
          <p:nvPr/>
        </p:nvSpPr>
        <p:spPr>
          <a:xfrm>
            <a:off x="857224" y="2071678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7</a:t>
            </a:r>
            <a:endParaRPr lang="ru-RU" sz="5400" dirty="0"/>
          </a:p>
        </p:txBody>
      </p:sp>
      <p:sp>
        <p:nvSpPr>
          <p:cNvPr id="21" name="TextBox 20"/>
          <p:cNvSpPr txBox="1"/>
          <p:nvPr/>
        </p:nvSpPr>
        <p:spPr>
          <a:xfrm>
            <a:off x="1785918" y="1357298"/>
            <a:ext cx="114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6</a:t>
            </a:r>
            <a:endParaRPr lang="ru-RU" sz="5400" dirty="0"/>
          </a:p>
        </p:txBody>
      </p:sp>
      <p:sp>
        <p:nvSpPr>
          <p:cNvPr id="22" name="TextBox 21"/>
          <p:cNvSpPr txBox="1"/>
          <p:nvPr/>
        </p:nvSpPr>
        <p:spPr>
          <a:xfrm>
            <a:off x="1643042" y="2071678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11</a:t>
            </a:r>
            <a:endParaRPr lang="ru-RU" sz="5400" dirty="0"/>
          </a:p>
        </p:txBody>
      </p:sp>
      <p:sp>
        <p:nvSpPr>
          <p:cNvPr id="23" name="TextBox 22"/>
          <p:cNvSpPr txBox="1"/>
          <p:nvPr/>
        </p:nvSpPr>
        <p:spPr>
          <a:xfrm>
            <a:off x="2714612" y="1357298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17</a:t>
            </a:r>
            <a:endParaRPr lang="ru-RU" sz="5400" dirty="0"/>
          </a:p>
        </p:txBody>
      </p:sp>
      <p:sp>
        <p:nvSpPr>
          <p:cNvPr id="24" name="TextBox 23"/>
          <p:cNvSpPr txBox="1"/>
          <p:nvPr/>
        </p:nvSpPr>
        <p:spPr>
          <a:xfrm>
            <a:off x="2714612" y="2071678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26</a:t>
            </a:r>
            <a:endParaRPr lang="ru-RU" sz="5400" dirty="0"/>
          </a:p>
        </p:txBody>
      </p:sp>
      <p:sp>
        <p:nvSpPr>
          <p:cNvPr id="25" name="TextBox 24"/>
          <p:cNvSpPr txBox="1"/>
          <p:nvPr/>
        </p:nvSpPr>
        <p:spPr>
          <a:xfrm>
            <a:off x="3857620" y="1357298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5</a:t>
            </a:r>
            <a:endParaRPr lang="ru-RU" sz="5400" dirty="0"/>
          </a:p>
        </p:txBody>
      </p:sp>
      <p:sp>
        <p:nvSpPr>
          <p:cNvPr id="26" name="TextBox 25"/>
          <p:cNvSpPr txBox="1"/>
          <p:nvPr/>
        </p:nvSpPr>
        <p:spPr>
          <a:xfrm>
            <a:off x="3857620" y="2071678"/>
            <a:ext cx="1000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7</a:t>
            </a:r>
            <a:endParaRPr lang="ru-RU" sz="5400" dirty="0"/>
          </a:p>
        </p:txBody>
      </p:sp>
      <p:sp>
        <p:nvSpPr>
          <p:cNvPr id="27" name="TextBox 26"/>
          <p:cNvSpPr txBox="1"/>
          <p:nvPr/>
        </p:nvSpPr>
        <p:spPr>
          <a:xfrm>
            <a:off x="4857752" y="1357298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6</a:t>
            </a:r>
            <a:endParaRPr lang="ru-RU" sz="5400" dirty="0"/>
          </a:p>
        </p:txBody>
      </p:sp>
      <p:sp>
        <p:nvSpPr>
          <p:cNvPr id="28" name="TextBox 27"/>
          <p:cNvSpPr txBox="1"/>
          <p:nvPr/>
        </p:nvSpPr>
        <p:spPr>
          <a:xfrm>
            <a:off x="4643438" y="2071678"/>
            <a:ext cx="142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25</a:t>
            </a:r>
            <a:endParaRPr lang="ru-RU" sz="5400" dirty="0"/>
          </a:p>
        </p:txBody>
      </p:sp>
      <p:sp>
        <p:nvSpPr>
          <p:cNvPr id="29" name="TextBox 28"/>
          <p:cNvSpPr txBox="1"/>
          <p:nvPr/>
        </p:nvSpPr>
        <p:spPr>
          <a:xfrm>
            <a:off x="5857884" y="1357298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6</a:t>
            </a:r>
            <a:endParaRPr lang="ru-RU" sz="5400" dirty="0"/>
          </a:p>
        </p:txBody>
      </p:sp>
      <p:sp>
        <p:nvSpPr>
          <p:cNvPr id="30" name="TextBox 29"/>
          <p:cNvSpPr txBox="1"/>
          <p:nvPr/>
        </p:nvSpPr>
        <p:spPr>
          <a:xfrm>
            <a:off x="5715008" y="2143116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61</a:t>
            </a:r>
            <a:endParaRPr lang="ru-RU" sz="4800" dirty="0"/>
          </a:p>
        </p:txBody>
      </p:sp>
      <p:sp>
        <p:nvSpPr>
          <p:cNvPr id="31" name="TextBox 30"/>
          <p:cNvSpPr txBox="1"/>
          <p:nvPr/>
        </p:nvSpPr>
        <p:spPr>
          <a:xfrm>
            <a:off x="7000892" y="1357298"/>
            <a:ext cx="114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32" name="TextBox 31"/>
          <p:cNvSpPr txBox="1"/>
          <p:nvPr/>
        </p:nvSpPr>
        <p:spPr>
          <a:xfrm>
            <a:off x="7072330" y="2071678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7</a:t>
            </a:r>
            <a:endParaRPr lang="ru-RU" sz="5400" dirty="0"/>
          </a:p>
        </p:txBody>
      </p:sp>
      <p:sp>
        <p:nvSpPr>
          <p:cNvPr id="33" name="Минус 32"/>
          <p:cNvSpPr/>
          <p:nvPr/>
        </p:nvSpPr>
        <p:spPr>
          <a:xfrm>
            <a:off x="785786" y="2143116"/>
            <a:ext cx="642942" cy="14287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Минус 33"/>
          <p:cNvSpPr/>
          <p:nvPr/>
        </p:nvSpPr>
        <p:spPr>
          <a:xfrm>
            <a:off x="1714480" y="2143116"/>
            <a:ext cx="714380" cy="14287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Минус 34"/>
          <p:cNvSpPr/>
          <p:nvPr/>
        </p:nvSpPr>
        <p:spPr>
          <a:xfrm>
            <a:off x="2714612" y="2143116"/>
            <a:ext cx="857256" cy="14287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Минус 35"/>
          <p:cNvSpPr/>
          <p:nvPr/>
        </p:nvSpPr>
        <p:spPr>
          <a:xfrm>
            <a:off x="3714744" y="2143116"/>
            <a:ext cx="857256" cy="14287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Минус 36"/>
          <p:cNvSpPr/>
          <p:nvPr/>
        </p:nvSpPr>
        <p:spPr>
          <a:xfrm>
            <a:off x="4714876" y="2143116"/>
            <a:ext cx="857256" cy="14287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Минус 37"/>
          <p:cNvSpPr/>
          <p:nvPr/>
        </p:nvSpPr>
        <p:spPr>
          <a:xfrm>
            <a:off x="5643570" y="2143116"/>
            <a:ext cx="1000132" cy="14287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Минус 38"/>
          <p:cNvSpPr/>
          <p:nvPr/>
        </p:nvSpPr>
        <p:spPr>
          <a:xfrm>
            <a:off x="6715140" y="2143116"/>
            <a:ext cx="1143008" cy="14287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928662" y="335756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6</a:t>
            </a:r>
            <a:endParaRPr lang="ru-RU" sz="54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785786" y="4143380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11</a:t>
            </a:r>
            <a:endParaRPr lang="ru-RU" sz="5400" dirty="0"/>
          </a:p>
        </p:txBody>
      </p:sp>
      <p:sp>
        <p:nvSpPr>
          <p:cNvPr id="42" name="Минус 41"/>
          <p:cNvSpPr/>
          <p:nvPr/>
        </p:nvSpPr>
        <p:spPr>
          <a:xfrm>
            <a:off x="857224" y="4143380"/>
            <a:ext cx="714380" cy="14287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071670" y="335756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6</a:t>
            </a:r>
            <a:endParaRPr lang="ru-RU" sz="54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928794" y="4143380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25</a:t>
            </a:r>
            <a:endParaRPr lang="ru-RU" sz="54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3286116" y="335756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6</a:t>
            </a:r>
            <a:endParaRPr lang="ru-RU" sz="54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143240" y="4143380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61</a:t>
            </a:r>
            <a:endParaRPr lang="ru-RU" sz="5400" dirty="0"/>
          </a:p>
        </p:txBody>
      </p:sp>
      <p:sp>
        <p:nvSpPr>
          <p:cNvPr id="47" name="Минус 46"/>
          <p:cNvSpPr/>
          <p:nvPr/>
        </p:nvSpPr>
        <p:spPr>
          <a:xfrm>
            <a:off x="1928794" y="4143380"/>
            <a:ext cx="857256" cy="14287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Минус 47"/>
          <p:cNvSpPr/>
          <p:nvPr/>
        </p:nvSpPr>
        <p:spPr>
          <a:xfrm>
            <a:off x="3000364" y="4143380"/>
            <a:ext cx="1000132" cy="14287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357818" y="407194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2</a:t>
            </a:r>
            <a:endParaRPr lang="ru-RU" sz="54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5357818" y="478632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7</a:t>
            </a:r>
            <a:endParaRPr lang="ru-RU" sz="54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6357950" y="478632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7</a:t>
            </a:r>
            <a:endParaRPr lang="ru-RU" sz="5400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6357950" y="407194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5</a:t>
            </a:r>
            <a:endParaRPr lang="ru-RU" sz="54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7286644" y="407194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7286644" y="478632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7</a:t>
            </a:r>
            <a:endParaRPr lang="ru-RU" sz="5400" dirty="0"/>
          </a:p>
        </p:txBody>
      </p:sp>
      <p:sp>
        <p:nvSpPr>
          <p:cNvPr id="56" name="Минус 55"/>
          <p:cNvSpPr/>
          <p:nvPr/>
        </p:nvSpPr>
        <p:spPr>
          <a:xfrm>
            <a:off x="5286380" y="4857760"/>
            <a:ext cx="642942" cy="14287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Минус 56"/>
          <p:cNvSpPr/>
          <p:nvPr/>
        </p:nvSpPr>
        <p:spPr>
          <a:xfrm>
            <a:off x="6143636" y="4857760"/>
            <a:ext cx="857256" cy="14287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Минус 57"/>
          <p:cNvSpPr/>
          <p:nvPr/>
        </p:nvSpPr>
        <p:spPr>
          <a:xfrm>
            <a:off x="7215206" y="4857760"/>
            <a:ext cx="785818" cy="14287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7" grpId="0" animBg="1"/>
      <p:bldP spid="48" grpId="0" animBg="1"/>
      <p:bldP spid="52" grpId="0"/>
      <p:bldP spid="54" grpId="0"/>
      <p:bldP spid="55" grpId="0"/>
      <p:bldP spid="56" grpId="0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714488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3</a:t>
            </a:r>
            <a:endParaRPr lang="ru-RU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1000100" y="2428868"/>
            <a:ext cx="57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5</a:t>
            </a:r>
            <a:endParaRPr lang="ru-RU" sz="5400" dirty="0"/>
          </a:p>
        </p:txBody>
      </p:sp>
      <p:sp>
        <p:nvSpPr>
          <p:cNvPr id="4" name="Минус 3"/>
          <p:cNvSpPr/>
          <p:nvPr/>
        </p:nvSpPr>
        <p:spPr>
          <a:xfrm>
            <a:off x="857224" y="2500306"/>
            <a:ext cx="785818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000232" y="1714488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1</a:t>
            </a:r>
            <a:endParaRPr lang="ru-RU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2000232" y="2428868"/>
            <a:ext cx="1000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7</a:t>
            </a:r>
            <a:endParaRPr lang="ru-RU" sz="5400" dirty="0"/>
          </a:p>
        </p:txBody>
      </p:sp>
      <p:sp>
        <p:nvSpPr>
          <p:cNvPr id="8" name="Минус 7"/>
          <p:cNvSpPr/>
          <p:nvPr/>
        </p:nvSpPr>
        <p:spPr>
          <a:xfrm>
            <a:off x="1857356" y="2500306"/>
            <a:ext cx="785818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071802" y="1714488"/>
            <a:ext cx="857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6</a:t>
            </a:r>
            <a:endParaRPr lang="ru-RU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3071802" y="2428868"/>
            <a:ext cx="114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6</a:t>
            </a:r>
            <a:endParaRPr lang="ru-RU" sz="5400" dirty="0"/>
          </a:p>
        </p:txBody>
      </p:sp>
      <p:sp>
        <p:nvSpPr>
          <p:cNvPr id="11" name="Минус 10"/>
          <p:cNvSpPr/>
          <p:nvPr/>
        </p:nvSpPr>
        <p:spPr>
          <a:xfrm>
            <a:off x="2928926" y="2500306"/>
            <a:ext cx="785818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143372" y="1714488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11</a:t>
            </a:r>
            <a:endParaRPr lang="ru-RU" sz="5400" dirty="0"/>
          </a:p>
        </p:txBody>
      </p:sp>
      <p:sp>
        <p:nvSpPr>
          <p:cNvPr id="13" name="TextBox 12"/>
          <p:cNvSpPr txBox="1"/>
          <p:nvPr/>
        </p:nvSpPr>
        <p:spPr>
          <a:xfrm>
            <a:off x="4143372" y="2428868"/>
            <a:ext cx="1000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19</a:t>
            </a:r>
            <a:endParaRPr lang="ru-RU" sz="5400" dirty="0"/>
          </a:p>
        </p:txBody>
      </p:sp>
      <p:sp>
        <p:nvSpPr>
          <p:cNvPr id="14" name="Минус 13"/>
          <p:cNvSpPr/>
          <p:nvPr/>
        </p:nvSpPr>
        <p:spPr>
          <a:xfrm>
            <a:off x="4214810" y="2500306"/>
            <a:ext cx="785818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572132" y="1714488"/>
            <a:ext cx="1000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9</a:t>
            </a:r>
            <a:endParaRPr lang="ru-RU"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5572132" y="2428868"/>
            <a:ext cx="1285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8</a:t>
            </a:r>
            <a:endParaRPr lang="ru-RU" sz="5400" dirty="0"/>
          </a:p>
        </p:txBody>
      </p:sp>
      <p:sp>
        <p:nvSpPr>
          <p:cNvPr id="17" name="Минус 16"/>
          <p:cNvSpPr/>
          <p:nvPr/>
        </p:nvSpPr>
        <p:spPr>
          <a:xfrm>
            <a:off x="5429256" y="2500306"/>
            <a:ext cx="785818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500826" y="1714488"/>
            <a:ext cx="1500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5</a:t>
            </a:r>
            <a:endParaRPr lang="ru-RU" sz="5400" dirty="0"/>
          </a:p>
        </p:txBody>
      </p:sp>
      <p:sp>
        <p:nvSpPr>
          <p:cNvPr id="19" name="TextBox 18"/>
          <p:cNvSpPr txBox="1"/>
          <p:nvPr/>
        </p:nvSpPr>
        <p:spPr>
          <a:xfrm>
            <a:off x="6500826" y="2428868"/>
            <a:ext cx="1500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20" name="Минус 19"/>
          <p:cNvSpPr/>
          <p:nvPr/>
        </p:nvSpPr>
        <p:spPr>
          <a:xfrm>
            <a:off x="6357950" y="2500306"/>
            <a:ext cx="785818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7358082" y="1714488"/>
            <a:ext cx="92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23</a:t>
            </a:r>
            <a:endParaRPr lang="ru-RU" sz="5400" dirty="0"/>
          </a:p>
        </p:txBody>
      </p:sp>
      <p:sp>
        <p:nvSpPr>
          <p:cNvPr id="22" name="TextBox 21"/>
          <p:cNvSpPr txBox="1"/>
          <p:nvPr/>
        </p:nvSpPr>
        <p:spPr>
          <a:xfrm>
            <a:off x="7358082" y="2428868"/>
            <a:ext cx="1285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19</a:t>
            </a:r>
            <a:endParaRPr lang="ru-RU" sz="5400" dirty="0"/>
          </a:p>
        </p:txBody>
      </p:sp>
      <p:sp>
        <p:nvSpPr>
          <p:cNvPr id="23" name="Минус 22"/>
          <p:cNvSpPr/>
          <p:nvPr/>
        </p:nvSpPr>
        <p:spPr>
          <a:xfrm>
            <a:off x="7358082" y="2500306"/>
            <a:ext cx="785818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000100" y="335756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3</a:t>
            </a:r>
            <a:endParaRPr lang="ru-RU" sz="5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000100" y="407194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5</a:t>
            </a:r>
            <a:endParaRPr lang="ru-RU" sz="5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000232" y="335756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1</a:t>
            </a:r>
            <a:endParaRPr lang="ru-RU" sz="5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000232" y="407194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7</a:t>
            </a:r>
            <a:endParaRPr lang="ru-RU" sz="5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857488" y="3357562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11</a:t>
            </a:r>
            <a:endParaRPr lang="ru-RU" sz="5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857488" y="4071942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19</a:t>
            </a:r>
            <a:endParaRPr lang="ru-RU" sz="5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500562" y="407194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6</a:t>
            </a:r>
            <a:endParaRPr lang="ru-RU" sz="54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500562" y="4714884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6</a:t>
            </a:r>
            <a:endParaRPr lang="ru-RU" sz="5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429256" y="407194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9</a:t>
            </a:r>
            <a:endParaRPr lang="ru-RU" sz="54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429256" y="4714884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8</a:t>
            </a:r>
            <a:endParaRPr lang="ru-RU" sz="54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357950" y="407194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5</a:t>
            </a:r>
            <a:endParaRPr lang="ru-RU" sz="54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357950" y="4714884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7143768" y="4071942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23</a:t>
            </a:r>
            <a:endParaRPr lang="ru-RU" sz="54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143768" y="4714884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19</a:t>
            </a:r>
            <a:endParaRPr lang="ru-RU" sz="5400" dirty="0"/>
          </a:p>
        </p:txBody>
      </p:sp>
      <p:sp>
        <p:nvSpPr>
          <p:cNvPr id="43" name="Минус 42"/>
          <p:cNvSpPr/>
          <p:nvPr/>
        </p:nvSpPr>
        <p:spPr>
          <a:xfrm>
            <a:off x="857224" y="4143380"/>
            <a:ext cx="785818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Минус 43"/>
          <p:cNvSpPr/>
          <p:nvPr/>
        </p:nvSpPr>
        <p:spPr>
          <a:xfrm>
            <a:off x="1857356" y="4143380"/>
            <a:ext cx="785818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Минус 44"/>
          <p:cNvSpPr/>
          <p:nvPr/>
        </p:nvSpPr>
        <p:spPr>
          <a:xfrm>
            <a:off x="2928926" y="4143380"/>
            <a:ext cx="785818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Минус 45"/>
          <p:cNvSpPr/>
          <p:nvPr/>
        </p:nvSpPr>
        <p:spPr>
          <a:xfrm>
            <a:off x="4357686" y="4857760"/>
            <a:ext cx="785818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Минус 46"/>
          <p:cNvSpPr/>
          <p:nvPr/>
        </p:nvSpPr>
        <p:spPr>
          <a:xfrm>
            <a:off x="5286380" y="4857760"/>
            <a:ext cx="785818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Минус 47"/>
          <p:cNvSpPr/>
          <p:nvPr/>
        </p:nvSpPr>
        <p:spPr>
          <a:xfrm>
            <a:off x="6215074" y="4857760"/>
            <a:ext cx="785818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Минус 48"/>
          <p:cNvSpPr/>
          <p:nvPr/>
        </p:nvSpPr>
        <p:spPr>
          <a:xfrm>
            <a:off x="7215206" y="4857760"/>
            <a:ext cx="785818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500034" y="5072074"/>
            <a:ext cx="3643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/>
              <a:t>правильные</a:t>
            </a:r>
            <a:endParaRPr lang="ru-RU" sz="4400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5143504" y="3357562"/>
            <a:ext cx="4000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/>
              <a:t>неправильные</a:t>
            </a:r>
            <a:endParaRPr lang="ru-R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/>
      <p:bldP spid="30" grpId="0"/>
      <p:bldP spid="31" grpId="0"/>
      <p:bldP spid="32" grpId="0"/>
      <p:bldP spid="34" grpId="0"/>
      <p:bldP spid="35" grpId="0"/>
      <p:bldP spid="37" grpId="0"/>
      <p:bldP spid="38" grpId="0"/>
      <p:bldP spid="39" grpId="0"/>
      <p:bldP spid="41" grpId="0"/>
      <p:bldP spid="42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785794"/>
            <a:ext cx="89297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Тема урока: </a:t>
            </a:r>
            <a:r>
              <a:rPr lang="ru-RU" sz="4400" b="1" i="1" dirty="0" smtClean="0"/>
              <a:t>Правильные и</a:t>
            </a:r>
          </a:p>
          <a:p>
            <a:r>
              <a:rPr lang="ru-RU" sz="4400" b="1" i="1" dirty="0" smtClean="0"/>
              <a:t>                   неправильные дроби.</a:t>
            </a:r>
            <a:endParaRPr lang="ru-RU" sz="40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42910" y="2214554"/>
            <a:ext cx="80724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/>
              <a:t>Задачи:</a:t>
            </a:r>
          </a:p>
          <a:p>
            <a:pPr>
              <a:buFontTx/>
              <a:buChar char="-"/>
            </a:pPr>
            <a:r>
              <a:rPr lang="ru-RU" sz="3600" i="1" dirty="0" smtClean="0"/>
              <a:t>познакомиться с правильными и неправильными дробями;</a:t>
            </a:r>
          </a:p>
          <a:p>
            <a:pPr>
              <a:buFontTx/>
              <a:buChar char="-"/>
            </a:pPr>
            <a:r>
              <a:rPr lang="ru-RU" sz="3600" i="1" dirty="0" smtClean="0"/>
              <a:t>дать определение;</a:t>
            </a:r>
          </a:p>
          <a:p>
            <a:pPr>
              <a:buFontTx/>
              <a:buChar char="-"/>
            </a:pPr>
            <a:r>
              <a:rPr lang="ru-RU" sz="3600" i="1" dirty="0" smtClean="0"/>
              <a:t>научиться сравнивать.</a:t>
            </a:r>
            <a:endParaRPr lang="ru-RU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714488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3</a:t>
            </a:r>
            <a:endParaRPr lang="ru-RU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1000100" y="2428868"/>
            <a:ext cx="57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5</a:t>
            </a:r>
            <a:endParaRPr lang="ru-RU" sz="5400" dirty="0"/>
          </a:p>
        </p:txBody>
      </p:sp>
      <p:sp>
        <p:nvSpPr>
          <p:cNvPr id="4" name="Минус 3"/>
          <p:cNvSpPr/>
          <p:nvPr/>
        </p:nvSpPr>
        <p:spPr>
          <a:xfrm>
            <a:off x="857224" y="2500306"/>
            <a:ext cx="785818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000232" y="1714488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1</a:t>
            </a:r>
            <a:endParaRPr lang="ru-RU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2000232" y="2428868"/>
            <a:ext cx="1000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7</a:t>
            </a:r>
            <a:endParaRPr lang="ru-RU" sz="5400" dirty="0"/>
          </a:p>
        </p:txBody>
      </p:sp>
      <p:sp>
        <p:nvSpPr>
          <p:cNvPr id="8" name="Минус 7"/>
          <p:cNvSpPr/>
          <p:nvPr/>
        </p:nvSpPr>
        <p:spPr>
          <a:xfrm>
            <a:off x="1857356" y="2500306"/>
            <a:ext cx="785818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071802" y="1714488"/>
            <a:ext cx="857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6</a:t>
            </a:r>
            <a:endParaRPr lang="ru-RU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3071802" y="2428868"/>
            <a:ext cx="114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6</a:t>
            </a:r>
            <a:endParaRPr lang="ru-RU" sz="5400" dirty="0"/>
          </a:p>
        </p:txBody>
      </p:sp>
      <p:sp>
        <p:nvSpPr>
          <p:cNvPr id="11" name="Минус 10"/>
          <p:cNvSpPr/>
          <p:nvPr/>
        </p:nvSpPr>
        <p:spPr>
          <a:xfrm>
            <a:off x="2928926" y="2500306"/>
            <a:ext cx="785818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143372" y="1714488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11</a:t>
            </a:r>
            <a:endParaRPr lang="ru-RU" sz="5400" dirty="0"/>
          </a:p>
        </p:txBody>
      </p:sp>
      <p:sp>
        <p:nvSpPr>
          <p:cNvPr id="13" name="TextBox 12"/>
          <p:cNvSpPr txBox="1"/>
          <p:nvPr/>
        </p:nvSpPr>
        <p:spPr>
          <a:xfrm>
            <a:off x="4143372" y="2428868"/>
            <a:ext cx="1000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19</a:t>
            </a:r>
            <a:endParaRPr lang="ru-RU" sz="5400" dirty="0"/>
          </a:p>
        </p:txBody>
      </p:sp>
      <p:sp>
        <p:nvSpPr>
          <p:cNvPr id="14" name="Минус 13"/>
          <p:cNvSpPr/>
          <p:nvPr/>
        </p:nvSpPr>
        <p:spPr>
          <a:xfrm>
            <a:off x="4214810" y="2500306"/>
            <a:ext cx="785818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572132" y="1714488"/>
            <a:ext cx="1000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9</a:t>
            </a:r>
            <a:endParaRPr lang="ru-RU"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5572132" y="2428868"/>
            <a:ext cx="1285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8</a:t>
            </a:r>
            <a:endParaRPr lang="ru-RU" sz="5400" dirty="0"/>
          </a:p>
        </p:txBody>
      </p:sp>
      <p:sp>
        <p:nvSpPr>
          <p:cNvPr id="17" name="Минус 16"/>
          <p:cNvSpPr/>
          <p:nvPr/>
        </p:nvSpPr>
        <p:spPr>
          <a:xfrm>
            <a:off x="5429256" y="2500306"/>
            <a:ext cx="785818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500826" y="1714488"/>
            <a:ext cx="1500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5</a:t>
            </a:r>
            <a:endParaRPr lang="ru-RU" sz="5400" dirty="0"/>
          </a:p>
        </p:txBody>
      </p:sp>
      <p:sp>
        <p:nvSpPr>
          <p:cNvPr id="19" name="TextBox 18"/>
          <p:cNvSpPr txBox="1"/>
          <p:nvPr/>
        </p:nvSpPr>
        <p:spPr>
          <a:xfrm>
            <a:off x="6500826" y="2428868"/>
            <a:ext cx="1500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20" name="Минус 19"/>
          <p:cNvSpPr/>
          <p:nvPr/>
        </p:nvSpPr>
        <p:spPr>
          <a:xfrm>
            <a:off x="6357950" y="2500306"/>
            <a:ext cx="785818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7358082" y="1714488"/>
            <a:ext cx="92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23</a:t>
            </a:r>
            <a:endParaRPr lang="ru-RU" sz="5400" dirty="0"/>
          </a:p>
        </p:txBody>
      </p:sp>
      <p:sp>
        <p:nvSpPr>
          <p:cNvPr id="22" name="TextBox 21"/>
          <p:cNvSpPr txBox="1"/>
          <p:nvPr/>
        </p:nvSpPr>
        <p:spPr>
          <a:xfrm>
            <a:off x="7358082" y="2428868"/>
            <a:ext cx="1285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19</a:t>
            </a:r>
            <a:endParaRPr lang="ru-RU" sz="5400" dirty="0"/>
          </a:p>
        </p:txBody>
      </p:sp>
      <p:sp>
        <p:nvSpPr>
          <p:cNvPr id="23" name="Минус 22"/>
          <p:cNvSpPr/>
          <p:nvPr/>
        </p:nvSpPr>
        <p:spPr>
          <a:xfrm>
            <a:off x="7358082" y="2500306"/>
            <a:ext cx="785818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000100" y="335756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3</a:t>
            </a:r>
            <a:endParaRPr lang="ru-RU" sz="5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000100" y="407194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5</a:t>
            </a:r>
            <a:endParaRPr lang="ru-RU" sz="5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000232" y="335756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1</a:t>
            </a:r>
            <a:endParaRPr lang="ru-RU" sz="5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000232" y="407194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7</a:t>
            </a:r>
            <a:endParaRPr lang="ru-RU" sz="5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857488" y="3357562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11</a:t>
            </a:r>
            <a:endParaRPr lang="ru-RU" sz="5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857488" y="4071942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19</a:t>
            </a:r>
            <a:endParaRPr lang="ru-RU" sz="5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500562" y="407194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6</a:t>
            </a:r>
            <a:endParaRPr lang="ru-RU" sz="54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500562" y="4714884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6</a:t>
            </a:r>
            <a:endParaRPr lang="ru-RU" sz="5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429256" y="407194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9</a:t>
            </a:r>
            <a:endParaRPr lang="ru-RU" sz="54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429256" y="4714884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8</a:t>
            </a:r>
            <a:endParaRPr lang="ru-RU" sz="54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357950" y="407194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5</a:t>
            </a:r>
            <a:endParaRPr lang="ru-RU" sz="54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357950" y="4714884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7143768" y="4071942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23</a:t>
            </a:r>
            <a:endParaRPr lang="ru-RU" sz="54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143768" y="4714884"/>
            <a:ext cx="886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19</a:t>
            </a:r>
            <a:endParaRPr lang="ru-RU" sz="5400" dirty="0"/>
          </a:p>
        </p:txBody>
      </p:sp>
      <p:sp>
        <p:nvSpPr>
          <p:cNvPr id="43" name="Минус 42"/>
          <p:cNvSpPr/>
          <p:nvPr/>
        </p:nvSpPr>
        <p:spPr>
          <a:xfrm>
            <a:off x="857224" y="4143380"/>
            <a:ext cx="785818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Минус 43"/>
          <p:cNvSpPr/>
          <p:nvPr/>
        </p:nvSpPr>
        <p:spPr>
          <a:xfrm>
            <a:off x="1857356" y="4143380"/>
            <a:ext cx="785818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Минус 44"/>
          <p:cNvSpPr/>
          <p:nvPr/>
        </p:nvSpPr>
        <p:spPr>
          <a:xfrm>
            <a:off x="2928926" y="4143380"/>
            <a:ext cx="785818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Минус 45"/>
          <p:cNvSpPr/>
          <p:nvPr/>
        </p:nvSpPr>
        <p:spPr>
          <a:xfrm>
            <a:off x="4357686" y="4857760"/>
            <a:ext cx="785818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Минус 46"/>
          <p:cNvSpPr/>
          <p:nvPr/>
        </p:nvSpPr>
        <p:spPr>
          <a:xfrm>
            <a:off x="5286380" y="4857760"/>
            <a:ext cx="785818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Минус 47"/>
          <p:cNvSpPr/>
          <p:nvPr/>
        </p:nvSpPr>
        <p:spPr>
          <a:xfrm>
            <a:off x="6215074" y="4857760"/>
            <a:ext cx="785818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Минус 48"/>
          <p:cNvSpPr/>
          <p:nvPr/>
        </p:nvSpPr>
        <p:spPr>
          <a:xfrm>
            <a:off x="7215206" y="4857760"/>
            <a:ext cx="785818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500034" y="5072074"/>
            <a:ext cx="3643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/>
              <a:t>правильные</a:t>
            </a:r>
            <a:endParaRPr lang="ru-RU" sz="4400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5143504" y="3357562"/>
            <a:ext cx="4000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/>
              <a:t>неправильные</a:t>
            </a:r>
            <a:endParaRPr lang="ru-R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/>
      <p:bldP spid="30" grpId="0"/>
      <p:bldP spid="31" grpId="0"/>
      <p:bldP spid="32" grpId="0"/>
      <p:bldP spid="34" grpId="0"/>
      <p:bldP spid="35" grpId="0"/>
      <p:bldP spid="37" grpId="0"/>
      <p:bldP spid="38" grpId="0"/>
      <p:bldP spid="39" grpId="0"/>
      <p:bldP spid="41" grpId="0"/>
      <p:bldP spid="42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785926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smtClean="0"/>
              <a:t>4</a:t>
            </a:r>
            <a:endParaRPr lang="ru-RU" sz="4800"/>
          </a:p>
        </p:txBody>
      </p:sp>
      <p:sp>
        <p:nvSpPr>
          <p:cNvPr id="4" name="TextBox 3"/>
          <p:cNvSpPr txBox="1"/>
          <p:nvPr/>
        </p:nvSpPr>
        <p:spPr>
          <a:xfrm>
            <a:off x="1214414" y="2500306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7</a:t>
            </a:r>
            <a:endParaRPr lang="ru-RU" sz="4800" dirty="0"/>
          </a:p>
        </p:txBody>
      </p:sp>
      <p:sp>
        <p:nvSpPr>
          <p:cNvPr id="5" name="Минус 4"/>
          <p:cNvSpPr/>
          <p:nvPr/>
        </p:nvSpPr>
        <p:spPr>
          <a:xfrm>
            <a:off x="1071538" y="2500306"/>
            <a:ext cx="785818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85984" y="2071678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1</a:t>
            </a:r>
            <a:endParaRPr lang="ru-RU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1857356" y="2071678"/>
            <a:ext cx="714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&lt;</a:t>
            </a:r>
          </a:p>
          <a:p>
            <a:endParaRPr lang="ru-RU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928670"/>
            <a:ext cx="114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5</a:t>
            </a:r>
            <a:endParaRPr lang="ru-RU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3143240" y="1571612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9</a:t>
            </a:r>
            <a:endParaRPr lang="ru-RU" sz="4800" dirty="0"/>
          </a:p>
        </p:txBody>
      </p:sp>
      <p:sp>
        <p:nvSpPr>
          <p:cNvPr id="10" name="Минус 9"/>
          <p:cNvSpPr/>
          <p:nvPr/>
        </p:nvSpPr>
        <p:spPr>
          <a:xfrm>
            <a:off x="2928926" y="1643050"/>
            <a:ext cx="785818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928670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9</a:t>
            </a:r>
            <a:endParaRPr lang="ru-RU" sz="4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1571612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5</a:t>
            </a:r>
            <a:endParaRPr lang="ru-RU" sz="4800" dirty="0"/>
          </a:p>
        </p:txBody>
      </p:sp>
      <p:sp>
        <p:nvSpPr>
          <p:cNvPr id="13" name="Минус 12"/>
          <p:cNvSpPr/>
          <p:nvPr/>
        </p:nvSpPr>
        <p:spPr>
          <a:xfrm>
            <a:off x="4000496" y="1643050"/>
            <a:ext cx="785818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643306" y="1285860"/>
            <a:ext cx="1357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&gt;</a:t>
            </a:r>
            <a:endParaRPr lang="ru-RU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5072066" y="1643050"/>
            <a:ext cx="1500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17</a:t>
            </a:r>
            <a:endParaRPr lang="ru-RU" sz="4800" dirty="0"/>
          </a:p>
        </p:txBody>
      </p:sp>
      <p:sp>
        <p:nvSpPr>
          <p:cNvPr id="16" name="TextBox 15"/>
          <p:cNvSpPr txBox="1"/>
          <p:nvPr/>
        </p:nvSpPr>
        <p:spPr>
          <a:xfrm>
            <a:off x="5072066" y="2285992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16</a:t>
            </a:r>
            <a:endParaRPr lang="ru-RU" sz="4800" dirty="0"/>
          </a:p>
        </p:txBody>
      </p:sp>
      <p:sp>
        <p:nvSpPr>
          <p:cNvPr id="17" name="Минус 16"/>
          <p:cNvSpPr/>
          <p:nvPr/>
        </p:nvSpPr>
        <p:spPr>
          <a:xfrm>
            <a:off x="5072066" y="2357430"/>
            <a:ext cx="785818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215074" y="1928802"/>
            <a:ext cx="50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1</a:t>
            </a:r>
            <a:endParaRPr lang="ru-RU" sz="4800" dirty="0"/>
          </a:p>
        </p:txBody>
      </p:sp>
      <p:sp>
        <p:nvSpPr>
          <p:cNvPr id="19" name="TextBox 18"/>
          <p:cNvSpPr txBox="1"/>
          <p:nvPr/>
        </p:nvSpPr>
        <p:spPr>
          <a:xfrm>
            <a:off x="5857884" y="1928802"/>
            <a:ext cx="135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&gt;</a:t>
            </a:r>
            <a:endParaRPr lang="ru-RU" sz="4800" dirty="0"/>
          </a:p>
        </p:txBody>
      </p:sp>
      <p:sp>
        <p:nvSpPr>
          <p:cNvPr id="20" name="TextBox 19"/>
          <p:cNvSpPr txBox="1"/>
          <p:nvPr/>
        </p:nvSpPr>
        <p:spPr>
          <a:xfrm>
            <a:off x="6429388" y="2714620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9</a:t>
            </a:r>
            <a:endParaRPr lang="ru-RU" sz="4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429388" y="3286124"/>
            <a:ext cx="5794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9</a:t>
            </a:r>
            <a:endParaRPr lang="ru-RU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7286644" y="3000372"/>
            <a:ext cx="50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1</a:t>
            </a:r>
            <a:endParaRPr lang="ru-RU" sz="4800" dirty="0"/>
          </a:p>
        </p:txBody>
      </p:sp>
      <p:sp>
        <p:nvSpPr>
          <p:cNvPr id="23" name="Минус 22"/>
          <p:cNvSpPr/>
          <p:nvPr/>
        </p:nvSpPr>
        <p:spPr>
          <a:xfrm>
            <a:off x="6286512" y="3429000"/>
            <a:ext cx="785818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7000892" y="3000372"/>
            <a:ext cx="785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=</a:t>
            </a:r>
            <a:endParaRPr lang="ru-RU" sz="4800" dirty="0"/>
          </a:p>
        </p:txBody>
      </p:sp>
      <p:sp>
        <p:nvSpPr>
          <p:cNvPr id="25" name="TextBox 24"/>
          <p:cNvSpPr txBox="1"/>
          <p:nvPr/>
        </p:nvSpPr>
        <p:spPr>
          <a:xfrm>
            <a:off x="6715140" y="4500570"/>
            <a:ext cx="1500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7</a:t>
            </a:r>
            <a:endParaRPr lang="ru-RU" sz="4800" dirty="0"/>
          </a:p>
        </p:txBody>
      </p:sp>
      <p:sp>
        <p:nvSpPr>
          <p:cNvPr id="26" name="TextBox 25"/>
          <p:cNvSpPr txBox="1"/>
          <p:nvPr/>
        </p:nvSpPr>
        <p:spPr>
          <a:xfrm>
            <a:off x="6643702" y="5143512"/>
            <a:ext cx="1428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13</a:t>
            </a:r>
            <a:endParaRPr lang="ru-RU" sz="4800" dirty="0"/>
          </a:p>
        </p:txBody>
      </p:sp>
      <p:sp>
        <p:nvSpPr>
          <p:cNvPr id="27" name="Минус 26"/>
          <p:cNvSpPr/>
          <p:nvPr/>
        </p:nvSpPr>
        <p:spPr>
          <a:xfrm>
            <a:off x="7858148" y="5214950"/>
            <a:ext cx="785818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Минус 27"/>
          <p:cNvSpPr/>
          <p:nvPr/>
        </p:nvSpPr>
        <p:spPr>
          <a:xfrm>
            <a:off x="6643702" y="5214950"/>
            <a:ext cx="785818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929586" y="5143512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7</a:t>
            </a:r>
            <a:endParaRPr lang="ru-RU" sz="48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7786710" y="4500570"/>
            <a:ext cx="8098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13</a:t>
            </a:r>
            <a:endParaRPr lang="ru-RU" sz="4800" dirty="0"/>
          </a:p>
        </p:txBody>
      </p:sp>
      <p:sp>
        <p:nvSpPr>
          <p:cNvPr id="31" name="TextBox 30"/>
          <p:cNvSpPr txBox="1"/>
          <p:nvPr/>
        </p:nvSpPr>
        <p:spPr>
          <a:xfrm>
            <a:off x="7429520" y="4786322"/>
            <a:ext cx="1428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=</a:t>
            </a:r>
            <a:endParaRPr lang="ru-RU" sz="4800" dirty="0"/>
          </a:p>
        </p:txBody>
      </p:sp>
      <p:sp>
        <p:nvSpPr>
          <p:cNvPr id="32" name="TextBox 31"/>
          <p:cNvSpPr txBox="1"/>
          <p:nvPr/>
        </p:nvSpPr>
        <p:spPr>
          <a:xfrm>
            <a:off x="4572000" y="3714752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8</a:t>
            </a:r>
            <a:endParaRPr lang="ru-RU" sz="4800" dirty="0"/>
          </a:p>
        </p:txBody>
      </p:sp>
      <p:sp>
        <p:nvSpPr>
          <p:cNvPr id="33" name="TextBox 32"/>
          <p:cNvSpPr txBox="1"/>
          <p:nvPr/>
        </p:nvSpPr>
        <p:spPr>
          <a:xfrm>
            <a:off x="4429124" y="4286256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11</a:t>
            </a:r>
            <a:endParaRPr lang="ru-RU" sz="4800" dirty="0"/>
          </a:p>
        </p:txBody>
      </p:sp>
      <p:sp>
        <p:nvSpPr>
          <p:cNvPr id="34" name="TextBox 33"/>
          <p:cNvSpPr txBox="1"/>
          <p:nvPr/>
        </p:nvSpPr>
        <p:spPr>
          <a:xfrm>
            <a:off x="5572132" y="4000504"/>
            <a:ext cx="64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1</a:t>
            </a:r>
            <a:endParaRPr lang="ru-RU" sz="48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286116" y="5143512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dirty="0" smtClean="0">
                <a:solidFill>
                  <a:prstClr val="black"/>
                </a:solidFill>
              </a:rPr>
              <a:t>1</a:t>
            </a: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flipH="1">
            <a:off x="5143504" y="4000504"/>
            <a:ext cx="1643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&lt;</a:t>
            </a:r>
            <a:endParaRPr lang="ru-RU" sz="4800" dirty="0"/>
          </a:p>
        </p:txBody>
      </p:sp>
      <p:sp>
        <p:nvSpPr>
          <p:cNvPr id="37" name="Минус 36"/>
          <p:cNvSpPr/>
          <p:nvPr/>
        </p:nvSpPr>
        <p:spPr>
          <a:xfrm>
            <a:off x="4429124" y="4357694"/>
            <a:ext cx="785818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2786050" y="2643182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4</a:t>
            </a:r>
            <a:endParaRPr lang="ru-RU" sz="48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786050" y="3286124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dirty="0" smtClean="0">
                <a:solidFill>
                  <a:prstClr val="black"/>
                </a:solidFill>
              </a:rPr>
              <a:t>4</a:t>
            </a: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40" name="Минус 39"/>
          <p:cNvSpPr/>
          <p:nvPr/>
        </p:nvSpPr>
        <p:spPr>
          <a:xfrm>
            <a:off x="2643174" y="3357562"/>
            <a:ext cx="785818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3357554" y="2928934"/>
            <a:ext cx="428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=</a:t>
            </a:r>
            <a:endParaRPr lang="ru-RU" sz="4800" dirty="0"/>
          </a:p>
        </p:txBody>
      </p:sp>
      <p:sp>
        <p:nvSpPr>
          <p:cNvPr id="42" name="TextBox 41"/>
          <p:cNvSpPr txBox="1"/>
          <p:nvPr/>
        </p:nvSpPr>
        <p:spPr>
          <a:xfrm>
            <a:off x="3857620" y="328612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7</a:t>
            </a:r>
            <a:endParaRPr lang="ru-RU" sz="48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857620" y="2643182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dirty="0" smtClean="0">
                <a:solidFill>
                  <a:prstClr val="black"/>
                </a:solidFill>
              </a:rPr>
              <a:t>7</a:t>
            </a: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44" name="Минус 43"/>
          <p:cNvSpPr/>
          <p:nvPr/>
        </p:nvSpPr>
        <p:spPr>
          <a:xfrm>
            <a:off x="3714744" y="3357562"/>
            <a:ext cx="785818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4071934" y="5572140"/>
            <a:ext cx="1357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800" dirty="0" smtClean="0">
                <a:solidFill>
                  <a:prstClr val="black"/>
                </a:solidFill>
              </a:rPr>
              <a:t>11</a:t>
            </a:r>
          </a:p>
          <a:p>
            <a:endParaRPr lang="ru-RU" sz="4800" dirty="0"/>
          </a:p>
        </p:txBody>
      </p:sp>
      <p:sp>
        <p:nvSpPr>
          <p:cNvPr id="46" name="TextBox 45"/>
          <p:cNvSpPr txBox="1"/>
          <p:nvPr/>
        </p:nvSpPr>
        <p:spPr>
          <a:xfrm>
            <a:off x="4071934" y="4929198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12</a:t>
            </a:r>
            <a:endParaRPr lang="ru-RU" sz="4800" dirty="0"/>
          </a:p>
        </p:txBody>
      </p:sp>
      <p:sp>
        <p:nvSpPr>
          <p:cNvPr id="48" name="Минус 47"/>
          <p:cNvSpPr/>
          <p:nvPr/>
        </p:nvSpPr>
        <p:spPr>
          <a:xfrm>
            <a:off x="4071934" y="5572140"/>
            <a:ext cx="785818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142976" y="4643446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dirty="0" smtClean="0">
                <a:solidFill>
                  <a:prstClr val="black"/>
                </a:solidFill>
              </a:rPr>
              <a:t>1</a:t>
            </a: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643306" y="5143512"/>
            <a:ext cx="4908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dirty="0" smtClean="0">
                <a:solidFill>
                  <a:prstClr val="black"/>
                </a:solidFill>
              </a:rPr>
              <a:t>&lt;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857356" y="4357694"/>
            <a:ext cx="8098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dirty="0" smtClean="0">
                <a:solidFill>
                  <a:prstClr val="black"/>
                </a:solidFill>
              </a:rPr>
              <a:t>12</a:t>
            </a: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857356" y="5000636"/>
            <a:ext cx="8098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dirty="0" smtClean="0">
                <a:solidFill>
                  <a:prstClr val="black"/>
                </a:solidFill>
              </a:rPr>
              <a:t>11</a:t>
            </a:r>
          </a:p>
        </p:txBody>
      </p:sp>
      <p:sp>
        <p:nvSpPr>
          <p:cNvPr id="53" name="Минус 52"/>
          <p:cNvSpPr/>
          <p:nvPr/>
        </p:nvSpPr>
        <p:spPr>
          <a:xfrm>
            <a:off x="1857356" y="5072074"/>
            <a:ext cx="785818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1428728" y="4643446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&gt;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357298"/>
            <a:ext cx="70723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Сегодня на уроке мне удалось:</a:t>
            </a:r>
          </a:p>
          <a:p>
            <a:r>
              <a:rPr lang="ru-RU" sz="3200" i="1" dirty="0" smtClean="0"/>
              <a:t>Узнать …</a:t>
            </a:r>
          </a:p>
          <a:p>
            <a:r>
              <a:rPr lang="ru-RU" sz="3200" i="1" dirty="0" smtClean="0"/>
              <a:t>Научиться …</a:t>
            </a:r>
          </a:p>
          <a:p>
            <a:r>
              <a:rPr lang="ru-RU" sz="3200" i="1" dirty="0" smtClean="0"/>
              <a:t>Понять …</a:t>
            </a:r>
          </a:p>
          <a:p>
            <a:endParaRPr lang="ru-RU" sz="3200" i="1" dirty="0" smtClean="0"/>
          </a:p>
          <a:p>
            <a:r>
              <a:rPr lang="ru-RU" sz="3200" i="1" dirty="0" smtClean="0"/>
              <a:t>Достигли ли вы поставленной цели?</a:t>
            </a:r>
          </a:p>
          <a:p>
            <a:r>
              <a:rPr lang="ru-RU" sz="3200" i="1" dirty="0" smtClean="0"/>
              <a:t>Что не получилось сегодня и почему?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1000108"/>
            <a:ext cx="76438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Домашнее задание: </a:t>
            </a:r>
          </a:p>
          <a:p>
            <a:r>
              <a:rPr lang="ru-RU" sz="3200" dirty="0" smtClean="0"/>
              <a:t>пункт 25, № 999, 1000, 1001</a:t>
            </a:r>
          </a:p>
          <a:p>
            <a:endParaRPr lang="ru-RU" sz="3200" dirty="0" smtClean="0"/>
          </a:p>
          <a:p>
            <a:r>
              <a:rPr lang="ru-RU" sz="3200" dirty="0" smtClean="0"/>
              <a:t>Составить две карточки с заданиями:</a:t>
            </a:r>
          </a:p>
          <a:p>
            <a:r>
              <a:rPr lang="ru-RU" sz="3200" dirty="0" smtClean="0"/>
              <a:t>1).на отыскание правильных и    </a:t>
            </a:r>
          </a:p>
          <a:p>
            <a:r>
              <a:rPr lang="ru-RU" sz="3200" dirty="0" smtClean="0"/>
              <a:t>     неправильных дробей;</a:t>
            </a:r>
          </a:p>
          <a:p>
            <a:r>
              <a:rPr lang="ru-RU" sz="3200" dirty="0" smtClean="0"/>
              <a:t>2).на сравнение дробей.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C_MS_RU_RU_Ed_8_Math_2007v_Russ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A21926C-F056-483B-B3E8-AE1F1A8F88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MSC_MS_RU_RU_Ed_8_Math_2007v_Russia</Template>
  <TotalTime>518</TotalTime>
  <Words>312</Words>
  <Application>Microsoft Office PowerPoint</Application>
  <PresentationFormat>Экран (4:3)</PresentationFormat>
  <Paragraphs>183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MSC_MS_RU_RU_Ed_8_Math_2007v_Russia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Шаблон оформления</dc:subject>
  <dc:creator>Admin</dc:creator>
  <cp:keywords/>
  <dc:description>Шаблон оформления
Корпорация Майкрософт</dc:description>
  <cp:lastModifiedBy>Admin</cp:lastModifiedBy>
  <cp:revision>34</cp:revision>
  <dcterms:created xsi:type="dcterms:W3CDTF">2013-01-23T15:28:34Z</dcterms:created>
  <dcterms:modified xsi:type="dcterms:W3CDTF">2013-01-24T08:34:33Z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TC019087039991</vt:lpwstr>
  </property>
</Properties>
</file>